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4" r:id="rId7"/>
    <p:sldId id="267" r:id="rId8"/>
    <p:sldId id="269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Olá pessoal.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nesta aula vamos aprender o que é programação orientada a objetos.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b29bccf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b29bccf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1b29bccf1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f81b6f9f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f81b6f9f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f81b6f9f6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2af76bb9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2af76bb9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72af76bb97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f81b6f9f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f81b6f9f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7f81b6f9f6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f81b6f9f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f81b6f9f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Antes de falarmos sobre a POO, vamos falar um pouco sobre paradigmas de programação.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Paradigmas de programação são diferentes formas de desenvolver um código.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Existem vários tipos de paradigmas de programação.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eles o paradigma estruturado, o paradigma funcional e o paradigma orientado a objetos.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falar um pouco sobre cada um deles.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7f81b6f9f6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2af76bb9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2af76bb9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72af76bb97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d3d027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2d3d027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72d3d027e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9803"/>
            </a:srgbClr>
          </a:solidFill>
          <a:ln w="254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 idx="4294967295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sz="4000" b="1"/>
              <a:t>Linguagem de Programação II</a:t>
            </a:r>
            <a:br>
              <a:rPr lang="pt-B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Aula 0</a:t>
            </a:r>
            <a:r>
              <a:rPr lang="pt-BR" sz="3200"/>
              <a:t>8</a:t>
            </a: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Encapsulam</a:t>
            </a:r>
            <a:r>
              <a:rPr lang="pt-BR" sz="3200"/>
              <a:t>e</a:t>
            </a: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nto</a:t>
            </a:r>
            <a:endParaRPr sz="3200"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4294967295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pt-BR" sz="2220" b="1"/>
              <a:t>Paulo Viniccius Vieira</a:t>
            </a:r>
            <a:endParaRPr/>
          </a:p>
          <a:p>
            <a:pPr marL="0" marR="0" lvl="0" indent="0" algn="r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pt-BR" sz="2220" b="1"/>
              <a:t>paulo.vieira</a:t>
            </a:r>
            <a:r>
              <a:rPr lang="pt-BR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@faculdadeimpacta.com.br</a:t>
            </a: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1376" y="2383293"/>
            <a:ext cx="3781240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2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Pilares da POO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pt-BR"/>
              <a:t>A POO se baseia em 4 pilares:</a:t>
            </a:r>
            <a:endParaRPr/>
          </a:p>
          <a:p>
            <a:pPr marL="914400" lvl="1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pt-BR" b="1"/>
              <a:t>Abstração</a:t>
            </a:r>
            <a:endParaRPr b="1"/>
          </a:p>
          <a:p>
            <a:pPr marL="1371600" lvl="2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Processo de representar entidades do mundo real</a:t>
            </a:r>
            <a:endParaRPr/>
          </a:p>
          <a:p>
            <a:pPr marL="914400" lvl="1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pt-BR" b="1" u="sng"/>
              <a:t>Encapsulamento</a:t>
            </a:r>
            <a:endParaRPr b="1" u="sng"/>
          </a:p>
          <a:p>
            <a:pPr marL="1371600" lvl="2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Adiciona segurança à aplicação</a:t>
            </a:r>
            <a:endParaRPr/>
          </a:p>
          <a:p>
            <a:pPr marL="914400" lvl="1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pt-BR" b="1"/>
              <a:t>Herança</a:t>
            </a:r>
            <a:endParaRPr b="1"/>
          </a:p>
          <a:p>
            <a:pPr marL="1371600" lvl="2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Facilita o reuso do código</a:t>
            </a:r>
            <a:endParaRPr/>
          </a:p>
          <a:p>
            <a:pPr marL="914400" lvl="1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pt-BR" b="1"/>
              <a:t>Polimorfismo</a:t>
            </a:r>
            <a:endParaRPr b="1"/>
          </a:p>
          <a:p>
            <a:pPr marL="1371600" lvl="2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Adicionam a possibilidade de alteração no funcionamento interno de objetos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457200" y="1340775"/>
            <a:ext cx="8593200" cy="488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06400">
              <a:buSzPts val="2800"/>
            </a:pPr>
            <a:r>
              <a:rPr lang="pt-BR" sz="2800" dirty="0"/>
              <a:t>Encapsulamento diz respeito à proteção dos atributos ou métodos de uma classe</a:t>
            </a:r>
          </a:p>
          <a:p>
            <a:pPr marL="457200" lvl="0" indent="-406400" algn="l" rtl="0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endParaRPr lang="pt-BR" sz="2800" dirty="0"/>
          </a:p>
          <a:p>
            <a:pPr marL="457200" lvl="0" indent="-406400" algn="l" rtl="0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pt-BR" sz="2800" dirty="0"/>
              <a:t>Em Python, ao aplicar o conceito de encapsulamento, os atributos e métodos podem ser:</a:t>
            </a:r>
            <a:endParaRPr sz="2800" dirty="0"/>
          </a:p>
          <a:p>
            <a:pPr marL="914400" lvl="1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–"/>
            </a:pPr>
            <a:r>
              <a:rPr lang="pt-BR" sz="2800" b="1" dirty="0"/>
              <a:t>Públicos</a:t>
            </a:r>
            <a:endParaRPr sz="2800" b="1" dirty="0"/>
          </a:p>
          <a:p>
            <a:pPr marL="914400" lvl="1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–"/>
            </a:pPr>
            <a:r>
              <a:rPr lang="pt-BR" sz="2800" b="1" dirty="0"/>
              <a:t>Privados</a:t>
            </a:r>
            <a:endParaRPr sz="2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b="1" u="sng" dirty="0"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525" y="4598725"/>
            <a:ext cx="5182475" cy="20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57200" y="1340775"/>
            <a:ext cx="8219400" cy="191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Atributos ou métodos com nomes iniciados por dois </a:t>
            </a:r>
            <a:r>
              <a:rPr lang="pt-BR" sz="2800" u="sng"/>
              <a:t>sublinhados</a:t>
            </a:r>
            <a:r>
              <a:rPr lang="pt-BR" sz="2800"/>
              <a:t> são </a:t>
            </a:r>
            <a:r>
              <a:rPr lang="pt-BR" sz="2800" b="1" i="1" u="sng"/>
              <a:t>privados</a:t>
            </a:r>
            <a:r>
              <a:rPr lang="pt-BR" sz="2800" b="1" i="1"/>
              <a:t> </a:t>
            </a:r>
            <a:r>
              <a:rPr lang="pt-BR" sz="2800"/>
              <a:t>e todas as outras formas são </a:t>
            </a:r>
            <a:r>
              <a:rPr lang="pt-BR" sz="2800" b="1" i="1" u="sng"/>
              <a:t>públicas</a:t>
            </a:r>
            <a:endParaRPr sz="2800" b="1" i="1" u="sng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b="1" u="sng"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r="6550" b="63133"/>
          <a:stretch/>
        </p:blipFill>
        <p:spPr>
          <a:xfrm>
            <a:off x="2830100" y="3589750"/>
            <a:ext cx="6212999" cy="218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191700" y="4160050"/>
            <a:ext cx="2259600" cy="1085100"/>
          </a:xfrm>
          <a:prstGeom prst="wedgeRectCallout">
            <a:avLst>
              <a:gd name="adj1" fmla="val 112238"/>
              <a:gd name="adj2" fmla="val 3816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Atributos privados começam com dois sublinhados __</a:t>
            </a:r>
            <a:endParaRPr sz="1800"/>
          </a:p>
        </p:txBody>
      </p:sp>
      <p:sp>
        <p:nvSpPr>
          <p:cNvPr id="128" name="Google Shape;128;p17"/>
          <p:cNvSpPr/>
          <p:nvPr/>
        </p:nvSpPr>
        <p:spPr>
          <a:xfrm>
            <a:off x="3884425" y="4866375"/>
            <a:ext cx="2772600" cy="723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457200" y="1340775"/>
            <a:ext cx="8219400" cy="116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Os atributos ou métodos </a:t>
            </a:r>
            <a:r>
              <a:rPr lang="pt-BR" sz="2800" b="1" i="1" u="sng"/>
              <a:t>privados</a:t>
            </a:r>
            <a:r>
              <a:rPr lang="pt-BR" sz="2800" b="1" i="1"/>
              <a:t> </a:t>
            </a:r>
            <a:r>
              <a:rPr lang="pt-BR" sz="2800"/>
              <a:t>não podem ser acessados fora da classe.</a:t>
            </a:r>
            <a:endParaRPr sz="2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b="1" u="sng"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275" y="2504775"/>
            <a:ext cx="6147283" cy="40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1"/>
          </p:nvPr>
        </p:nvSpPr>
        <p:spPr>
          <a:xfrm>
            <a:off x="457200" y="1340775"/>
            <a:ext cx="8593200" cy="488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pt-BR" sz="2800" dirty="0"/>
              <a:t>Os atributos e métodos privados de uma classe ficam ocultos do restante da aplicação </a:t>
            </a:r>
            <a:endParaRPr sz="2800" dirty="0"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800" dirty="0"/>
              <a:t>Para permitir o acesso é necessário criar métodos públicos que acessam os atributos privados</a:t>
            </a:r>
            <a:endParaRPr sz="2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b="1" u="sng" dirty="0"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100" y="3934625"/>
            <a:ext cx="4806150" cy="25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5074425" y="4613575"/>
            <a:ext cx="1341600" cy="161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Atributos Privados</a:t>
            </a:r>
            <a:endParaRPr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3306225" y="4613575"/>
            <a:ext cx="1341600" cy="1616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Métodos Públicos</a:t>
            </a:r>
            <a:endParaRPr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228600" y="1340775"/>
            <a:ext cx="3297000" cy="488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/>
              <a:t>Métodos </a:t>
            </a:r>
            <a:r>
              <a:rPr lang="pt-BR" b="1" i="1"/>
              <a:t>get</a:t>
            </a:r>
            <a:endParaRPr b="1" i="1"/>
          </a:p>
          <a:p>
            <a:pPr marL="914400" lvl="1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retorna valor do atributo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/>
              <a:t>Métodos </a:t>
            </a:r>
            <a:r>
              <a:rPr lang="pt-BR" b="1" i="1"/>
              <a:t>set</a:t>
            </a:r>
            <a:endParaRPr b="1" i="1"/>
          </a:p>
          <a:p>
            <a:pPr marL="914400" lvl="1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pt-BR"/>
              <a:t>Altera o valor do atributo</a:t>
            </a: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ldNum" idx="12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200" y="384275"/>
            <a:ext cx="5182025" cy="625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/>
          <p:nvPr/>
        </p:nvSpPr>
        <p:spPr>
          <a:xfrm>
            <a:off x="4004975" y="2139885"/>
            <a:ext cx="2652000" cy="301394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1"/>
          </p:nvPr>
        </p:nvSpPr>
        <p:spPr>
          <a:xfrm>
            <a:off x="467543" y="1340775"/>
            <a:ext cx="8533781" cy="316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pt-BR" sz="3000" dirty="0"/>
              <a:t>Representação no Diagrama de Classes</a:t>
            </a:r>
            <a:endParaRPr sz="3000" dirty="0"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700" dirty="0"/>
              <a:t>O símbolo </a:t>
            </a:r>
            <a:r>
              <a:rPr lang="pt-BR" sz="2700" b="1" dirty="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2700" dirty="0"/>
              <a:t> representa um atributo ou método </a:t>
            </a:r>
            <a:r>
              <a:rPr lang="pt-BR" sz="2700" b="1" i="1" dirty="0"/>
              <a:t>público</a:t>
            </a:r>
            <a:endParaRPr sz="2700" b="1" i="1" dirty="0"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700" dirty="0"/>
              <a:t>O símbolo </a:t>
            </a:r>
            <a:r>
              <a:rPr lang="pt-BR" sz="2700" b="1" dirty="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2700" dirty="0"/>
              <a:t> representa um atributo ou método </a:t>
            </a:r>
            <a:r>
              <a:rPr lang="pt-BR" sz="2700" b="1" i="1" dirty="0"/>
              <a:t>privado</a:t>
            </a:r>
            <a:endParaRPr sz="2700" b="1" i="1" dirty="0"/>
          </a:p>
        </p:txBody>
      </p:sp>
      <p:sp>
        <p:nvSpPr>
          <p:cNvPr id="199" name="Google Shape;199;p25"/>
          <p:cNvSpPr txBox="1">
            <a:spLocks noGrp="1"/>
          </p:cNvSpPr>
          <p:nvPr>
            <p:ph type="sldNum" idx="12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911" y="3091236"/>
            <a:ext cx="2952675" cy="34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Apresentação na tela (4:3)</PresentationFormat>
  <Paragraphs>100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Tema do Office</vt:lpstr>
      <vt:lpstr>Linguagem de Programação II Aula 08 – Encapsulamento</vt:lpstr>
      <vt:lpstr>Pilares da POO</vt:lpstr>
      <vt:lpstr>Encapsulamento</vt:lpstr>
      <vt:lpstr>Encapsulamento</vt:lpstr>
      <vt:lpstr>Encapsulamento</vt:lpstr>
      <vt:lpstr>Encapsulamento</vt:lpstr>
      <vt:lpstr>Encapsulamento</vt:lpstr>
      <vt:lpstr>Encapsulamento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II Aula 08 – Encapsulamento</dc:title>
  <cp:lastModifiedBy>Paulo Vieira</cp:lastModifiedBy>
  <cp:revision>1</cp:revision>
  <dcterms:modified xsi:type="dcterms:W3CDTF">2020-04-08T21:51:12Z</dcterms:modified>
</cp:coreProperties>
</file>