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43a2d7df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gd43a2d7df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d43a2d7df3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441a688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gd441a688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d441a6882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441a6882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gd441a6882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d441a6882e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43a2d7df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43a2d7df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d43a2d7df3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3125dbc9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gd3125dbc9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d3125dbc99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3125dbc9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gd3125dbc9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d3125dbc99_0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3125dbc9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gd3125dbc9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d3125dbc99_0_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3125dbc99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d3125dbc99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d3125dbc99_0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3125dbc9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gd3125dbc9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d3125dbc99_0_1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3125dbc99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gd3125dbc99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d3125dbc99_0_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3125dbc9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gd3125dbc9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d3125dbc99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43a2d7df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gd43a2d7df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d43a2d7df3_0_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3125dbc9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gd3125dbc9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d3125dbc99_0_1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43a2d7df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gd43a2d7df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d43a2d7df3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441a4ea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gd441a4ea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d441a4ea7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441a4ea7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gd441a4ea7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d441a4ea76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9a22f75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gc9a22f75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c9a22f75a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43a2d7df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gd43a2d7df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d43a2d7df3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43a2d7df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gd43a2d7df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d43a2d7df3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43a2d7df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gd43a2d7df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d43a2d7df3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43a2d7df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gd43a2d7df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d43a2d7df3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43a2d7df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gd43a2d7df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d43a2d7df3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43a2d7df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gd43a2d7df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Python  os tipos nativos da linguagem são classes (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float, str e bool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Definir um novo tipo de dado  classe é basicamente criar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d43a2d7df3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256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 rot="5400000">
            <a:off x="2357422" y="-42858"/>
            <a:ext cx="442915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rgbClr val="17365D">
              <a:alpha val="88627"/>
            </a:srgbClr>
          </a:solidFill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323525" y="3344427"/>
            <a:ext cx="8568900" cy="16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Programação Orientada a Objetos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 sz="3300" b="0"/>
              <a:t>Polimorfismo</a:t>
            </a:r>
            <a:endParaRPr sz="3300" b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 sz="3300" b="0"/>
              <a:t>Classes e Métodos Abstratas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755576" y="5013176"/>
            <a:ext cx="7772400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pt-BR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</a:t>
            </a:r>
            <a:r>
              <a:rPr lang="pt-BR" sz="2220" b="1">
                <a:solidFill>
                  <a:schemeClr val="dk1"/>
                </a:solidFill>
              </a:rPr>
              <a:t>Paulo Viniccius Vieira</a:t>
            </a:r>
            <a:endParaRPr sz="222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pt-BR" sz="2220" b="1">
                <a:solidFill>
                  <a:schemeClr val="dk1"/>
                </a:solidFill>
              </a:rPr>
              <a:t>paulo.vieira@faculdadeimpacta.com.br</a:t>
            </a: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0282" y="1741268"/>
            <a:ext cx="3781241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0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Polimorfismo de Inclusão</a:t>
            </a:r>
            <a:r>
              <a:rPr lang="pt-BR" b="0" i="1">
                <a:latin typeface="Arial"/>
                <a:ea typeface="Arial"/>
                <a:cs typeface="Arial"/>
                <a:sym typeface="Arial"/>
              </a:rPr>
              <a:t> (Subtyping)</a:t>
            </a:r>
            <a:endParaRPr b="0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458225" y="1230500"/>
            <a:ext cx="7708800" cy="5264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Animal: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.nome = nome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comer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5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"Animal Comendo"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raca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super().</a:t>
            </a:r>
            <a:r>
              <a:rPr lang="pt-BR" sz="15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(nome)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.raca = raca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comer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5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"Cachorro"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.nome, </a:t>
            </a:r>
            <a:r>
              <a:rPr lang="pt-BR" sz="15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"Comendo"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Papagaio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500" b="1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cachorro = Cachorro(</a:t>
            </a:r>
            <a:r>
              <a:rPr lang="pt-BR" sz="15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"Rex"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"Rottweiler"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cachorro.comer()                </a:t>
            </a:r>
            <a:r>
              <a:rPr lang="pt-BR" sz="15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Cachorro Rex Comendo</a:t>
            </a:r>
            <a:endParaRPr sz="1500"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papagaio = Papagaio(</a:t>
            </a:r>
            <a:r>
              <a:rPr lang="pt-BR" sz="15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"Zé"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papagaio.comer()                </a:t>
            </a:r>
            <a:r>
              <a:rPr lang="pt-BR" sz="15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Animal Comendo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6811700" y="3870450"/>
            <a:ext cx="1957800" cy="95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Método comer foi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sobrescrito na classe-filha</a:t>
            </a:r>
            <a:endParaRPr sz="1600"/>
          </a:p>
        </p:txBody>
      </p:sp>
      <p:sp>
        <p:nvSpPr>
          <p:cNvPr id="146" name="Google Shape;146;p19"/>
          <p:cNvSpPr/>
          <p:nvPr/>
        </p:nvSpPr>
        <p:spPr>
          <a:xfrm>
            <a:off x="890450" y="4069750"/>
            <a:ext cx="5202900" cy="552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19"/>
          <p:cNvCxnSpPr>
            <a:stCxn id="146" idx="3"/>
            <a:endCxn id="145" idx="1"/>
          </p:cNvCxnSpPr>
          <p:nvPr/>
        </p:nvCxnSpPr>
        <p:spPr>
          <a:xfrm>
            <a:off x="6093350" y="4345900"/>
            <a:ext cx="718500" cy="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48" name="Google Shape;148;p19"/>
          <p:cNvSpPr/>
          <p:nvPr/>
        </p:nvSpPr>
        <p:spPr>
          <a:xfrm>
            <a:off x="890450" y="2206200"/>
            <a:ext cx="3534900" cy="552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i="1">
                <a:latin typeface="Arial"/>
                <a:ea typeface="Arial"/>
                <a:cs typeface="Arial"/>
                <a:sym typeface="Arial"/>
              </a:rPr>
              <a:t>Duck Typing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214325" y="1348700"/>
            <a:ext cx="8844600" cy="50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200" b="1">
                <a:latin typeface="Arial"/>
                <a:ea typeface="Arial"/>
                <a:cs typeface="Arial"/>
                <a:sym typeface="Arial"/>
              </a:rPr>
              <a:t>Duck typing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 (tipagem do pato) é um estilo de codificação de linguagens dinâmicas onde o tipo de uma variável não importa, contanto que seu comportamento seja o esperado.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O nome "tipagem de pato" vem da expressão </a:t>
            </a:r>
            <a:r>
              <a:rPr lang="pt-BR" sz="2000" i="1">
                <a:latin typeface="Arial"/>
                <a:ea typeface="Arial"/>
                <a:cs typeface="Arial"/>
                <a:sym typeface="Arial"/>
              </a:rPr>
              <a:t>"se anda como pato, nada como um pato e faz quack como um pato, então provavelmente é um pato"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1000"/>
              </a:spcAft>
              <a:buSzPts val="2200"/>
              <a:buFont typeface="Arial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Quando criamos uma função em Python, o tipo do parâmetro não é importante, o que realmente importa é se esse parâmetro vai possuir os métodos e atributos esperados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i="1">
                <a:latin typeface="Arial"/>
                <a:ea typeface="Arial"/>
                <a:cs typeface="Arial"/>
                <a:sym typeface="Arial"/>
              </a:rPr>
              <a:t>Duck Typing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458225" y="1154300"/>
            <a:ext cx="7708800" cy="5356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Papagaio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.nome = nome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comer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"O papagaio está comendo"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raca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.nome = nome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.raca = raca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comer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"O cachorro está comendo"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papagaio = Papagaio(</a:t>
            </a:r>
            <a:r>
              <a:rPr lang="pt-BR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"Zé"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cachorro = Cachorro(</a:t>
            </a:r>
            <a:r>
              <a:rPr lang="pt-BR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"Rex"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"Rottweiler"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lista = [papagaio, cachorro ]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tem_fome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.comer()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pt-BR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lista: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tem_fome(a)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5630050" y="5036625"/>
            <a:ext cx="3093000" cy="95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Espera-se que o parâmetro </a:t>
            </a:r>
            <a:r>
              <a:rPr lang="pt-BR" sz="1600" b="1"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pt-BR" sz="1600"/>
              <a:t> seja um objeto </a:t>
            </a:r>
            <a:r>
              <a:rPr lang="pt-BR" sz="1600" b="1">
                <a:latin typeface="Courier New"/>
                <a:ea typeface="Courier New"/>
                <a:cs typeface="Courier New"/>
                <a:sym typeface="Courier New"/>
              </a:rPr>
              <a:t>Papagaio</a:t>
            </a:r>
            <a:r>
              <a:rPr lang="pt-BR" sz="1600"/>
              <a:t> ou </a:t>
            </a:r>
            <a:r>
              <a:rPr lang="pt-BR" sz="1600" b="1"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4" name="Google Shape;164;p21"/>
          <p:cNvCxnSpPr>
            <a:stCxn id="165" idx="3"/>
            <a:endCxn id="163" idx="1"/>
          </p:cNvCxnSpPr>
          <p:nvPr/>
        </p:nvCxnSpPr>
        <p:spPr>
          <a:xfrm rot="10800000" flipH="1">
            <a:off x="4594250" y="5514600"/>
            <a:ext cx="1035900" cy="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65" name="Google Shape;165;p21"/>
          <p:cNvSpPr/>
          <p:nvPr/>
        </p:nvSpPr>
        <p:spPr>
          <a:xfrm>
            <a:off x="509450" y="5178000"/>
            <a:ext cx="4084800" cy="679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735028" y="2924944"/>
            <a:ext cx="77724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 Métodos Abstratos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Classes Abstratas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214325" y="1348700"/>
            <a:ext cx="8844600" cy="51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 b="1" u="sng">
                <a:latin typeface="Arial"/>
                <a:ea typeface="Arial"/>
                <a:cs typeface="Arial"/>
                <a:sym typeface="Arial"/>
              </a:rPr>
              <a:t>Classe Abstrata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 é uma classe que </a:t>
            </a:r>
            <a:r>
              <a:rPr lang="pt-BR" sz="2400" u="sng">
                <a:latin typeface="Arial"/>
                <a:ea typeface="Arial"/>
                <a:cs typeface="Arial"/>
                <a:sym typeface="Arial"/>
              </a:rPr>
              <a:t>não pode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 ser instanciada, ou seja, não gera objetos.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–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Geralmente são utilizadas para definir uma estrutura básica para suas classes filhas.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 b="1" u="sng">
                <a:latin typeface="Arial"/>
                <a:ea typeface="Arial"/>
                <a:cs typeface="Arial"/>
                <a:sym typeface="Arial"/>
              </a:rPr>
              <a:t>Classe Concreta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 é uma classe que </a:t>
            </a:r>
            <a:r>
              <a:rPr lang="pt-BR" sz="2400" u="sng">
                <a:latin typeface="Arial"/>
                <a:ea typeface="Arial"/>
                <a:cs typeface="Arial"/>
                <a:sym typeface="Arial"/>
              </a:rPr>
              <a:t>pode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 ser instanciada diretamente, ou seja, pode gerar objetos.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–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Classes que utilizamos até agora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Classes Abstratas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4"/>
          <p:cNvSpPr txBox="1">
            <a:spLocks noGrp="1"/>
          </p:cNvSpPr>
          <p:nvPr>
            <p:ph type="body" idx="1"/>
          </p:nvPr>
        </p:nvSpPr>
        <p:spPr>
          <a:xfrm>
            <a:off x="214325" y="1348700"/>
            <a:ext cx="5971800" cy="51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 u="sng">
                <a:latin typeface="Arial"/>
                <a:ea typeface="Arial"/>
                <a:cs typeface="Arial"/>
                <a:sym typeface="Arial"/>
              </a:rPr>
              <a:t>Exemplo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: Numa hierarquia de classes, todas as classes concretas podem ser instanciadas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Nesse exemplo, podemos criar objetos das classes </a:t>
            </a:r>
            <a:r>
              <a:rPr lang="pt-BR" sz="2000" b="1"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2000" b="1">
                <a:latin typeface="Courier New"/>
                <a:ea typeface="Courier New"/>
                <a:cs typeface="Courier New"/>
                <a:sym typeface="Courier New"/>
              </a:rPr>
              <a:t>Gerente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2000" b="1">
                <a:latin typeface="Courier New"/>
                <a:ea typeface="Courier New"/>
                <a:cs typeface="Courier New"/>
                <a:sym typeface="Courier New"/>
              </a:rPr>
              <a:t>Presidente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pt-BR" sz="2000" b="1">
                <a:latin typeface="Courier New"/>
                <a:ea typeface="Courier New"/>
                <a:cs typeface="Courier New"/>
                <a:sym typeface="Courier New"/>
              </a:rPr>
              <a:t>Diretor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1" u="sng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l="4671"/>
          <a:stretch/>
        </p:blipFill>
        <p:spPr>
          <a:xfrm>
            <a:off x="6186125" y="2141900"/>
            <a:ext cx="2864375" cy="42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Classes Abstratas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214325" y="1348700"/>
            <a:ext cx="5971800" cy="51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 u="sng">
                <a:latin typeface="Arial"/>
                <a:ea typeface="Arial"/>
                <a:cs typeface="Arial"/>
                <a:sym typeface="Arial"/>
              </a:rPr>
              <a:t>Exemplo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: Se a classe 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Funcionario 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for abstrata, ela não poderá ser instanciada.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Nesse caso, somente poderíamos criar objetos das classes-filhas </a:t>
            </a:r>
            <a:r>
              <a:rPr lang="pt-BR" sz="2000" b="1">
                <a:latin typeface="Courier New"/>
                <a:ea typeface="Courier New"/>
                <a:cs typeface="Courier New"/>
                <a:sym typeface="Courier New"/>
              </a:rPr>
              <a:t>Gerente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2000" b="1">
                <a:latin typeface="Courier New"/>
                <a:ea typeface="Courier New"/>
                <a:cs typeface="Courier New"/>
                <a:sym typeface="Courier New"/>
              </a:rPr>
              <a:t>Presidente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pt-BR" sz="2000" b="1">
                <a:latin typeface="Courier New"/>
                <a:ea typeface="Courier New"/>
                <a:cs typeface="Courier New"/>
                <a:sym typeface="Courier New"/>
              </a:rPr>
              <a:t>Diretor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 b="1" u="sng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l="4671"/>
          <a:stretch/>
        </p:blipFill>
        <p:spPr>
          <a:xfrm>
            <a:off x="6186125" y="2141900"/>
            <a:ext cx="2864375" cy="42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/>
          <p:nvPr/>
        </p:nvSpPr>
        <p:spPr>
          <a:xfrm>
            <a:off x="6550100" y="1990732"/>
            <a:ext cx="1914900" cy="11274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Classes Abstratas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body" idx="1"/>
          </p:nvPr>
        </p:nvSpPr>
        <p:spPr>
          <a:xfrm>
            <a:off x="214325" y="1348700"/>
            <a:ext cx="8844600" cy="51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A decisão de transformar uma classe em abstrata depende do domínio do problema.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–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Em um determinado sistema pode fazer sentido ter um determinado objeto.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E em outro sistema, esse mesmo objeto pode não fazer sentido.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Classes Abstratas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1"/>
          </p:nvPr>
        </p:nvSpPr>
        <p:spPr>
          <a:xfrm>
            <a:off x="214325" y="1348700"/>
            <a:ext cx="8844600" cy="51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Uma classe abstrata pode servir para agrupar informações comuns às classes filhas, quando não faz sentido existir na aplicação objetos instanciados diretamente dela.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125" y="3723447"/>
            <a:ext cx="3522325" cy="26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/>
          <p:nvPr/>
        </p:nvSpPr>
        <p:spPr>
          <a:xfrm>
            <a:off x="4978775" y="3243650"/>
            <a:ext cx="3339000" cy="1293600"/>
          </a:xfrm>
          <a:prstGeom prst="wedgeRectCallout">
            <a:avLst>
              <a:gd name="adj1" fmla="val -77684"/>
              <a:gd name="adj2" fmla="val 27014"/>
            </a:avLst>
          </a:prstGeom>
          <a:solidFill>
            <a:srgbClr val="FFF2CC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Não há uma relação de herança entre </a:t>
            </a:r>
            <a:r>
              <a:rPr lang="pt-BR" sz="1500" b="1"/>
              <a:t>Funcionario </a:t>
            </a:r>
            <a:r>
              <a:rPr lang="pt-BR" sz="1500"/>
              <a:t>e </a:t>
            </a:r>
            <a:r>
              <a:rPr lang="pt-BR" sz="1500" b="1"/>
              <a:t>Aluno</a:t>
            </a:r>
            <a:r>
              <a:rPr lang="pt-BR" sz="1500"/>
              <a:t>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Porém eles possuem características em comum.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Classes Abstratas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1"/>
          </p:nvPr>
        </p:nvSpPr>
        <p:spPr>
          <a:xfrm>
            <a:off x="214325" y="1348700"/>
            <a:ext cx="8844600" cy="51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Uma classe abstrata pode servir para agrupar informações comuns às classes filhas, quando não faz sentido existir na aplicação objetos instanciados diretamente dela.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50" y="2923247"/>
            <a:ext cx="3241424" cy="37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/>
          <p:nvPr/>
        </p:nvSpPr>
        <p:spPr>
          <a:xfrm>
            <a:off x="4066675" y="3316750"/>
            <a:ext cx="4401600" cy="1403400"/>
          </a:xfrm>
          <a:prstGeom prst="wedgeRectCallout">
            <a:avLst>
              <a:gd name="adj1" fmla="val -90881"/>
              <a:gd name="adj2" fmla="val -39525"/>
            </a:avLst>
          </a:prstGeom>
          <a:solidFill>
            <a:srgbClr val="FFF2CC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Características em comum do </a:t>
            </a:r>
            <a:r>
              <a:rPr lang="pt-BR" sz="1500" b="1"/>
              <a:t>Funcionario </a:t>
            </a:r>
            <a:r>
              <a:rPr lang="pt-BR" sz="1500"/>
              <a:t>e </a:t>
            </a:r>
            <a:r>
              <a:rPr lang="pt-BR" sz="1500" b="1"/>
              <a:t>Aluno</a:t>
            </a:r>
            <a:r>
              <a:rPr lang="pt-BR" sz="1500"/>
              <a:t> podem ser colocadas na classe </a:t>
            </a:r>
            <a:r>
              <a:rPr lang="pt-BR" sz="1500" b="1"/>
              <a:t>Pessoa</a:t>
            </a:r>
            <a:r>
              <a:rPr lang="pt-BR" sz="1500"/>
              <a:t>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Porém não faz sentido ter um objeto </a:t>
            </a:r>
            <a:r>
              <a:rPr lang="pt-BR" sz="1500" b="1"/>
              <a:t>Pessoa</a:t>
            </a:r>
            <a:r>
              <a:rPr lang="pt-BR" sz="1500"/>
              <a:t> no sistema (Pessoa pode ser então uma classe abstrata).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Polimorfismo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214325" y="1348700"/>
            <a:ext cx="8844600" cy="51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A Programação Orientada a Objetos se baseia em 4 pilares: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–"/>
            </a:pPr>
            <a:r>
              <a:rPr lang="pt-BR" sz="2200" u="sng">
                <a:latin typeface="Arial"/>
                <a:ea typeface="Arial"/>
                <a:cs typeface="Arial"/>
                <a:sym typeface="Arial"/>
              </a:rPr>
              <a:t>Abstração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Processo de representar entidades do mundo real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–"/>
            </a:pPr>
            <a:r>
              <a:rPr lang="pt-BR" sz="2200" u="sng">
                <a:latin typeface="Arial"/>
                <a:ea typeface="Arial"/>
                <a:cs typeface="Arial"/>
                <a:sym typeface="Arial"/>
              </a:rPr>
              <a:t>Encapsulamento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Permite Ocultar detalhes internos de uma classe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–"/>
            </a:pPr>
            <a:r>
              <a:rPr lang="pt-BR" sz="2200" u="sng">
                <a:latin typeface="Arial"/>
                <a:ea typeface="Arial"/>
                <a:cs typeface="Arial"/>
                <a:sym typeface="Arial"/>
              </a:rPr>
              <a:t>Herança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Facilita o reuso do código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Char char="–"/>
            </a:pPr>
            <a:r>
              <a:rPr lang="pt-BR" sz="2200" b="1" u="sng">
                <a:latin typeface="Arial"/>
                <a:ea typeface="Arial"/>
                <a:cs typeface="Arial"/>
                <a:sym typeface="Arial"/>
              </a:rPr>
              <a:t>Polimorfismo</a:t>
            </a:r>
            <a:r>
              <a:rPr lang="pt-BR" sz="2200" b="1">
                <a:latin typeface="Arial"/>
                <a:ea typeface="Arial"/>
                <a:cs typeface="Arial"/>
                <a:sym typeface="Arial"/>
              </a:rPr>
              <a:t>:</a:t>
            </a:r>
            <a:endParaRPr sz="2200" b="1"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Possibilidade de um objeto se comportar de diferentes formas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Classes Abstratas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866000" y="1916300"/>
            <a:ext cx="6081900" cy="4571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abc </a:t>
            </a:r>
            <a:r>
              <a:rPr lang="pt-BR" sz="15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ABC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Pessoa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.nome = nome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.idade = idade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Pessoa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super().</a:t>
            </a:r>
            <a:r>
              <a:rPr lang="pt-BR" sz="15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(nome, idade)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.salario = salario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Pessoa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disciplina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super().</a:t>
            </a:r>
            <a:r>
              <a:rPr lang="pt-BR" sz="15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(nome, idade)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.disciplina = disciplina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 = Funcionario(</a:t>
            </a:r>
            <a:r>
              <a:rPr lang="pt-BR" sz="15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"João"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1500.0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aluno = Aluno(</a:t>
            </a:r>
            <a:r>
              <a:rPr lang="pt-BR" sz="15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"Programação"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6375600" y="2232950"/>
            <a:ext cx="2629200" cy="72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 classe abstrata deve herdar da classe </a:t>
            </a:r>
            <a:r>
              <a:rPr lang="pt-BR" sz="1600" b="1"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5080200" y="1212725"/>
            <a:ext cx="2872800" cy="86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Devemos importar a classe </a:t>
            </a:r>
            <a:r>
              <a:rPr lang="pt-BR" sz="1600" b="1">
                <a:latin typeface="Courier New"/>
                <a:ea typeface="Courier New"/>
                <a:cs typeface="Courier New"/>
                <a:sym typeface="Courier New"/>
              </a:rPr>
              <a:t>ABC </a:t>
            </a:r>
            <a:r>
              <a:rPr lang="pt-BR" sz="1600"/>
              <a:t>do módulo </a:t>
            </a:r>
            <a:r>
              <a:rPr lang="pt-BR" sz="1600" b="1">
                <a:latin typeface="Courier New"/>
                <a:ea typeface="Courier New"/>
                <a:cs typeface="Courier New"/>
                <a:sym typeface="Courier New"/>
              </a:rPr>
              <a:t>abc </a:t>
            </a:r>
            <a:r>
              <a:rPr lang="pt-BR" sz="1600"/>
              <a:t>(abstract base classes)</a:t>
            </a:r>
            <a:endParaRPr sz="1600"/>
          </a:p>
        </p:txBody>
      </p:sp>
      <p:sp>
        <p:nvSpPr>
          <p:cNvPr id="230" name="Google Shape;230;p29"/>
          <p:cNvSpPr/>
          <p:nvPr/>
        </p:nvSpPr>
        <p:spPr>
          <a:xfrm>
            <a:off x="6756600" y="5721050"/>
            <a:ext cx="2109000" cy="86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Somente as classes filhas devem ser instanciadas</a:t>
            </a:r>
            <a:endParaRPr sz="1600"/>
          </a:p>
        </p:txBody>
      </p:sp>
      <p:sp>
        <p:nvSpPr>
          <p:cNvPr id="231" name="Google Shape;231;p29"/>
          <p:cNvSpPr/>
          <p:nvPr/>
        </p:nvSpPr>
        <p:spPr>
          <a:xfrm>
            <a:off x="890450" y="2012350"/>
            <a:ext cx="2629200" cy="255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890450" y="2469550"/>
            <a:ext cx="2629200" cy="255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890450" y="5898550"/>
            <a:ext cx="5237700" cy="519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4" name="Google Shape;234;p29"/>
          <p:cNvCxnSpPr>
            <a:stCxn id="231" idx="3"/>
            <a:endCxn id="229" idx="1"/>
          </p:cNvCxnSpPr>
          <p:nvPr/>
        </p:nvCxnSpPr>
        <p:spPr>
          <a:xfrm rot="10800000" flipH="1">
            <a:off x="3519650" y="1644850"/>
            <a:ext cx="1560600" cy="49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35" name="Google Shape;235;p29"/>
          <p:cNvCxnSpPr>
            <a:stCxn id="232" idx="3"/>
            <a:endCxn id="228" idx="1"/>
          </p:cNvCxnSpPr>
          <p:nvPr/>
        </p:nvCxnSpPr>
        <p:spPr>
          <a:xfrm>
            <a:off x="3519650" y="2597350"/>
            <a:ext cx="285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36" name="Google Shape;236;p29"/>
          <p:cNvCxnSpPr>
            <a:stCxn id="233" idx="3"/>
            <a:endCxn id="230" idx="1"/>
          </p:cNvCxnSpPr>
          <p:nvPr/>
        </p:nvCxnSpPr>
        <p:spPr>
          <a:xfrm rot="10800000" flipH="1">
            <a:off x="6128150" y="6153100"/>
            <a:ext cx="628500" cy="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Métodos Abstratos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0"/>
          <p:cNvSpPr txBox="1">
            <a:spLocks noGrp="1"/>
          </p:cNvSpPr>
          <p:nvPr>
            <p:ph type="body" idx="1"/>
          </p:nvPr>
        </p:nvSpPr>
        <p:spPr>
          <a:xfrm>
            <a:off x="214325" y="1348700"/>
            <a:ext cx="8844600" cy="51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As classes abstratas podem ser utilizadas para definir uma estrutura básica para as suas classes filhas.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–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Para isso, uma classe abstrata pode definir </a:t>
            </a:r>
            <a:r>
              <a:rPr lang="pt-BR" sz="2200" u="sng">
                <a:latin typeface="Arial"/>
                <a:ea typeface="Arial"/>
                <a:cs typeface="Arial"/>
                <a:sym typeface="Arial"/>
              </a:rPr>
              <a:t>métodos abstratos</a:t>
            </a:r>
            <a:endParaRPr sz="2200" u="sng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b="1" u="sng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 b="1" u="sng">
                <a:latin typeface="Arial"/>
                <a:ea typeface="Arial"/>
                <a:cs typeface="Arial"/>
                <a:sym typeface="Arial"/>
              </a:rPr>
              <a:t>Método abstrato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 é um método que não possui implementação.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–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As classes filhas são obrigadas a implementar os métodos abstratos da classe-mãe.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Classes Abstratas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256400" y="239900"/>
            <a:ext cx="6081900" cy="6434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abc </a:t>
            </a:r>
            <a:r>
              <a:rPr lang="pt-BR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ABC, abstractmethod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Pessoa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.nome = nome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.idade = idade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@abstractmethod</a:t>
            </a:r>
            <a:endParaRPr b="1">
              <a:solidFill>
                <a:srgbClr val="795E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exibir_nome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b="1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Pessoa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super().</a:t>
            </a:r>
            <a:r>
              <a:rPr lang="pt-BR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(nome, idade)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.salario = salario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exibir_nome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"Nome do Funcionario: "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nome)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Pessoa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disciplina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super().</a:t>
            </a:r>
            <a:r>
              <a:rPr lang="pt-BR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(nome, idade)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.disciplina = disciplina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exibir_nome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"Nome do Aluno: "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nome)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 = Funcionario(</a:t>
            </a:r>
            <a:r>
              <a:rPr lang="pt-BR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"João"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1500.0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aluno = Aluno(</a:t>
            </a:r>
            <a:r>
              <a:rPr lang="pt-BR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"Programação"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31"/>
          <p:cNvSpPr/>
          <p:nvPr/>
        </p:nvSpPr>
        <p:spPr>
          <a:xfrm>
            <a:off x="5803825" y="1574975"/>
            <a:ext cx="3340200" cy="1517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Para definir o método abstrato utiliza-se o comando </a:t>
            </a:r>
            <a:r>
              <a:rPr lang="pt-BR" sz="1600" b="1">
                <a:latin typeface="Courier New"/>
                <a:ea typeface="Courier New"/>
                <a:cs typeface="Courier New"/>
                <a:sym typeface="Courier New"/>
              </a:rPr>
              <a:t>@abstractmethod</a:t>
            </a:r>
            <a:r>
              <a:rPr lang="pt-BR" sz="1600"/>
              <a:t> antes da definição do método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 método abstrato deve ser </a:t>
            </a:r>
            <a:r>
              <a:rPr lang="pt-BR" sz="1600" b="1"/>
              <a:t>vazio</a:t>
            </a:r>
            <a:r>
              <a:rPr lang="pt-BR" sz="1600"/>
              <a:t>.</a:t>
            </a:r>
            <a:endParaRPr sz="1600"/>
          </a:p>
        </p:txBody>
      </p:sp>
      <p:sp>
        <p:nvSpPr>
          <p:cNvPr id="252" name="Google Shape;252;p31"/>
          <p:cNvSpPr/>
          <p:nvPr/>
        </p:nvSpPr>
        <p:spPr>
          <a:xfrm>
            <a:off x="6033700" y="3452150"/>
            <a:ext cx="2872800" cy="112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Os métodos abstratos devem ser implementados, </a:t>
            </a:r>
            <a:r>
              <a:rPr lang="pt-BR" sz="1600" b="1"/>
              <a:t>obrigatoriamente</a:t>
            </a:r>
            <a:r>
              <a:rPr lang="pt-BR" sz="1600"/>
              <a:t>, em todas as classes filhas</a:t>
            </a:r>
            <a:endParaRPr sz="1600"/>
          </a:p>
        </p:txBody>
      </p:sp>
      <p:sp>
        <p:nvSpPr>
          <p:cNvPr id="253" name="Google Shape;253;p31"/>
          <p:cNvSpPr/>
          <p:nvPr/>
        </p:nvSpPr>
        <p:spPr>
          <a:xfrm>
            <a:off x="5994600" y="374525"/>
            <a:ext cx="2872800" cy="997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Devemos importar a classe </a:t>
            </a:r>
            <a:r>
              <a:rPr lang="pt-BR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abstractmethod </a:t>
            </a:r>
            <a:r>
              <a:rPr lang="pt-BR" sz="1600"/>
              <a:t>do módulo </a:t>
            </a:r>
            <a:r>
              <a:rPr lang="pt-BR" sz="1600" b="1"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endParaRPr sz="1600"/>
          </a:p>
        </p:txBody>
      </p:sp>
      <p:sp>
        <p:nvSpPr>
          <p:cNvPr id="254" name="Google Shape;254;p31"/>
          <p:cNvSpPr/>
          <p:nvPr/>
        </p:nvSpPr>
        <p:spPr>
          <a:xfrm>
            <a:off x="2490650" y="335941"/>
            <a:ext cx="1795500" cy="255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685025" y="3711900"/>
            <a:ext cx="4435200" cy="585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685025" y="5388300"/>
            <a:ext cx="4435200" cy="585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85025" y="1806900"/>
            <a:ext cx="4435200" cy="715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8" name="Google Shape;258;p31"/>
          <p:cNvCxnSpPr>
            <a:stCxn id="253" idx="1"/>
            <a:endCxn id="254" idx="3"/>
          </p:cNvCxnSpPr>
          <p:nvPr/>
        </p:nvCxnSpPr>
        <p:spPr>
          <a:xfrm rot="10800000">
            <a:off x="4286100" y="463775"/>
            <a:ext cx="1708500" cy="409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9" name="Google Shape;259;p31"/>
          <p:cNvCxnSpPr>
            <a:stCxn id="251" idx="1"/>
            <a:endCxn id="257" idx="3"/>
          </p:cNvCxnSpPr>
          <p:nvPr/>
        </p:nvCxnSpPr>
        <p:spPr>
          <a:xfrm rot="10800000">
            <a:off x="5120125" y="2164925"/>
            <a:ext cx="683700" cy="16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60" name="Google Shape;260;p31"/>
          <p:cNvCxnSpPr>
            <a:stCxn id="252" idx="1"/>
            <a:endCxn id="255" idx="3"/>
          </p:cNvCxnSpPr>
          <p:nvPr/>
        </p:nvCxnSpPr>
        <p:spPr>
          <a:xfrm rot="10800000">
            <a:off x="5120200" y="4004750"/>
            <a:ext cx="913500" cy="1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61" name="Google Shape;261;p31"/>
          <p:cNvCxnSpPr>
            <a:stCxn id="252" idx="1"/>
            <a:endCxn id="256" idx="3"/>
          </p:cNvCxnSpPr>
          <p:nvPr/>
        </p:nvCxnSpPr>
        <p:spPr>
          <a:xfrm flipH="1">
            <a:off x="5120200" y="4016450"/>
            <a:ext cx="913500" cy="166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Interfaces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2"/>
          <p:cNvSpPr txBox="1">
            <a:spLocks noGrp="1"/>
          </p:cNvSpPr>
          <p:nvPr>
            <p:ph type="body" idx="1"/>
          </p:nvPr>
        </p:nvSpPr>
        <p:spPr>
          <a:xfrm>
            <a:off x="214325" y="1348700"/>
            <a:ext cx="8844600" cy="51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lang="pt-BR" sz="2400" u="sng"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lang="pt-BR" sz="2400" b="1">
                <a:latin typeface="Arial"/>
                <a:ea typeface="Arial"/>
                <a:cs typeface="Arial"/>
                <a:sym typeface="Arial"/>
              </a:rPr>
              <a:t> define 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um mecanismo da programação orientada a objetos que que permite o reuso da declaração de métodos e estabelece um </a:t>
            </a:r>
            <a:r>
              <a:rPr lang="pt-BR" sz="2400" i="1" u="sng">
                <a:latin typeface="Arial"/>
                <a:ea typeface="Arial"/>
                <a:cs typeface="Arial"/>
                <a:sym typeface="Arial"/>
              </a:rPr>
              <a:t>contrato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 que define o comportamento de uma classe.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Python não possui uma sintaxe própria para determinar uma interface.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No entanto, podemos definir uma interface implementando uma classe abstrata que possui </a:t>
            </a:r>
            <a:r>
              <a:rPr lang="pt-BR" sz="2400" u="sng">
                <a:latin typeface="Arial"/>
                <a:ea typeface="Arial"/>
                <a:cs typeface="Arial"/>
                <a:sym typeface="Arial"/>
              </a:rPr>
              <a:t>apenas métodos abstratos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Interfaces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763025" y="1611500"/>
            <a:ext cx="7708800" cy="4340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abc </a:t>
            </a:r>
            <a:r>
              <a:rPr lang="pt-BR" sz="15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ABC, abstractmethod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.nome = nome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.idade = idade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@abstractmethod</a:t>
            </a:r>
            <a:endParaRPr sz="1500" b="1">
              <a:solidFill>
                <a:srgbClr val="795E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comer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5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500" b="1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@abstractmethod</a:t>
            </a:r>
            <a:endParaRPr sz="1500" b="1">
              <a:solidFill>
                <a:srgbClr val="795E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andar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5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500" b="1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@abstractmethod</a:t>
            </a:r>
            <a:endParaRPr sz="1500" b="1">
              <a:solidFill>
                <a:srgbClr val="795E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dormir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5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6033700" y="2004350"/>
            <a:ext cx="2872800" cy="1436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Qualquer classe que herdar da classe </a:t>
            </a:r>
            <a:r>
              <a:rPr lang="pt-BR" sz="1600" b="1"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pt-BR" sz="1600"/>
              <a:t>será </a:t>
            </a:r>
            <a:r>
              <a:rPr lang="pt-BR" sz="1600" u="sng"/>
              <a:t>obrigada</a:t>
            </a:r>
            <a:r>
              <a:rPr lang="pt-BR" sz="1600"/>
              <a:t> a implementar os métodos abstratos que foram definidos na ‘interface’.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Polimorfismo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>
            <a:off x="214325" y="1348700"/>
            <a:ext cx="8844600" cy="51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Polimorfismo é um conceito muito importante dentro da programação.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Refere-se a possibilidade de uma entidade (método, operador ou objeto) de um determinado tipo de dado ser utilizada para representar diferentes tipos de dados em diferentes cenários.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Polimorfismo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214325" y="1348700"/>
            <a:ext cx="8844600" cy="51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O polimorfismo não ocorre somente na POO.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Pode ocorrer em programação estruturada.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Na POO, o polimorfismo permite que objetos se comportem de acordo com a classe à qual pertencem, ou de acordo com uma superclasse mais genérica.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–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O objeto se comporta de formas diferentes.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Polimorfismo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214325" y="1348700"/>
            <a:ext cx="8929800" cy="51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 b="1">
                <a:latin typeface="Arial"/>
                <a:ea typeface="Arial"/>
                <a:cs typeface="Arial"/>
                <a:sym typeface="Arial"/>
              </a:rPr>
              <a:t>Tipos de Polimorfismo: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74650" algn="l" rtl="0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Char char="–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pt-BR" sz="2300" u="sng">
                <a:latin typeface="Arial"/>
                <a:ea typeface="Arial"/>
                <a:cs typeface="Arial"/>
                <a:sym typeface="Arial"/>
              </a:rPr>
              <a:t>Taxonomia de Cardelli e Wegner</a:t>
            </a:r>
            <a:r>
              <a:rPr lang="pt-BR" sz="2300">
                <a:latin typeface="Arial"/>
                <a:ea typeface="Arial"/>
                <a:cs typeface="Arial"/>
                <a:sym typeface="Arial"/>
              </a:rPr>
              <a:t> classifica o polimorfismo em 4 tipos: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1371600" lvl="2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Paramétrico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1371600" lvl="2" indent="-374650" algn="l" rtl="0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Inclusão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1371600" lvl="2" indent="-374650" algn="l" rtl="0">
              <a:spcBef>
                <a:spcPts val="100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Sobrecarga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1371600" lvl="2" indent="-374650" algn="l" rtl="0">
              <a:spcBef>
                <a:spcPts val="1000"/>
              </a:spcBef>
              <a:spcAft>
                <a:spcPts val="1000"/>
              </a:spcAft>
              <a:buSzPts val="2300"/>
              <a:buFont typeface="Arial"/>
              <a:buChar char="•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Coerção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364" y="3657600"/>
            <a:ext cx="5132111" cy="27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Polimorfismo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214325" y="1348700"/>
            <a:ext cx="88446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 b="1">
                <a:latin typeface="Arial"/>
                <a:ea typeface="Arial"/>
                <a:cs typeface="Arial"/>
                <a:sym typeface="Arial"/>
              </a:rPr>
              <a:t>Polimorfismo de Sobrecarga 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2400" i="1">
                <a:latin typeface="Arial"/>
                <a:ea typeface="Arial"/>
                <a:cs typeface="Arial"/>
                <a:sym typeface="Arial"/>
              </a:rPr>
              <a:t>overloading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):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Funções com o mesmo nome e quantidade e tipos de argumentos de entrada diferentes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A seleção da função depende dos parâmetros que são passados para ela.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Não existe na linguagem Python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spcBef>
                <a:spcPts val="1000"/>
              </a:spcBef>
              <a:spcAft>
                <a:spcPts val="1000"/>
              </a:spcAft>
              <a:buSzPts val="2000"/>
              <a:buFont typeface="Arial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Python não permite a sobrecarga de funções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157411" y="4382013"/>
            <a:ext cx="6913500" cy="2247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// Exemplo na linguagem Java</a:t>
            </a:r>
            <a:endParaRPr b="1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funcao(</a:t>
            </a:r>
            <a:r>
              <a:rPr lang="pt-BR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a){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System.out.println(a);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funcao(</a:t>
            </a:r>
            <a:r>
              <a:rPr lang="pt-BR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lang="pt-BR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b){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System.out.println(a + b);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funcao(</a:t>
            </a:r>
            <a:r>
              <a:rPr lang="pt-BR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    </a:t>
            </a:r>
            <a:r>
              <a:rPr lang="pt-BR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// chama a primeira função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funcao(</a:t>
            </a:r>
            <a:r>
              <a:rPr lang="pt-BR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 </a:t>
            </a:r>
            <a:r>
              <a:rPr lang="pt-BR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// chama a segunda função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Polimorfismo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214325" y="1348700"/>
            <a:ext cx="8844600" cy="51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 b="1">
                <a:latin typeface="Arial"/>
                <a:ea typeface="Arial"/>
                <a:cs typeface="Arial"/>
                <a:sym typeface="Arial"/>
              </a:rPr>
              <a:t>Polimorfismo Paramétrico: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Uma função ou um tipo de dado pode ser escrito de forma genérica para que ele possa manipular valores de diferentes tipos da mesma forma.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Não existe na linguagem Python.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Ocorre apenas em linguagens tipadas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Chamadas de </a:t>
            </a:r>
            <a:r>
              <a:rPr lang="pt-BR" sz="2000" i="1" u="sng">
                <a:latin typeface="Arial"/>
                <a:ea typeface="Arial"/>
                <a:cs typeface="Arial"/>
                <a:sym typeface="Arial"/>
              </a:rPr>
              <a:t>generics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em Java e C#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Polimorfismo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214325" y="1348700"/>
            <a:ext cx="8844600" cy="30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 b="1">
                <a:latin typeface="Arial"/>
                <a:ea typeface="Arial"/>
                <a:cs typeface="Arial"/>
                <a:sym typeface="Arial"/>
              </a:rPr>
              <a:t>Polimorfismo de Coerção 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2400" i="1">
                <a:latin typeface="Arial"/>
                <a:ea typeface="Arial"/>
                <a:cs typeface="Arial"/>
                <a:sym typeface="Arial"/>
              </a:rPr>
              <a:t>coercion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):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–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Acontece quando um tipo primitivo ou um objeto é ‘convertido’ em outro tipo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Essas conversões podem ser implícitas(são feitas automaticamente) ou explícitas.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Um exemplo de coerção bem comum é de um número inteiro que é convertido em ponto flutuante, e vice-versa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686825" y="4797775"/>
            <a:ext cx="7794300" cy="1339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pt-BR" sz="15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pt-BR" sz="15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4.5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5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coerção implícita do inteiro '2' para float </a:t>
            </a:r>
            <a:endParaRPr sz="1500"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(a)        </a:t>
            </a:r>
            <a:r>
              <a:rPr lang="pt-BR" sz="15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6.5</a:t>
            </a:r>
            <a:endParaRPr sz="1500"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int(</a:t>
            </a:r>
            <a:r>
              <a:rPr lang="pt-BR" sz="15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3.75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  </a:t>
            </a:r>
            <a:r>
              <a:rPr lang="pt-BR" sz="15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coerção explícita do float '3.75' para inteiro</a:t>
            </a:r>
            <a:endParaRPr sz="1500"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pt-BR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(b)        </a:t>
            </a:r>
            <a:r>
              <a:rPr lang="pt-BR" sz="15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214313" y="255960"/>
            <a:ext cx="8715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Polimorfismo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214325" y="1348700"/>
            <a:ext cx="8844600" cy="30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 b="1">
                <a:latin typeface="Arial"/>
                <a:ea typeface="Arial"/>
                <a:cs typeface="Arial"/>
                <a:sym typeface="Arial"/>
              </a:rPr>
              <a:t>Polimorfismo de Inclusão 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2400" i="1">
                <a:latin typeface="Arial"/>
                <a:ea typeface="Arial"/>
                <a:cs typeface="Arial"/>
                <a:sym typeface="Arial"/>
              </a:rPr>
              <a:t>Subtyping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):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–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É o tipo de polimorfismo mais utilizado em POO.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–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Ocorre quando uma subclasse sobrescreve algum método da superclasse.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spcBef>
                <a:spcPts val="1000"/>
              </a:spcBef>
              <a:spcAft>
                <a:spcPts val="1000"/>
              </a:spcAft>
              <a:buSzPts val="2000"/>
              <a:buFont typeface="Arial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A classe-filha sobrescreve o método que foi herdado da classe-mãe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2305</Words>
  <Application>Microsoft Office PowerPoint</Application>
  <PresentationFormat>Apresentação na tela (4:3)</PresentationFormat>
  <Paragraphs>351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Tema do Office</vt:lpstr>
      <vt:lpstr>Programação Orientada a Objetos Polimorfismo Classes e Métodos Abstratas</vt:lpstr>
      <vt:lpstr>Polimorfismo</vt:lpstr>
      <vt:lpstr>Polimorfismo</vt:lpstr>
      <vt:lpstr>Polimorfismo</vt:lpstr>
      <vt:lpstr>Polimorfismo</vt:lpstr>
      <vt:lpstr>Polimorfismo</vt:lpstr>
      <vt:lpstr>Polimorfismo</vt:lpstr>
      <vt:lpstr>Polimorfismo</vt:lpstr>
      <vt:lpstr>Polimorfismo</vt:lpstr>
      <vt:lpstr>Polimorfismo de Inclusão (Subtyping)</vt:lpstr>
      <vt:lpstr>Duck Typing</vt:lpstr>
      <vt:lpstr>Duck Typing</vt:lpstr>
      <vt:lpstr>Classes e Métodos Abstratos</vt:lpstr>
      <vt:lpstr>Classes Abstratas</vt:lpstr>
      <vt:lpstr>Classes Abstratas</vt:lpstr>
      <vt:lpstr>Classes Abstratas</vt:lpstr>
      <vt:lpstr>Classes Abstratas</vt:lpstr>
      <vt:lpstr>Classes Abstratas</vt:lpstr>
      <vt:lpstr>Classes Abstratas</vt:lpstr>
      <vt:lpstr>Classes Abstratas</vt:lpstr>
      <vt:lpstr>Métodos Abstratos</vt:lpstr>
      <vt:lpstr>Classes Abstratas</vt:lpstr>
      <vt:lpstr>Interfaces</vt:lpstr>
      <vt:lpstr>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 Polimorfismo Classes e Métodos Abstratas</dc:title>
  <cp:lastModifiedBy>Paulo Vieira</cp:lastModifiedBy>
  <cp:revision>2</cp:revision>
  <dcterms:modified xsi:type="dcterms:W3CDTF">2021-04-29T02:37:22Z</dcterms:modified>
</cp:coreProperties>
</file>