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AE4C82-6A7E-40C2-9ED2-4D8BAC1D6AED}">
  <a:tblStyle styleId="{CDAE4C82-6A7E-40C2-9ED2-4D8BAC1D6A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125dbc9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d3125dbc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d3125dbc99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d3a8356b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7ad3a835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7ad3a8356b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d3a8356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7ad3a835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ad3a8356b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d3a8356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7ad3a835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7ad3a8356b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d3a8356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7ad3a835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ad3a8356b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3a8356b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7ad3a835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7ad3a8356b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d3a8356b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7ad3a835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ad3a8356b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733b1c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d7733b1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d7733b1cd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8627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323525" y="3801625"/>
            <a:ext cx="85689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Programação Orientada a Objetos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lang="pt-BR" sz="3300"/>
              <a:t>Persistência em Arquivos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b="1" lang="pt-BR" sz="2220">
                <a:solidFill>
                  <a:schemeClr val="dk1"/>
                </a:solidFill>
              </a:rPr>
              <a:t>Paulo Viniccius Vieira</a:t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>
                <a:solidFill>
                  <a:schemeClr val="dk1"/>
                </a:solidFill>
              </a:rPr>
              <a:t>paulo</a:t>
            </a:r>
            <a:r>
              <a:rPr b="1" lang="pt-BR" sz="2220">
                <a:solidFill>
                  <a:schemeClr val="dk1"/>
                </a:solidFill>
              </a:rPr>
              <a:t>.vieira@faculdadeimpacta.com.br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Persistência de Dados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Quando a execução de um programa termina, todos os dados manipulados que estavam na memória de execução são perdidos.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Quando queremos armazenar os dados para uso futuro, temos que trabalhar com mecanismos de </a:t>
            </a: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persistência de dados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 mecanismo mais simples para a persistência de dados é a utilização de arquivos.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Persistência de Dados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Arquivos são sequências de dados logicamente relacionados que podem ser usados por programas.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Os arquivos podem ser armazenados em memória de longa duração (HD, pen drive, etc).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utilização de um arquivo costuma seguir o seguinte protocolo: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Copiar o arquivo para a memória de trabalho do computador.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Deve ser usado um comando de abertura de arquivo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Ao terminar de usar o arquivo, ele deve ser fechado.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O arquivo é copiado novamente para o disco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Manipulação de Arquivos de Texto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14325" y="1348700"/>
            <a:ext cx="88446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Para abrir um arquivo de texto, utilizamos a função 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função 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open 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recebe dois parâmetros obrigatórios: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nome do arquivo a ser aberto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modo como queremos trabalhar com esse arquivo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Os principais modos de abertura são: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(read) para leitura do arquivo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(write) para escrita no arquivo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–"/>
            </a:pP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(append) para adicionar texto ao arquivo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327325" y="5628250"/>
            <a:ext cx="6545100" cy="92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'nomeDoArquivo.txt'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Manipulação de Arquivos de Texto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14325" y="1348700"/>
            <a:ext cx="8844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Há diferentes modos de abertura de arquivo.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4"/>
          <p:cNvGraphicFramePr/>
          <p:nvPr/>
        </p:nvGraphicFramePr>
        <p:xfrm>
          <a:off x="614525" y="19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{CDAE4C82-6A7E-40C2-9ED2-4D8BAC1D6AED}</a:tableStyleId>
              </a:tblPr>
              <a:tblGrid>
                <a:gridCol w="844625"/>
                <a:gridCol w="7121375"/>
              </a:tblGrid>
              <a:tr h="25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Abre um arquivo existente para </a:t>
                      </a:r>
                      <a:r>
                        <a:rPr lang="pt-BR" sz="1500" u="sng"/>
                        <a:t>leitura</a:t>
                      </a:r>
                      <a:r>
                        <a:rPr lang="pt-BR" sz="1500"/>
                        <a:t>.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1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000000"/>
                          </a:solidFill>
                        </a:rPr>
                        <a:t>Se o arquivo não existir, ele é criado para </a:t>
                      </a:r>
                      <a:r>
                        <a:rPr lang="pt-BR" sz="1500" u="sng">
                          <a:solidFill>
                            <a:srgbClr val="000000"/>
                          </a:solidFill>
                        </a:rPr>
                        <a:t>escrita</a:t>
                      </a:r>
                      <a:r>
                        <a:rPr lang="pt-BR" sz="1500">
                          <a:solidFill>
                            <a:srgbClr val="000000"/>
                          </a:solidFill>
                        </a:rPr>
                        <a:t>.</a:t>
                      </a:r>
                      <a:endParaRPr sz="1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Se o arquivo existir, ele é apagado e recriado para </a:t>
                      </a:r>
                      <a:r>
                        <a:rPr lang="pt-BR" sz="1500" u="sng"/>
                        <a:t>escrita,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000000"/>
                          </a:solidFill>
                        </a:rPr>
                        <a:t>Se o arquivo não existir ele é criado para </a:t>
                      </a:r>
                      <a:r>
                        <a:rPr lang="pt-BR" sz="1500" u="sng">
                          <a:solidFill>
                            <a:srgbClr val="000000"/>
                          </a:solidFill>
                        </a:rPr>
                        <a:t>escrita</a:t>
                      </a:r>
                      <a:r>
                        <a:rPr lang="pt-BR" sz="1500">
                          <a:solidFill>
                            <a:srgbClr val="000000"/>
                          </a:solidFill>
                        </a:rPr>
                        <a:t>.</a:t>
                      </a:r>
                      <a:endParaRPr sz="1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000000"/>
                          </a:solidFill>
                        </a:rPr>
                        <a:t>Se o arquivo existir, ele é aberto para escrita (não apaga o seu conteúdo).</a:t>
                      </a:r>
                      <a:endParaRPr sz="1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As linhas que forem escritas serão inseridas no final do arquivo.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1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r+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Abre o arquivo para </a:t>
                      </a:r>
                      <a:r>
                        <a:rPr lang="pt-BR" sz="1500" u="sng"/>
                        <a:t>leitura e escrita</a:t>
                      </a:r>
                      <a:r>
                        <a:rPr lang="pt-BR" sz="1500"/>
                        <a:t> ou o cria um novo arquivo, caso não exista.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w+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Abre o arquivo para </a:t>
                      </a:r>
                      <a:r>
                        <a:rPr lang="pt-BR" sz="1500" u="sng">
                          <a:solidFill>
                            <a:srgbClr val="000000"/>
                          </a:solidFill>
                        </a:rPr>
                        <a:t>escrita e leitura</a:t>
                      </a:r>
                      <a:r>
                        <a:rPr lang="pt-BR" sz="1500">
                          <a:solidFill>
                            <a:srgbClr val="000000"/>
                          </a:solidFill>
                        </a:rPr>
                        <a:t>.</a:t>
                      </a:r>
                      <a:endParaRPr sz="1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Se o arquivo já existir, ele tem seu conteúdo apagado.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Se não existir, ele é criado.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85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</a:t>
                      </a:r>
                      <a:endParaRPr b="1"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Abre o arquivo para </a:t>
                      </a:r>
                      <a:r>
                        <a:rPr lang="pt-BR" sz="1500" u="sng"/>
                        <a:t>leitura e escrita</a:t>
                      </a:r>
                      <a:r>
                        <a:rPr lang="pt-BR" sz="1500"/>
                        <a:t>. 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Caso não exista, o arquivo é criado.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As linhas que forem escritas </a:t>
                      </a: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serão inseridas no final do arquivo.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Manipulação de Arquivos de Texto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214325" y="1348700"/>
            <a:ext cx="88446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Escrevendo no arquivo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método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write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é usado para escrever no arquivo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Só é possível escrever em um arquivo previamente aberto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Somente dados do tipo string podem ser escritos em arquivos de texto.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Valores numéricos devem ser convertidos para string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Para escrever no arquivo podemos abrí-lo no modo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 o arquivo não existir, ele será criado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 o arquivo existir, ele será apagado e criado novamente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013125" y="5399650"/>
            <a:ext cx="6545100" cy="76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'nomeDoArquivo.txt'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arquivo.write(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"Algo que será escrito no arquivo"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76200" y="5399650"/>
            <a:ext cx="1668300" cy="890700"/>
          </a:xfrm>
          <a:prstGeom prst="wedgeRectCallout">
            <a:avLst>
              <a:gd fmla="val 63186" name="adj1"/>
              <a:gd fmla="val -16345" name="adj2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arquivo é aberto e associado à variável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arquivo</a:t>
            </a:r>
            <a:endParaRPr b="1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Manipulação de Arquivos de Texto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214325" y="1348700"/>
            <a:ext cx="88446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Lendo um</a:t>
            </a: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 arquivo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método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read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é usado para ler dados do arquivo.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Só é possível ler de um arquivo previamente aberto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Para ler de um arquivo, ele pode ser aberto no modo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 função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read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retorna todo o conteúdo do arquivo em uma </a:t>
            </a:r>
            <a:r>
              <a:rPr lang="pt-BR" sz="2000" u="sng">
                <a:latin typeface="Arial"/>
                <a:ea typeface="Arial"/>
                <a:cs typeface="Arial"/>
                <a:sym typeface="Arial"/>
              </a:rPr>
              <a:t>única string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165525" y="4790050"/>
            <a:ext cx="6545100" cy="109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'nomeDoArquivo.txt'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conteudo = arquivo.read()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(conteudo)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28600" y="4790050"/>
            <a:ext cx="1754100" cy="890700"/>
          </a:xfrm>
          <a:prstGeom prst="wedgeRectCallout">
            <a:avLst>
              <a:gd fmla="val 61229" name="adj1"/>
              <a:gd fmla="val 16187" name="adj2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/>
              <a:t>conteúdo do arquivo é armazenado na variável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conteudo</a:t>
            </a:r>
            <a:endParaRPr b="1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Manipulação de Arquivos de Texto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214325" y="1348700"/>
            <a:ext cx="88446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Lendo um arquivo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Outra forma de ler o arquivo é percorrer cada uma das linhas do arquivo.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Pode ser utilizado um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 cada repetição do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uma linha do arquivo é lida, até chegar na última linha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165525" y="4790050"/>
            <a:ext cx="6545100" cy="109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'nomeDoArquivo.txt'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linha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arquivo: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(linha)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28600" y="4790050"/>
            <a:ext cx="1754100" cy="890700"/>
          </a:xfrm>
          <a:prstGeom prst="wedgeRectCallout">
            <a:avLst>
              <a:gd fmla="val 61229" name="adj1"/>
              <a:gd fmla="val 16187" name="adj2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Percorre cada uma das linhas do arquivo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Manipulação de Arquivos de Texto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214325" y="1348700"/>
            <a:ext cx="88446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Utilizando caracteres especiais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Para utilizar arquivos de texto com caracteres especiais, pode ser necessário adicionar um parâmetro na função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Esse parâmetro define a codificação do arquivo utilizado como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845675" y="4637650"/>
            <a:ext cx="7864800" cy="76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arquivo =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'nomeDoArquivo.txt'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encoding=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417800" y="3441375"/>
            <a:ext cx="2179500" cy="890700"/>
          </a:xfrm>
          <a:prstGeom prst="wedgeRectCallout">
            <a:avLst>
              <a:gd fmla="val -49469" name="adj1"/>
              <a:gd fmla="val 91678" name="adj2"/>
            </a:avLst>
          </a:prstGeom>
          <a:solidFill>
            <a:srgbClr val="FFF2C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Altera codificação do arquivo para lidar com caracteres especiais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