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ca5bc45c2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bca5bc45c2_0_2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ca5bc45c2_0_1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ca5bc45c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bca5bc45c2_0_1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ca5bc45c2_0_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ca5bc45c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bca5bc45c2_0_1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ca5bc45c2_0_1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ca5bc45c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bca5bc45c2_0_1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ca5bc45c2_0_1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ca5bc45c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bca5bc45c2_0_18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ca5bc45c2_0_1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ca5bc45c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bca5bc45c2_0_1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ca5bc45c2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ca5bc45c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bca5bc45c2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ca5bc45c2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ca5bc45c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bca5bc45c2_0_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ca5bc45c2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ca5bc45c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bca5bc45c2_0_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ca5bc45c2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ca5bc45c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bca5bc45c2_0_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ca5bc45c2_0_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ca5bc45c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bca5bc45c2_0_9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ca5bc45c2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ca5bc45c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bca5bc45c2_0_1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ca5bc45c2_0_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ca5bc45c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bca5bc45c2_0_1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ca5bc45c2_0_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ca5bc45c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bca5bc45c2_0_1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735028" y="292494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742861" y="437708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3"/>
          <p:cNvCxnSpPr/>
          <p:nvPr/>
        </p:nvCxnSpPr>
        <p:spPr>
          <a:xfrm>
            <a:off x="467544" y="1124744"/>
            <a:ext cx="821925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 rot="5400000">
            <a:off x="2357422" y="-42858"/>
            <a:ext cx="442915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857364"/>
            <a:ext cx="8229600" cy="4429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rgbClr val="17365D">
              <a:alpha val="89803"/>
            </a:srgbClr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4294967295" type="title"/>
          </p:nvPr>
        </p:nvSpPr>
        <p:spPr>
          <a:xfrm>
            <a:off x="323528" y="3573016"/>
            <a:ext cx="8568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Programação Orientada a Objetos</a:t>
            </a:r>
            <a:br>
              <a:rPr b="1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200"/>
              <a:t>Dicionários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2"/>
          <p:cNvSpPr txBox="1"/>
          <p:nvPr>
            <p:ph idx="4294967295" type="body"/>
          </p:nvPr>
        </p:nvSpPr>
        <p:spPr>
          <a:xfrm>
            <a:off x="755576" y="5013176"/>
            <a:ext cx="77724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/>
              <a:t>Paulo Viniccius Vieira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/>
              <a:t>paulo.vieira</a:t>
            </a:r>
            <a:r>
              <a:rPr b="1" i="0" lang="pt-B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@faculdadeimpacta.com.br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1376" y="2383293"/>
            <a:ext cx="3781240" cy="1111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2"/>
          <p:cNvCxnSpPr/>
          <p:nvPr/>
        </p:nvCxnSpPr>
        <p:spPr>
          <a:xfrm>
            <a:off x="467544" y="5013176"/>
            <a:ext cx="79929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Dicionário</a:t>
            </a:r>
            <a:endParaRPr/>
          </a:p>
        </p:txBody>
      </p:sp>
      <p:sp>
        <p:nvSpPr>
          <p:cNvPr id="230" name="Google Shape;230;p21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O acesso aos itens é realizado pela chave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Dicionários não possuem índices sequenciais como as listas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2" name="Google Shape;232;p21"/>
          <p:cNvSpPr txBox="1"/>
          <p:nvPr/>
        </p:nvSpPr>
        <p:spPr>
          <a:xfrm>
            <a:off x="369975" y="3498925"/>
            <a:ext cx="8526900" cy="3066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agenda = {</a:t>
            </a:r>
            <a:r>
              <a:rPr b="1" lang="pt-BR" sz="21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"Maria"</a:t>
            </a:r>
            <a:r>
              <a:rPr b="1" lang="pt-BR" sz="2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pt-BR" sz="21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"99887766"</a:t>
            </a:r>
            <a:r>
              <a:rPr b="1" lang="pt-BR" sz="2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pt-BR" sz="21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"Pedro"</a:t>
            </a:r>
            <a:r>
              <a:rPr b="1" lang="pt-BR" sz="2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pt-BR" sz="21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"92345678"</a:t>
            </a:r>
            <a:r>
              <a:rPr b="1" lang="pt-BR" sz="2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 sz="2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pt-BR" sz="21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"Joaquim"</a:t>
            </a:r>
            <a:r>
              <a:rPr b="1" lang="pt-BR" sz="2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pt-BR" sz="21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"99887711"</a:t>
            </a:r>
            <a:r>
              <a:rPr b="1" lang="pt-BR" sz="2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1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 sz="2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(agenda[</a:t>
            </a:r>
            <a:r>
              <a:rPr b="1" lang="pt-BR" sz="21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"Joaquim"</a:t>
            </a:r>
            <a:r>
              <a:rPr b="1" lang="pt-BR" sz="2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            </a:t>
            </a:r>
            <a:r>
              <a:rPr b="1" lang="pt-BR" sz="2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99887711</a:t>
            </a:r>
            <a:endParaRPr b="1" sz="21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agenda[</a:t>
            </a:r>
            <a:r>
              <a:rPr b="1" lang="pt-BR" sz="21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"Maria"</a:t>
            </a:r>
            <a:r>
              <a:rPr b="1" lang="pt-BR" sz="2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pt-BR" sz="21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"99991111"</a:t>
            </a:r>
            <a:r>
              <a:rPr b="1" lang="pt-BR" sz="2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 sz="2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altera valor</a:t>
            </a:r>
            <a:endParaRPr b="1" sz="3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Dicionário</a:t>
            </a:r>
            <a:endParaRPr/>
          </a:p>
        </p:txBody>
      </p:sp>
      <p:sp>
        <p:nvSpPr>
          <p:cNvPr id="239" name="Google Shape;239;p22"/>
          <p:cNvSpPr txBox="1"/>
          <p:nvPr>
            <p:ph idx="1" type="body"/>
          </p:nvPr>
        </p:nvSpPr>
        <p:spPr>
          <a:xfrm>
            <a:off x="457200" y="1188372"/>
            <a:ext cx="8229600" cy="26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Para inserir um novo item ao dicionário, deve-se atribuir um valor a uma chave inexistente</a:t>
            </a:r>
            <a:endParaRPr sz="30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Se a chave não existir, ela será criada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Dicionário não possui a função </a:t>
            </a:r>
            <a:r>
              <a:rPr i="1" lang="pt-BR"/>
              <a:t>append</a:t>
            </a:r>
            <a:endParaRPr i="1"/>
          </a:p>
        </p:txBody>
      </p:sp>
      <p:sp>
        <p:nvSpPr>
          <p:cNvPr id="240" name="Google Shape;240;p22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1" name="Google Shape;241;p22"/>
          <p:cNvSpPr txBox="1"/>
          <p:nvPr/>
        </p:nvSpPr>
        <p:spPr>
          <a:xfrm>
            <a:off x="522375" y="3575125"/>
            <a:ext cx="8224200" cy="267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agenda = {}</a:t>
            </a:r>
            <a:endParaRPr b="1"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agenda[</a:t>
            </a:r>
            <a:r>
              <a:rPr b="1" lang="pt-BR" sz="19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"Teresa"</a:t>
            </a:r>
            <a:r>
              <a:rPr b="1" lang="pt-BR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pt-BR" sz="19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"65443322"</a:t>
            </a:r>
            <a:r>
              <a:rPr b="1" lang="pt-BR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19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cria novo item</a:t>
            </a:r>
            <a:endParaRPr b="1" sz="19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agenda[</a:t>
            </a:r>
            <a:r>
              <a:rPr b="1" lang="pt-BR" sz="19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"Maria"</a:t>
            </a:r>
            <a:r>
              <a:rPr b="1" lang="pt-BR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pt-BR" sz="19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"99887766"</a:t>
            </a:r>
            <a:r>
              <a:rPr b="1" lang="pt-BR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 sz="19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cria novo item</a:t>
            </a:r>
            <a:endParaRPr b="1" sz="19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agenda[</a:t>
            </a:r>
            <a:r>
              <a:rPr b="1" lang="pt-BR" sz="19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"Teresa"</a:t>
            </a:r>
            <a:r>
              <a:rPr b="1" lang="pt-BR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pt-BR" sz="19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"99999999"</a:t>
            </a:r>
            <a:r>
              <a:rPr b="1" lang="pt-BR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19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altera o valor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Dicionário</a:t>
            </a:r>
            <a:endParaRPr/>
          </a:p>
        </p:txBody>
      </p:sp>
      <p:sp>
        <p:nvSpPr>
          <p:cNvPr id="248" name="Google Shape;248;p23"/>
          <p:cNvSpPr txBox="1"/>
          <p:nvPr>
            <p:ph idx="1" type="body"/>
          </p:nvPr>
        </p:nvSpPr>
        <p:spPr>
          <a:xfrm>
            <a:off x="457200" y="1188374"/>
            <a:ext cx="8229600" cy="203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Para remover um item do dicionário, pode-se utilizar a função pop</a:t>
            </a:r>
            <a:endParaRPr sz="3000"/>
          </a:p>
        </p:txBody>
      </p:sp>
      <p:sp>
        <p:nvSpPr>
          <p:cNvPr id="249" name="Google Shape;249;p23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0" name="Google Shape;250;p23"/>
          <p:cNvSpPr txBox="1"/>
          <p:nvPr/>
        </p:nvSpPr>
        <p:spPr>
          <a:xfrm>
            <a:off x="522375" y="3422725"/>
            <a:ext cx="8224200" cy="267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agenda = {}</a:t>
            </a:r>
            <a:endParaRPr b="1"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agenda[</a:t>
            </a:r>
            <a:r>
              <a:rPr b="1" lang="pt-BR" sz="19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"Teresa"</a:t>
            </a:r>
            <a:r>
              <a:rPr b="1" lang="pt-BR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pt-BR" sz="19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"65443322"</a:t>
            </a:r>
            <a:r>
              <a:rPr b="1" lang="pt-BR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19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cria novo item</a:t>
            </a:r>
            <a:endParaRPr b="1" sz="19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agenda[</a:t>
            </a:r>
            <a:r>
              <a:rPr b="1" lang="pt-BR" sz="19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"Maria"</a:t>
            </a:r>
            <a:r>
              <a:rPr b="1" lang="pt-BR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pt-BR" sz="19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"99887766"</a:t>
            </a:r>
            <a:r>
              <a:rPr b="1" lang="pt-BR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 sz="19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cria novo item</a:t>
            </a:r>
            <a:endParaRPr b="1" sz="19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agenda.pop(</a:t>
            </a:r>
            <a:r>
              <a:rPr b="1" lang="pt-BR" sz="19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"Teresa"</a:t>
            </a:r>
            <a:r>
              <a:rPr b="1" lang="pt-BR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               </a:t>
            </a:r>
            <a:r>
              <a:rPr b="1" lang="pt-BR" sz="19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remove item</a:t>
            </a:r>
            <a:endParaRPr b="1" sz="3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Dicionário</a:t>
            </a:r>
            <a:endParaRPr/>
          </a:p>
        </p:txBody>
      </p:sp>
      <p:sp>
        <p:nvSpPr>
          <p:cNvPr id="257" name="Google Shape;257;p24"/>
          <p:cNvSpPr txBox="1"/>
          <p:nvPr>
            <p:ph idx="1" type="body"/>
          </p:nvPr>
        </p:nvSpPr>
        <p:spPr>
          <a:xfrm>
            <a:off x="457200" y="1112174"/>
            <a:ext cx="8229600" cy="150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A estrutura </a:t>
            </a:r>
            <a:r>
              <a:rPr b="1" lang="pt-BR" sz="3000"/>
              <a:t>for </a:t>
            </a:r>
            <a:r>
              <a:rPr lang="pt-BR" sz="3000"/>
              <a:t>pode ser utilizada para percorrer o dicionário</a:t>
            </a:r>
            <a:endParaRPr sz="3000"/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Char char="–"/>
            </a:pPr>
            <a:r>
              <a:rPr lang="pt-BR" sz="2900"/>
              <a:t>O for percorre as </a:t>
            </a:r>
            <a:r>
              <a:rPr i="1" lang="pt-BR" sz="2900"/>
              <a:t>chaves</a:t>
            </a:r>
            <a:endParaRPr i="1" sz="2900"/>
          </a:p>
        </p:txBody>
      </p:sp>
      <p:sp>
        <p:nvSpPr>
          <p:cNvPr id="258" name="Google Shape;258;p24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9" name="Google Shape;259;p24"/>
          <p:cNvSpPr txBox="1"/>
          <p:nvPr/>
        </p:nvSpPr>
        <p:spPr>
          <a:xfrm>
            <a:off x="553500" y="2752550"/>
            <a:ext cx="8348100" cy="3736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agenda = {</a:t>
            </a:r>
            <a:r>
              <a:rPr b="1" lang="pt-BR" sz="18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"Maria"</a:t>
            </a:r>
            <a:r>
              <a:rPr b="1" lang="pt-BR" sz="1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pt-BR" sz="18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"123456"</a:t>
            </a:r>
            <a:r>
              <a:rPr b="1" lang="pt-BR" sz="1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 sz="1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pt-BR" sz="18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"Joao"</a:t>
            </a:r>
            <a:r>
              <a:rPr b="1" lang="pt-BR" sz="1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pt-BR" sz="18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"999900"</a:t>
            </a:r>
            <a:r>
              <a:rPr b="1" lang="pt-BR" sz="1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 sz="1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pt-BR" sz="18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"Pedro"</a:t>
            </a:r>
            <a:r>
              <a:rPr b="1" lang="pt-BR" sz="1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pt-BR" sz="18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"999999"</a:t>
            </a:r>
            <a:r>
              <a:rPr b="1" lang="pt-BR" sz="1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pt-BR" sz="1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pt-BR" sz="1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pt-BR" sz="1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agenda:            </a:t>
            </a:r>
            <a:endParaRPr b="1" sz="1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 sz="1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(x)             </a:t>
            </a:r>
            <a:r>
              <a:rPr b="1" lang="pt-BR" sz="1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exibe todas as chaves</a:t>
            </a:r>
            <a:endParaRPr b="1" sz="18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pt-BR" sz="1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pt-BR" sz="1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pt-BR" sz="1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agenda:</a:t>
            </a:r>
            <a:endParaRPr b="1" sz="1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 sz="1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(agenda[x])     </a:t>
            </a:r>
            <a:r>
              <a:rPr b="1" lang="pt-BR" sz="1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exibe todos os valores</a:t>
            </a:r>
            <a:endParaRPr b="1" sz="3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Dicionário</a:t>
            </a:r>
            <a:endParaRPr/>
          </a:p>
        </p:txBody>
      </p:sp>
      <p:sp>
        <p:nvSpPr>
          <p:cNvPr id="266" name="Google Shape;266;p25"/>
          <p:cNvSpPr txBox="1"/>
          <p:nvPr>
            <p:ph idx="1" type="body"/>
          </p:nvPr>
        </p:nvSpPr>
        <p:spPr>
          <a:xfrm>
            <a:off x="457200" y="1340771"/>
            <a:ext cx="8229600" cy="184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O operador </a:t>
            </a:r>
            <a:r>
              <a:rPr b="1" lang="pt-BR" sz="3000"/>
              <a:t>in </a:t>
            </a:r>
            <a:r>
              <a:rPr lang="pt-BR" sz="3000"/>
              <a:t>pode ser utilizado para verificar se uma chave existe no dicionário</a:t>
            </a:r>
            <a:endParaRPr sz="3000"/>
          </a:p>
        </p:txBody>
      </p:sp>
      <p:sp>
        <p:nvSpPr>
          <p:cNvPr id="267" name="Google Shape;267;p25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8" name="Google Shape;268;p25"/>
          <p:cNvSpPr txBox="1"/>
          <p:nvPr/>
        </p:nvSpPr>
        <p:spPr>
          <a:xfrm>
            <a:off x="463900" y="2911375"/>
            <a:ext cx="8348100" cy="3518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agenda = {</a:t>
            </a:r>
            <a:r>
              <a:rPr b="1" lang="pt-BR" sz="2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"Maria"</a:t>
            </a:r>
            <a:r>
              <a:rPr b="1" lang="pt-BR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pt-BR" sz="2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"12345678"</a:t>
            </a:r>
            <a:r>
              <a:rPr b="1" lang="pt-BR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pt-BR" sz="2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"Joao"</a:t>
            </a:r>
            <a:r>
              <a:rPr b="1" lang="pt-BR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pt-BR" sz="2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"99990000"</a:t>
            </a:r>
            <a:r>
              <a:rPr b="1" lang="pt-BR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pt-BR" sz="2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"Pedro"</a:t>
            </a:r>
            <a:r>
              <a:rPr b="1" lang="pt-BR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pt-BR" sz="2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"99999999"</a:t>
            </a:r>
            <a:r>
              <a:rPr b="1" lang="pt-BR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pt-BR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"Maria"</a:t>
            </a:r>
            <a:r>
              <a:rPr b="1" lang="pt-BR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pt-BR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agenda:</a:t>
            </a:r>
            <a:endParaRPr b="1"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2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2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 chave existe na agenda"</a:t>
            </a:r>
            <a:r>
              <a:rPr b="1" lang="pt-BR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pt-BR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2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 chave não existe"</a:t>
            </a:r>
            <a:r>
              <a:rPr b="1" lang="pt-BR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3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Dicionário</a:t>
            </a:r>
            <a:endParaRPr/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457200" y="1340775"/>
            <a:ext cx="84408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Dicionário é uma estrutura de dados que associa uma </a:t>
            </a:r>
            <a:r>
              <a:rPr b="1" lang="pt-BR" sz="2800" u="sng"/>
              <a:t>chave</a:t>
            </a:r>
            <a:r>
              <a:rPr b="1" lang="pt-BR" sz="2800"/>
              <a:t> </a:t>
            </a:r>
            <a:r>
              <a:rPr lang="pt-BR" sz="2800"/>
              <a:t>(</a:t>
            </a:r>
            <a:r>
              <a:rPr i="1" lang="pt-BR" sz="2800"/>
              <a:t>key</a:t>
            </a:r>
            <a:r>
              <a:rPr lang="pt-BR" sz="2800"/>
              <a:t>) com um </a:t>
            </a:r>
            <a:r>
              <a:rPr b="1" lang="pt-BR" sz="2800" u="sng"/>
              <a:t>valor</a:t>
            </a:r>
            <a:r>
              <a:rPr b="1" lang="pt-BR" sz="2800"/>
              <a:t> </a:t>
            </a:r>
            <a:r>
              <a:rPr lang="pt-BR" sz="2800"/>
              <a:t>(</a:t>
            </a:r>
            <a:r>
              <a:rPr i="1" lang="pt-BR" sz="2800"/>
              <a:t>value</a:t>
            </a:r>
            <a:r>
              <a:rPr lang="pt-BR" sz="2800"/>
              <a:t>). </a:t>
            </a:r>
            <a:endParaRPr sz="2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A chave funciona como um índice para acessar o valor</a:t>
            </a:r>
            <a:endParaRPr sz="2800"/>
          </a:p>
          <a:p>
            <a:pPr indent="0" lvl="0" marL="9144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97" name="Google Shape;97;p13"/>
          <p:cNvGrpSpPr/>
          <p:nvPr/>
        </p:nvGrpSpPr>
        <p:grpSpPr>
          <a:xfrm>
            <a:off x="3055525" y="3625800"/>
            <a:ext cx="3244150" cy="2938525"/>
            <a:chOff x="5560825" y="3702000"/>
            <a:chExt cx="3244150" cy="2938525"/>
          </a:xfrm>
        </p:grpSpPr>
        <p:pic>
          <p:nvPicPr>
            <p:cNvPr id="98" name="Google Shape;9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60825" y="3702000"/>
              <a:ext cx="3244150" cy="293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3"/>
            <p:cNvSpPr txBox="1"/>
            <p:nvPr/>
          </p:nvSpPr>
          <p:spPr>
            <a:xfrm>
              <a:off x="5872450" y="4228497"/>
              <a:ext cx="9243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latin typeface="Calibri"/>
                  <a:ea typeface="Calibri"/>
                  <a:cs typeface="Calibri"/>
                  <a:sym typeface="Calibri"/>
                </a:rPr>
                <a:t>nome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3"/>
            <p:cNvSpPr txBox="1"/>
            <p:nvPr/>
          </p:nvSpPr>
          <p:spPr>
            <a:xfrm>
              <a:off x="7472650" y="4228497"/>
              <a:ext cx="9243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latin typeface="Calibri"/>
                  <a:ea typeface="Calibri"/>
                  <a:cs typeface="Calibri"/>
                  <a:sym typeface="Calibri"/>
                </a:rPr>
                <a:t>'joão'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5872450" y="4761897"/>
              <a:ext cx="9243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latin typeface="Calibri"/>
                  <a:ea typeface="Calibri"/>
                  <a:cs typeface="Calibri"/>
                  <a:sym typeface="Calibri"/>
                </a:rPr>
                <a:t>idade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3"/>
            <p:cNvSpPr txBox="1"/>
            <p:nvPr/>
          </p:nvSpPr>
          <p:spPr>
            <a:xfrm>
              <a:off x="7472650" y="4761897"/>
              <a:ext cx="9243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latin typeface="Calibri"/>
                  <a:ea typeface="Calibri"/>
                  <a:cs typeface="Calibri"/>
                  <a:sym typeface="Calibri"/>
                </a:rPr>
                <a:t>23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3"/>
            <p:cNvSpPr txBox="1"/>
            <p:nvPr/>
          </p:nvSpPr>
          <p:spPr>
            <a:xfrm>
              <a:off x="5872450" y="5295297"/>
              <a:ext cx="9243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latin typeface="Calibri"/>
                  <a:ea typeface="Calibri"/>
                  <a:cs typeface="Calibri"/>
                  <a:sym typeface="Calibri"/>
                </a:rPr>
                <a:t>altura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3"/>
            <p:cNvSpPr txBox="1"/>
            <p:nvPr/>
          </p:nvSpPr>
          <p:spPr>
            <a:xfrm>
              <a:off x="7472650" y="5295297"/>
              <a:ext cx="9243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latin typeface="Calibri"/>
                  <a:ea typeface="Calibri"/>
                  <a:cs typeface="Calibri"/>
                  <a:sym typeface="Calibri"/>
                </a:rPr>
                <a:t>1.70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Dicionário</a:t>
            </a:r>
            <a:endParaRPr/>
          </a:p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457200" y="1340775"/>
            <a:ext cx="8674200" cy="216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Os dicionários são estruturas </a:t>
            </a:r>
            <a:r>
              <a:rPr lang="pt-BR" sz="2800" u="sng"/>
              <a:t>heterogêneas</a:t>
            </a:r>
            <a:endParaRPr sz="2800" u="sng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 sz="2800"/>
              <a:t>As chaves e os valores podem ser de diferentes tipos</a:t>
            </a:r>
            <a:endParaRPr sz="2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As chaves devem ser únicas </a:t>
            </a:r>
            <a:r>
              <a:rPr lang="pt-BR" sz="2800"/>
              <a:t>(não podem se repetir)</a:t>
            </a:r>
            <a:endParaRPr sz="2800"/>
          </a:p>
        </p:txBody>
      </p:sp>
      <p:grpSp>
        <p:nvGrpSpPr>
          <p:cNvPr id="113" name="Google Shape;113;p14"/>
          <p:cNvGrpSpPr/>
          <p:nvPr/>
        </p:nvGrpSpPr>
        <p:grpSpPr>
          <a:xfrm>
            <a:off x="3055525" y="3625800"/>
            <a:ext cx="3244150" cy="2938525"/>
            <a:chOff x="5560825" y="3702000"/>
            <a:chExt cx="3244150" cy="2938525"/>
          </a:xfrm>
        </p:grpSpPr>
        <p:pic>
          <p:nvPicPr>
            <p:cNvPr id="114" name="Google Shape;11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60825" y="3702000"/>
              <a:ext cx="3244150" cy="293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4"/>
            <p:cNvSpPr txBox="1"/>
            <p:nvPr/>
          </p:nvSpPr>
          <p:spPr>
            <a:xfrm>
              <a:off x="5872450" y="4228497"/>
              <a:ext cx="9243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latin typeface="Calibri"/>
                  <a:ea typeface="Calibri"/>
                  <a:cs typeface="Calibri"/>
                  <a:sym typeface="Calibri"/>
                </a:rPr>
                <a:t>nome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4"/>
            <p:cNvSpPr txBox="1"/>
            <p:nvPr/>
          </p:nvSpPr>
          <p:spPr>
            <a:xfrm>
              <a:off x="7472650" y="4228497"/>
              <a:ext cx="9243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latin typeface="Calibri"/>
                  <a:ea typeface="Calibri"/>
                  <a:cs typeface="Calibri"/>
                  <a:sym typeface="Calibri"/>
                </a:rPr>
                <a:t>'joão'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5872450" y="4761897"/>
              <a:ext cx="9243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latin typeface="Calibri"/>
                  <a:ea typeface="Calibri"/>
                  <a:cs typeface="Calibri"/>
                  <a:sym typeface="Calibri"/>
                </a:rPr>
                <a:t>idade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4"/>
            <p:cNvSpPr txBox="1"/>
            <p:nvPr/>
          </p:nvSpPr>
          <p:spPr>
            <a:xfrm>
              <a:off x="7472650" y="4761897"/>
              <a:ext cx="9243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latin typeface="Calibri"/>
                  <a:ea typeface="Calibri"/>
                  <a:cs typeface="Calibri"/>
                  <a:sym typeface="Calibri"/>
                </a:rPr>
                <a:t>23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4"/>
            <p:cNvSpPr txBox="1"/>
            <p:nvPr/>
          </p:nvSpPr>
          <p:spPr>
            <a:xfrm>
              <a:off x="5872450" y="5295297"/>
              <a:ext cx="9243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latin typeface="Calibri"/>
                  <a:ea typeface="Calibri"/>
                  <a:cs typeface="Calibri"/>
                  <a:sym typeface="Calibri"/>
                </a:rPr>
                <a:t>altura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7472650" y="5295297"/>
              <a:ext cx="9243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latin typeface="Calibri"/>
                  <a:ea typeface="Calibri"/>
                  <a:cs typeface="Calibri"/>
                  <a:sym typeface="Calibri"/>
                </a:rPr>
                <a:t>1.70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Dicionário</a:t>
            </a:r>
            <a:endParaRPr/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457200" y="1340775"/>
            <a:ext cx="8440800" cy="176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457200" rtl="0" algn="l">
              <a:spcBef>
                <a:spcPts val="640"/>
              </a:spcBef>
              <a:spcAft>
                <a:spcPts val="0"/>
              </a:spcAft>
              <a:buSzPts val="2900"/>
              <a:buChar char="•"/>
            </a:pPr>
            <a:r>
              <a:rPr lang="pt-BR" sz="2900"/>
              <a:t>Exemplo:</a:t>
            </a:r>
            <a:endParaRPr sz="29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pt-BR" sz="2600"/>
              <a:t>Criar uma agenda telefônica onde a chave é o nome de uma pessoa e o conteúdo é um número de telefone</a:t>
            </a:r>
            <a:endParaRPr sz="2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29" name="Google Shape;129;p15"/>
          <p:cNvGrpSpPr/>
          <p:nvPr/>
        </p:nvGrpSpPr>
        <p:grpSpPr>
          <a:xfrm>
            <a:off x="1619250" y="3423950"/>
            <a:ext cx="6254876" cy="3090850"/>
            <a:chOff x="1619250" y="3423950"/>
            <a:chExt cx="6254876" cy="3090850"/>
          </a:xfrm>
        </p:grpSpPr>
        <p:pic>
          <p:nvPicPr>
            <p:cNvPr id="130" name="Google Shape;13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19250" y="3423950"/>
              <a:ext cx="6254876" cy="30908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1" name="Google Shape;131;p15"/>
            <p:cNvGrpSpPr/>
            <p:nvPr/>
          </p:nvGrpSpPr>
          <p:grpSpPr>
            <a:xfrm>
              <a:off x="2226178" y="3901975"/>
              <a:ext cx="5556197" cy="2242573"/>
              <a:chOff x="2226178" y="3901975"/>
              <a:chExt cx="5556197" cy="2242573"/>
            </a:xfrm>
          </p:grpSpPr>
          <p:sp>
            <p:nvSpPr>
              <p:cNvPr id="132" name="Google Shape;132;p15"/>
              <p:cNvSpPr/>
              <p:nvPr/>
            </p:nvSpPr>
            <p:spPr>
              <a:xfrm>
                <a:off x="4982775" y="3901984"/>
                <a:ext cx="2799600" cy="6516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/>
                  <a:t>"(11)94567-6655"</a:t>
                </a:r>
                <a:endParaRPr b="1" sz="1800"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4982775" y="4677378"/>
                <a:ext cx="2799600" cy="6516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/>
                  <a:t>"(11)93322-1100"</a:t>
                </a:r>
                <a:endParaRPr b="1" sz="1800"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4982775" y="5462000"/>
                <a:ext cx="2799600" cy="6516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/>
                  <a:t>"(11)99944-0022"</a:t>
                </a:r>
                <a:endParaRPr b="1" sz="1800"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226178" y="3901975"/>
                <a:ext cx="1377000" cy="6516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/>
                  <a:t>"Maria"</a:t>
                </a:r>
                <a:endParaRPr b="1" sz="1800"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226178" y="4690764"/>
                <a:ext cx="1377000" cy="6516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/>
                  <a:t>"Pedro"</a:t>
                </a:r>
                <a:endParaRPr b="1" sz="1800"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226178" y="5492948"/>
                <a:ext cx="1377000" cy="6516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/>
                  <a:t>"Joaquim"</a:t>
                </a:r>
                <a:endParaRPr b="1" sz="1800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Dicionário</a:t>
            </a:r>
            <a:endParaRPr/>
          </a:p>
        </p:txBody>
      </p:sp>
      <p:sp>
        <p:nvSpPr>
          <p:cNvPr id="144" name="Google Shape;144;p16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45" name="Google Shape;145;p16"/>
          <p:cNvGrpSpPr/>
          <p:nvPr/>
        </p:nvGrpSpPr>
        <p:grpSpPr>
          <a:xfrm>
            <a:off x="1619250" y="3423950"/>
            <a:ext cx="6254876" cy="3090850"/>
            <a:chOff x="1619250" y="3423950"/>
            <a:chExt cx="6254876" cy="3090850"/>
          </a:xfrm>
        </p:grpSpPr>
        <p:pic>
          <p:nvPicPr>
            <p:cNvPr id="146" name="Google Shape;14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19250" y="3423950"/>
              <a:ext cx="6254876" cy="30908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16"/>
            <p:cNvGrpSpPr/>
            <p:nvPr/>
          </p:nvGrpSpPr>
          <p:grpSpPr>
            <a:xfrm>
              <a:off x="2226178" y="3901975"/>
              <a:ext cx="5556197" cy="2242573"/>
              <a:chOff x="2226178" y="3901975"/>
              <a:chExt cx="5556197" cy="2242573"/>
            </a:xfrm>
          </p:grpSpPr>
          <p:sp>
            <p:nvSpPr>
              <p:cNvPr id="148" name="Google Shape;148;p16"/>
              <p:cNvSpPr/>
              <p:nvPr/>
            </p:nvSpPr>
            <p:spPr>
              <a:xfrm>
                <a:off x="4982775" y="3901984"/>
                <a:ext cx="2799600" cy="6516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/>
                  <a:t>"(11)94567-6655"</a:t>
                </a:r>
                <a:endParaRPr b="1" sz="1800"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4982775" y="4677378"/>
                <a:ext cx="2799600" cy="6516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/>
                  <a:t>"(11)93322-1100"</a:t>
                </a:r>
                <a:endParaRPr b="1" sz="1800"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4982775" y="5462000"/>
                <a:ext cx="2799600" cy="6516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/>
                  <a:t>"(11)99944-0022"</a:t>
                </a:r>
                <a:endParaRPr b="1" sz="1800"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2226178" y="3901975"/>
                <a:ext cx="1377000" cy="6516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/>
                  <a:t>"Maria"</a:t>
                </a:r>
                <a:endParaRPr b="1" sz="1800"/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2226178" y="4690764"/>
                <a:ext cx="1377000" cy="6516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/>
                  <a:t>"Pedro"</a:t>
                </a:r>
                <a:endParaRPr b="1" sz="1800"/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2226178" y="5492948"/>
                <a:ext cx="1377000" cy="6516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/>
                  <a:t>"Joaquim"</a:t>
                </a:r>
                <a:endParaRPr b="1" sz="1800"/>
              </a:p>
            </p:txBody>
          </p:sp>
        </p:grpSp>
      </p:grpSp>
      <p:sp>
        <p:nvSpPr>
          <p:cNvPr id="154" name="Google Shape;154;p16"/>
          <p:cNvSpPr txBox="1"/>
          <p:nvPr/>
        </p:nvSpPr>
        <p:spPr>
          <a:xfrm>
            <a:off x="709925" y="1443425"/>
            <a:ext cx="7977000" cy="1583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agenda = {</a:t>
            </a:r>
            <a:r>
              <a:rPr b="1" lang="pt-BR" sz="2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"Maria"</a:t>
            </a: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pt-BR" sz="2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"(11)94567-6655"</a:t>
            </a: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 sz="2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pt-BR" sz="2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"Pedro"</a:t>
            </a: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pt-BR" sz="2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"(11)93322-1100"</a:t>
            </a: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 sz="2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pt-BR" sz="2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"Joaquim"</a:t>
            </a: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pt-BR" sz="2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"(11)99944-0022"</a:t>
            </a: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Dicionário</a:t>
            </a:r>
            <a:endParaRPr/>
          </a:p>
        </p:txBody>
      </p:sp>
      <p:sp>
        <p:nvSpPr>
          <p:cNvPr id="161" name="Google Shape;161;p17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62" name="Google Shape;162;p17"/>
          <p:cNvGrpSpPr/>
          <p:nvPr/>
        </p:nvGrpSpPr>
        <p:grpSpPr>
          <a:xfrm>
            <a:off x="1619250" y="3423950"/>
            <a:ext cx="6254876" cy="3090850"/>
            <a:chOff x="1619250" y="3423950"/>
            <a:chExt cx="6254876" cy="3090850"/>
          </a:xfrm>
        </p:grpSpPr>
        <p:pic>
          <p:nvPicPr>
            <p:cNvPr id="163" name="Google Shape;163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19250" y="3423950"/>
              <a:ext cx="6254876" cy="30908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4" name="Google Shape;164;p17"/>
            <p:cNvGrpSpPr/>
            <p:nvPr/>
          </p:nvGrpSpPr>
          <p:grpSpPr>
            <a:xfrm>
              <a:off x="2226178" y="3901975"/>
              <a:ext cx="5556197" cy="2242573"/>
              <a:chOff x="2226178" y="3901975"/>
              <a:chExt cx="5556197" cy="2242573"/>
            </a:xfrm>
          </p:grpSpPr>
          <p:sp>
            <p:nvSpPr>
              <p:cNvPr id="165" name="Google Shape;165;p17"/>
              <p:cNvSpPr/>
              <p:nvPr/>
            </p:nvSpPr>
            <p:spPr>
              <a:xfrm>
                <a:off x="4982775" y="3901984"/>
                <a:ext cx="2799600" cy="6516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/>
                  <a:t>"(11)94567-6655"</a:t>
                </a:r>
                <a:endParaRPr b="1" sz="1800"/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>
                <a:off x="4982775" y="4677378"/>
                <a:ext cx="2799600" cy="6516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/>
                  <a:t>"(11)93322-1100"</a:t>
                </a:r>
                <a:endParaRPr b="1" sz="1800"/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4982775" y="5462000"/>
                <a:ext cx="2799600" cy="6516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/>
                  <a:t>"(11)99944-0022"</a:t>
                </a:r>
                <a:endParaRPr b="1" sz="1800"/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2226178" y="3901975"/>
                <a:ext cx="1377000" cy="6516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/>
                  <a:t>"Maria"</a:t>
                </a:r>
                <a:endParaRPr b="1" sz="1800"/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2226178" y="4690764"/>
                <a:ext cx="1377000" cy="6516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/>
                  <a:t>"Pedro"</a:t>
                </a:r>
                <a:endParaRPr b="1" sz="1800"/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2226178" y="5492948"/>
                <a:ext cx="1377000" cy="6516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/>
                  <a:t>"Joaquim"</a:t>
                </a:r>
                <a:endParaRPr b="1" sz="1800"/>
              </a:p>
            </p:txBody>
          </p:sp>
        </p:grpSp>
      </p:grpSp>
      <p:sp>
        <p:nvSpPr>
          <p:cNvPr id="171" name="Google Shape;171;p17"/>
          <p:cNvSpPr txBox="1"/>
          <p:nvPr/>
        </p:nvSpPr>
        <p:spPr>
          <a:xfrm>
            <a:off x="709925" y="1443425"/>
            <a:ext cx="7977000" cy="1583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agenda = {</a:t>
            </a:r>
            <a:r>
              <a:rPr b="1" lang="pt-BR" sz="2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"Maria"</a:t>
            </a: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pt-BR" sz="2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"(11)94567-6655"</a:t>
            </a: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 sz="2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pt-BR" sz="2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"Pedro"</a:t>
            </a: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pt-BR" sz="2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"(11)93322-1100"</a:t>
            </a: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 sz="2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pt-BR" sz="2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"Joaquim"</a:t>
            </a: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pt-BR" sz="2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"(11)99944-0022"</a:t>
            </a: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2594375" y="1553750"/>
            <a:ext cx="1285200" cy="3348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4194575" y="1553750"/>
            <a:ext cx="2864400" cy="3348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3879550" y="486380"/>
            <a:ext cx="12324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Chave</a:t>
            </a:r>
            <a:endParaRPr b="1" sz="23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6938575" y="511905"/>
            <a:ext cx="15846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Valor</a:t>
            </a:r>
            <a:endParaRPr b="1" sz="23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17"/>
          <p:cNvCxnSpPr/>
          <p:nvPr/>
        </p:nvCxnSpPr>
        <p:spPr>
          <a:xfrm flipH="1" rot="10800000">
            <a:off x="3197125" y="934034"/>
            <a:ext cx="1044900" cy="610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7"/>
          <p:cNvCxnSpPr/>
          <p:nvPr/>
        </p:nvCxnSpPr>
        <p:spPr>
          <a:xfrm flipH="1" rot="10800000">
            <a:off x="6143950" y="947534"/>
            <a:ext cx="1075800" cy="597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Dicionário</a:t>
            </a:r>
            <a:endParaRPr/>
          </a:p>
        </p:txBody>
      </p:sp>
      <p:sp>
        <p:nvSpPr>
          <p:cNvPr id="184" name="Google Shape;184;p18"/>
          <p:cNvSpPr txBox="1"/>
          <p:nvPr>
            <p:ph idx="1" type="body"/>
          </p:nvPr>
        </p:nvSpPr>
        <p:spPr>
          <a:xfrm>
            <a:off x="457200" y="1340775"/>
            <a:ext cx="8440800" cy="176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457200" rtl="0" algn="l">
              <a:spcBef>
                <a:spcPts val="640"/>
              </a:spcBef>
              <a:spcAft>
                <a:spcPts val="0"/>
              </a:spcAft>
              <a:buSzPts val="2900"/>
              <a:buChar char="•"/>
            </a:pPr>
            <a:r>
              <a:rPr lang="pt-BR" sz="2900"/>
              <a:t>Exemplo:</a:t>
            </a:r>
            <a:endParaRPr sz="29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pt-BR" sz="2600"/>
              <a:t>Armazenar em um dicionário o RA e as notas dos alunos de uma turma</a:t>
            </a:r>
            <a:endParaRPr/>
          </a:p>
        </p:txBody>
      </p:sp>
      <p:sp>
        <p:nvSpPr>
          <p:cNvPr id="185" name="Google Shape;185;p18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86" name="Google Shape;186;p18"/>
          <p:cNvGrpSpPr/>
          <p:nvPr/>
        </p:nvGrpSpPr>
        <p:grpSpPr>
          <a:xfrm>
            <a:off x="1619250" y="3423950"/>
            <a:ext cx="6254876" cy="3090850"/>
            <a:chOff x="1619250" y="3423950"/>
            <a:chExt cx="6254876" cy="3090850"/>
          </a:xfrm>
        </p:grpSpPr>
        <p:pic>
          <p:nvPicPr>
            <p:cNvPr id="187" name="Google Shape;18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19250" y="3423950"/>
              <a:ext cx="6254876" cy="30908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8" name="Google Shape;188;p18"/>
            <p:cNvGrpSpPr/>
            <p:nvPr/>
          </p:nvGrpSpPr>
          <p:grpSpPr>
            <a:xfrm>
              <a:off x="2226178" y="3901975"/>
              <a:ext cx="5556197" cy="2242573"/>
              <a:chOff x="2226178" y="3901975"/>
              <a:chExt cx="5556197" cy="2242573"/>
            </a:xfrm>
          </p:grpSpPr>
          <p:sp>
            <p:nvSpPr>
              <p:cNvPr id="189" name="Google Shape;189;p18"/>
              <p:cNvSpPr/>
              <p:nvPr/>
            </p:nvSpPr>
            <p:spPr>
              <a:xfrm>
                <a:off x="4982775" y="3901984"/>
                <a:ext cx="2799600" cy="6516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/>
                  <a:t>[8.5, 7, 5, 10, 9.5]</a:t>
                </a:r>
                <a:endParaRPr b="1" sz="1800"/>
              </a:p>
            </p:txBody>
          </p:sp>
          <p:sp>
            <p:nvSpPr>
              <p:cNvPr id="190" name="Google Shape;190;p18"/>
              <p:cNvSpPr/>
              <p:nvPr/>
            </p:nvSpPr>
            <p:spPr>
              <a:xfrm>
                <a:off x="4982775" y="4677378"/>
                <a:ext cx="2799600" cy="6516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/>
                  <a:t>[9, 5.5, 6, 7, 3.5]</a:t>
                </a:r>
                <a:endParaRPr b="1" sz="1800"/>
              </a:p>
            </p:txBody>
          </p:sp>
          <p:sp>
            <p:nvSpPr>
              <p:cNvPr id="191" name="Google Shape;191;p18"/>
              <p:cNvSpPr/>
              <p:nvPr/>
            </p:nvSpPr>
            <p:spPr>
              <a:xfrm>
                <a:off x="4982775" y="5462000"/>
                <a:ext cx="2799600" cy="6516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/>
                  <a:t>[10, 8, 7.5, 6, 9]</a:t>
                </a:r>
                <a:endParaRPr b="1" sz="1800"/>
              </a:p>
            </p:txBody>
          </p:sp>
          <p:sp>
            <p:nvSpPr>
              <p:cNvPr id="192" name="Google Shape;192;p18"/>
              <p:cNvSpPr/>
              <p:nvPr/>
            </p:nvSpPr>
            <p:spPr>
              <a:xfrm>
                <a:off x="2226178" y="3901975"/>
                <a:ext cx="1377000" cy="6516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/>
                  <a:t>19011234</a:t>
                </a:r>
                <a:endParaRPr b="1" sz="1800"/>
              </a:p>
            </p:txBody>
          </p:sp>
          <p:sp>
            <p:nvSpPr>
              <p:cNvPr id="193" name="Google Shape;193;p18"/>
              <p:cNvSpPr/>
              <p:nvPr/>
            </p:nvSpPr>
            <p:spPr>
              <a:xfrm>
                <a:off x="2226178" y="4690764"/>
                <a:ext cx="1377000" cy="6516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</a:rPr>
                  <a:t>20015467</a:t>
                </a:r>
                <a:endParaRPr b="1" sz="1800"/>
              </a:p>
            </p:txBody>
          </p:sp>
          <p:sp>
            <p:nvSpPr>
              <p:cNvPr id="194" name="Google Shape;194;p18"/>
              <p:cNvSpPr/>
              <p:nvPr/>
            </p:nvSpPr>
            <p:spPr>
              <a:xfrm>
                <a:off x="2226178" y="5492948"/>
                <a:ext cx="1377000" cy="6516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</a:rPr>
                  <a:t>19023349</a:t>
                </a:r>
                <a:endParaRPr b="1" sz="1800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Dicionário</a:t>
            </a:r>
            <a:endParaRPr/>
          </a:p>
        </p:txBody>
      </p:sp>
      <p:sp>
        <p:nvSpPr>
          <p:cNvPr id="201" name="Google Shape;201;p19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2" name="Google Shape;202;p19"/>
          <p:cNvSpPr txBox="1"/>
          <p:nvPr/>
        </p:nvSpPr>
        <p:spPr>
          <a:xfrm>
            <a:off x="709925" y="1443425"/>
            <a:ext cx="7977000" cy="1583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agenda = {</a:t>
            </a:r>
            <a:r>
              <a:rPr b="1" lang="pt-BR" sz="23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19011234</a:t>
            </a: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b="1" lang="pt-BR" sz="23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8.5</a:t>
            </a: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 sz="23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 sz="23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 sz="23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 sz="23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9.5</a:t>
            </a: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endParaRPr b="1" sz="2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pt-BR" sz="23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20015467</a:t>
            </a: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b="1" lang="pt-BR" sz="23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 sz="23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5.5</a:t>
            </a: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 sz="23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 sz="23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 sz="23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3.5</a:t>
            </a: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endParaRPr b="1" sz="2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pt-BR" sz="23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19023349</a:t>
            </a: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b="1" lang="pt-BR" sz="23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 sz="23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 sz="23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7.5</a:t>
            </a: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 sz="23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 sz="23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lang="pt-BR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]}</a:t>
            </a:r>
            <a:endParaRPr b="1" sz="2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204" name="Google Shape;204;p19"/>
          <p:cNvGrpSpPr/>
          <p:nvPr/>
        </p:nvGrpSpPr>
        <p:grpSpPr>
          <a:xfrm>
            <a:off x="1619250" y="3423950"/>
            <a:ext cx="6254876" cy="3090850"/>
            <a:chOff x="1619250" y="3423950"/>
            <a:chExt cx="6254876" cy="3090850"/>
          </a:xfrm>
        </p:grpSpPr>
        <p:pic>
          <p:nvPicPr>
            <p:cNvPr id="205" name="Google Shape;20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19250" y="3423950"/>
              <a:ext cx="6254876" cy="30908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6" name="Google Shape;206;p19"/>
            <p:cNvGrpSpPr/>
            <p:nvPr/>
          </p:nvGrpSpPr>
          <p:grpSpPr>
            <a:xfrm>
              <a:off x="2226178" y="3901975"/>
              <a:ext cx="5556197" cy="2242573"/>
              <a:chOff x="2226178" y="3901975"/>
              <a:chExt cx="5556197" cy="2242573"/>
            </a:xfrm>
          </p:grpSpPr>
          <p:sp>
            <p:nvSpPr>
              <p:cNvPr id="207" name="Google Shape;207;p19"/>
              <p:cNvSpPr/>
              <p:nvPr/>
            </p:nvSpPr>
            <p:spPr>
              <a:xfrm>
                <a:off x="4982775" y="3901984"/>
                <a:ext cx="2799600" cy="6516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/>
                  <a:t>[8.5, 7, 5, 10, 9.5]</a:t>
                </a:r>
                <a:endParaRPr b="1" sz="1800"/>
              </a:p>
            </p:txBody>
          </p:sp>
          <p:sp>
            <p:nvSpPr>
              <p:cNvPr id="208" name="Google Shape;208;p19"/>
              <p:cNvSpPr/>
              <p:nvPr/>
            </p:nvSpPr>
            <p:spPr>
              <a:xfrm>
                <a:off x="4982775" y="4677378"/>
                <a:ext cx="2799600" cy="6516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/>
                  <a:t>[9, 5.5, 6, 7, 3.5]</a:t>
                </a:r>
                <a:endParaRPr b="1" sz="1800"/>
              </a:p>
            </p:txBody>
          </p:sp>
          <p:sp>
            <p:nvSpPr>
              <p:cNvPr id="209" name="Google Shape;209;p19"/>
              <p:cNvSpPr/>
              <p:nvPr/>
            </p:nvSpPr>
            <p:spPr>
              <a:xfrm>
                <a:off x="4982775" y="5462000"/>
                <a:ext cx="2799600" cy="6516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/>
                  <a:t>[10, 8, 7.5, 6, 9]</a:t>
                </a:r>
                <a:endParaRPr b="1" sz="1800"/>
              </a:p>
            </p:txBody>
          </p:sp>
          <p:sp>
            <p:nvSpPr>
              <p:cNvPr id="210" name="Google Shape;210;p19"/>
              <p:cNvSpPr/>
              <p:nvPr/>
            </p:nvSpPr>
            <p:spPr>
              <a:xfrm>
                <a:off x="2226178" y="3901975"/>
                <a:ext cx="1377000" cy="6516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/>
                  <a:t>19011234</a:t>
                </a:r>
                <a:endParaRPr b="1" sz="1800"/>
              </a:p>
            </p:txBody>
          </p:sp>
          <p:sp>
            <p:nvSpPr>
              <p:cNvPr id="211" name="Google Shape;211;p19"/>
              <p:cNvSpPr/>
              <p:nvPr/>
            </p:nvSpPr>
            <p:spPr>
              <a:xfrm>
                <a:off x="2226178" y="4690764"/>
                <a:ext cx="1377000" cy="6516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</a:rPr>
                  <a:t>20015467</a:t>
                </a:r>
                <a:endParaRPr b="1" sz="1800"/>
              </a:p>
            </p:txBody>
          </p:sp>
          <p:sp>
            <p:nvSpPr>
              <p:cNvPr id="212" name="Google Shape;212;p19"/>
              <p:cNvSpPr/>
              <p:nvPr/>
            </p:nvSpPr>
            <p:spPr>
              <a:xfrm>
                <a:off x="2226178" y="5492948"/>
                <a:ext cx="1377000" cy="6516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chemeClr val="dk1"/>
                    </a:solidFill>
                  </a:rPr>
                  <a:t>19023349</a:t>
                </a:r>
                <a:endParaRPr b="1" sz="1800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Dicionário</a:t>
            </a:r>
            <a:endParaRPr/>
          </a:p>
        </p:txBody>
      </p:sp>
      <p:sp>
        <p:nvSpPr>
          <p:cNvPr id="219" name="Google Shape;219;p20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Dicionário vazio:</a:t>
            </a:r>
            <a:endParaRPr sz="2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406400" lvl="0" marL="457200" rtl="0" algn="l"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Chave é separada de seu valor por dois pontos</a:t>
            </a:r>
            <a:endParaRPr sz="2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406400" lvl="0" marL="457200" rtl="0" algn="l"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Cada par chave/valor é separado por vírgula dos pares seguintes</a:t>
            </a:r>
            <a:endParaRPr sz="2800"/>
          </a:p>
        </p:txBody>
      </p:sp>
      <p:sp>
        <p:nvSpPr>
          <p:cNvPr id="220" name="Google Shape;220;p20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1" name="Google Shape;221;p20"/>
          <p:cNvSpPr txBox="1"/>
          <p:nvPr/>
        </p:nvSpPr>
        <p:spPr>
          <a:xfrm>
            <a:off x="951000" y="1912120"/>
            <a:ext cx="7835700" cy="72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agenda = </a:t>
            </a:r>
            <a:r>
              <a:rPr b="1" lang="pt-BR" sz="2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b="1" sz="3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951000" y="3227189"/>
            <a:ext cx="7835700" cy="72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agenda = {</a:t>
            </a:r>
            <a:r>
              <a:rPr b="1" lang="pt-BR" sz="21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"Maria"</a:t>
            </a:r>
            <a:r>
              <a:rPr b="1" lang="pt-BR" sz="2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pt-BR" sz="2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1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"99887766"</a:t>
            </a:r>
            <a:r>
              <a:rPr b="1" lang="pt-BR" sz="2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951000" y="4974175"/>
            <a:ext cx="7835700" cy="1093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agenda = {</a:t>
            </a:r>
            <a:r>
              <a:rPr b="1" lang="pt-BR" sz="21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"Maria"</a:t>
            </a:r>
            <a:r>
              <a:rPr b="1" lang="pt-BR" sz="2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pt-BR" sz="21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"99887766"</a:t>
            </a:r>
            <a:r>
              <a:rPr b="1" lang="pt-BR" sz="2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pt-BR" sz="2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2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pt-BR" sz="21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"Pedro"</a:t>
            </a:r>
            <a:r>
              <a:rPr b="1" lang="pt-BR" sz="2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pt-BR" sz="21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"92345678"</a:t>
            </a:r>
            <a:r>
              <a:rPr b="1" lang="pt-BR" sz="2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1" sz="3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