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74" r:id="rId12"/>
    <p:sldId id="275" r:id="rId13"/>
    <p:sldId id="277" r:id="rId14"/>
    <p:sldId id="279" r:id="rId15"/>
    <p:sldId id="280" r:id="rId16"/>
    <p:sldId id="276" r:id="rId17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Amplificador Operacional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pt-BR" dirty="0" smtClean="0"/>
              <a:t>Vinicius de Castro Ecard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420888"/>
            <a:ext cx="4104800" cy="26642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42084" y="3540670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R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917948" y="3140968"/>
            <a:ext cx="0" cy="612068"/>
          </a:xfrm>
          <a:prstGeom prst="straightConnector1">
            <a:avLst/>
          </a:prstGeom>
          <a:ln w="2540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629916" y="2852936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R-x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1773932" y="4293096"/>
            <a:ext cx="115212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917948" y="3965402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x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26060" y="2443714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1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26060" y="4660764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2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22414" y="3565700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3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59844" y="2329415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1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159844" y="4637626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2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844589" y="3554057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3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04" y="2322549"/>
            <a:ext cx="5081736" cy="224890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0270368" y="3832661"/>
            <a:ext cx="7920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+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966620" y="3832661"/>
            <a:ext cx="7920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-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3" name="Picture 2" descr="LOM3258-1F1-2019: Pisca-pisca de 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4785756"/>
            <a:ext cx="6102549" cy="19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ço Reservado para Conteúdo 2"/>
          <p:cNvSpPr>
            <a:spLocks noGrp="1"/>
          </p:cNvSpPr>
          <p:nvPr>
            <p:ph idx="1"/>
          </p:nvPr>
        </p:nvSpPr>
        <p:spPr>
          <a:xfrm>
            <a:off x="1522414" y="1905000"/>
            <a:ext cx="3923926" cy="587896"/>
          </a:xfrm>
        </p:spPr>
        <p:txBody>
          <a:bodyPr/>
          <a:lstStyle/>
          <a:p>
            <a:r>
              <a:rPr lang="pt-BR" dirty="0" smtClean="0"/>
              <a:t>Potenciômetro</a:t>
            </a:r>
            <a:endParaRPr lang="pt-BR" dirty="0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8388690" y="1741519"/>
            <a:ext cx="2277722" cy="58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LED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9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FF00"/>
                </a:solidFill>
              </a:rPr>
              <a:t>Experimento</a:t>
            </a:r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Parte 1: Amplificador Inversor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2636912"/>
            <a:ext cx="6110807" cy="36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FF00"/>
                </a:solidFill>
              </a:rPr>
              <a:t>Experimento</a:t>
            </a:r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Parte 2: Amplificador Comparador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708920"/>
            <a:ext cx="7130544" cy="36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66"/>
                </a:solidFill>
              </a:rPr>
              <a:t>O REAL</a:t>
            </a:r>
            <a:endParaRPr lang="pt-BR" dirty="0">
              <a:solidFill>
                <a:srgbClr val="FF0066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116" y="1916832"/>
            <a:ext cx="5927501" cy="426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2204864"/>
            <a:ext cx="4676775" cy="25431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7908" y="2204864"/>
            <a:ext cx="15841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err="1" smtClean="0"/>
              <a:t>Datasheet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77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2414" y="1905000"/>
            <a:ext cx="2051718" cy="659904"/>
          </a:xfrm>
        </p:spPr>
        <p:txBody>
          <a:bodyPr/>
          <a:lstStyle/>
          <a:p>
            <a:r>
              <a:rPr lang="pt-BR" dirty="0" err="1" smtClean="0"/>
              <a:t>Protoboard</a:t>
            </a:r>
            <a:endParaRPr lang="pt-BR" dirty="0"/>
          </a:p>
        </p:txBody>
      </p:sp>
      <p:pic>
        <p:nvPicPr>
          <p:cNvPr id="9218" name="Picture 2" descr="Protoboard 400 Pontos - Filipe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8188" y="1891775"/>
            <a:ext cx="5832648" cy="45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dirty="0" smtClean="0">
                <a:solidFill>
                  <a:srgbClr val="FF0066"/>
                </a:solidFill>
              </a:rPr>
              <a:t>O REAL</a:t>
            </a:r>
            <a:endParaRPr lang="pt-BR" dirty="0">
              <a:solidFill>
                <a:srgbClr val="FF0066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8900000" flipH="1">
            <a:off x="4318313" y="3153218"/>
            <a:ext cx="3096344" cy="1728192"/>
          </a:xfrm>
          <a:prstGeom prst="line">
            <a:avLst/>
          </a:prstGeom>
          <a:ln w="3810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8900000" flipH="1">
            <a:off x="4466778" y="3161459"/>
            <a:ext cx="3096344" cy="1728192"/>
          </a:xfrm>
          <a:prstGeom prst="line">
            <a:avLst/>
          </a:prstGeom>
          <a:ln w="38100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8900000" flipH="1">
            <a:off x="6338193" y="3298275"/>
            <a:ext cx="3096344" cy="1728192"/>
          </a:xfrm>
          <a:prstGeom prst="line">
            <a:avLst/>
          </a:prstGeom>
          <a:ln w="3810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8900000" flipH="1">
            <a:off x="6503875" y="3253844"/>
            <a:ext cx="3096344" cy="1728192"/>
          </a:xfrm>
          <a:prstGeom prst="line">
            <a:avLst/>
          </a:prstGeom>
          <a:ln w="38100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18900000">
            <a:off x="6814493" y="2200768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8900000">
            <a:off x="6810761" y="2315040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8900000">
            <a:off x="6775457" y="2455355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8900000">
            <a:off x="7646784" y="2200767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rot="18900000">
            <a:off x="7617440" y="2340731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8900000">
            <a:off x="7559000" y="2477546"/>
            <a:ext cx="360040" cy="360040"/>
          </a:xfrm>
          <a:prstGeom prst="line">
            <a:avLst/>
          </a:prstGeom>
          <a:ln w="3810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ruz 18"/>
          <p:cNvSpPr/>
          <p:nvPr/>
        </p:nvSpPr>
        <p:spPr>
          <a:xfrm rot="2827557">
            <a:off x="7209798" y="2428032"/>
            <a:ext cx="313937" cy="209334"/>
          </a:xfrm>
          <a:prstGeom prst="plus">
            <a:avLst>
              <a:gd name="adj" fmla="val 41162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5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066761" y="1484513"/>
            <a:ext cx="4968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é</a:t>
            </a:r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com vocês...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00112" y="561183"/>
            <a:ext cx="424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Agora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81844" y="2561125"/>
            <a:ext cx="96490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Dado tudo que a gente viu, e os circuitos que montamos, faça as atividades propostas na parte do procedimento experimental da nossa apostila...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78390" y="3933056"/>
            <a:ext cx="81009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Não se esqueçam de fazer um relatório...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44" name="Picture 4" descr="Então Ta Legal - Meme - Criarmeme.com.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6" y="4308665"/>
            <a:ext cx="24193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0854022" y="4128266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2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SEDRA, S.; SMITH, K.. Microeletrônica. 4ª. Edição, Pearson Makron Books, São Paulo, Brasil, 2005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Universidade Federal do Rio de Janeiro. Campus Macaé. Circuitos Elétricos e Eletrônicos: Manual de Laboratório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>
                <a:solidFill>
                  <a:schemeClr val="accent1"/>
                </a:solidFill>
              </a:rPr>
              <a:t>OBJETIVO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Testar um amplificador inversor utilizando o 741;</a:t>
            </a:r>
          </a:p>
          <a:p>
            <a:pPr marL="0" indent="0" rtl="0">
              <a:buNone/>
            </a:pPr>
            <a:endParaRPr lang="pt-BR" dirty="0" smtClean="0"/>
          </a:p>
          <a:p>
            <a:pPr rtl="0"/>
            <a:r>
              <a:rPr lang="pt-BR" dirty="0" smtClean="0"/>
              <a:t>Entender o uso de um amplificador na configuração comparador.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Materiais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0236" y="1905000"/>
            <a:ext cx="6156178" cy="803920"/>
          </a:xfrm>
        </p:spPr>
        <p:txBody>
          <a:bodyPr/>
          <a:lstStyle/>
          <a:p>
            <a:r>
              <a:rPr lang="pt-BR" dirty="0" smtClean="0"/>
              <a:t>Fonte de Tensão Contínua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556792"/>
            <a:ext cx="3336343" cy="30556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856582"/>
            <a:ext cx="4253436" cy="35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Materiais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8708" y="2132856"/>
            <a:ext cx="2733675" cy="2333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988840"/>
            <a:ext cx="68008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Materiais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844824"/>
            <a:ext cx="3240360" cy="2959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2132856"/>
            <a:ext cx="2814809" cy="349375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2265796"/>
            <a:ext cx="3976934" cy="25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Teóricas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515888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A</a:t>
            </a:r>
            <a:r>
              <a:rPr lang="pt-BR" dirty="0" smtClean="0"/>
              <a:t>mplificador Operacional...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3473400"/>
            <a:ext cx="1800225" cy="1733550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57933" y="3041352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+</a:t>
            </a:r>
            <a:r>
              <a:rPr lang="pt-BR" dirty="0" err="1" smtClean="0"/>
              <a:t>Vcc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535943" y="5381054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</a:t>
            </a:r>
            <a:r>
              <a:rPr lang="pt-BR" dirty="0" err="1" smtClean="0"/>
              <a:t>Vcc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49846" y="3725447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V-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50659" y="4520170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V+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032958" y="4082231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/>
              <a:t>Vout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4222215" y="3725447"/>
            <a:ext cx="1318147" cy="108012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3059062"/>
            <a:ext cx="4752975" cy="2562225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950408" y="4697199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V-</a:t>
            </a:r>
            <a:endParaRPr lang="pt-BR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5900428" y="3220790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V+</a:t>
            </a:r>
            <a:endParaRPr lang="pt-BR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1207427" y="3076127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/>
              <a:t>Vout</a:t>
            </a:r>
            <a:endParaRPr lang="pt-BR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7020249" y="5713018"/>
            <a:ext cx="1882475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RI </a:t>
            </a:r>
            <a:r>
              <a:rPr lang="pt-BR" sz="2800" dirty="0"/>
              <a:t>→ </a:t>
            </a:r>
            <a:r>
              <a:rPr lang="pt-BR" sz="2800" dirty="0" smtClean="0"/>
              <a:t>∞</a:t>
            </a:r>
            <a:endParaRPr lang="pt-BR" sz="2800" dirty="0"/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8902724" y="5713018"/>
            <a:ext cx="1882475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RO </a:t>
            </a:r>
            <a:r>
              <a:rPr lang="pt-BR" sz="2800" dirty="0"/>
              <a:t>→ </a:t>
            </a:r>
            <a:r>
              <a:rPr lang="pt-BR" sz="2800" dirty="0" smtClean="0"/>
              <a:t>0</a:t>
            </a:r>
            <a:endParaRPr lang="pt-BR" sz="2800" dirty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7963129" y="6260482"/>
            <a:ext cx="2523771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 smtClean="0"/>
              <a:t>vD</a:t>
            </a:r>
            <a:r>
              <a:rPr lang="pt-BR" sz="2800" dirty="0" smtClean="0"/>
              <a:t> = (V+) – (V-)</a:t>
            </a:r>
            <a:endParaRPr lang="pt-BR" sz="2800" dirty="0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6598468" y="2377708"/>
            <a:ext cx="1882475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 smtClean="0"/>
              <a:t>Avol</a:t>
            </a:r>
            <a:r>
              <a:rPr lang="pt-BR" sz="2800" dirty="0" smtClean="0"/>
              <a:t> </a:t>
            </a:r>
            <a:r>
              <a:rPr lang="pt-BR" sz="2800" dirty="0"/>
              <a:t>→ </a:t>
            </a:r>
            <a:r>
              <a:rPr lang="pt-BR" sz="2800" dirty="0" smtClean="0"/>
              <a:t>∞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spaço Reservado para Conteúdo 2"/>
              <p:cNvSpPr txBox="1">
                <a:spLocks/>
              </p:cNvSpPr>
              <p:nvPr/>
            </p:nvSpPr>
            <p:spPr>
              <a:xfrm>
                <a:off x="8526903" y="2205984"/>
                <a:ext cx="2726484" cy="760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𝐴𝑣𝑜𝑙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903" y="2205984"/>
                <a:ext cx="2726484" cy="7607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2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Teóricas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2414" y="1905000"/>
            <a:ext cx="3923926" cy="587896"/>
          </a:xfrm>
        </p:spPr>
        <p:txBody>
          <a:bodyPr/>
          <a:lstStyle/>
          <a:p>
            <a:r>
              <a:rPr lang="pt-BR" dirty="0" smtClean="0"/>
              <a:t>Amplificador Inversor</a:t>
            </a:r>
            <a:endParaRPr lang="pt-BR" dirty="0"/>
          </a:p>
        </p:txBody>
      </p:sp>
      <p:pic>
        <p:nvPicPr>
          <p:cNvPr id="4098" name="Picture 2" descr="Amplificador Inver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497970"/>
            <a:ext cx="6735068" cy="41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5806380" y="4509120"/>
            <a:ext cx="1224136" cy="424732"/>
            <a:chOff x="909836" y="4357933"/>
            <a:chExt cx="1224136" cy="424732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909836" y="4725144"/>
              <a:ext cx="122413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125860" y="4357933"/>
              <a:ext cx="46856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>
                  <a:solidFill>
                    <a:srgbClr val="00B050"/>
                  </a:solidFill>
                </a:rPr>
                <a:t>i</a:t>
              </a:r>
              <a:endParaRPr lang="pt-BR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Cruz 9"/>
          <p:cNvSpPr/>
          <p:nvPr/>
        </p:nvSpPr>
        <p:spPr>
          <a:xfrm rot="2849413">
            <a:off x="7819115" y="4365560"/>
            <a:ext cx="230091" cy="287120"/>
          </a:xfrm>
          <a:prstGeom prst="plus">
            <a:avLst>
              <a:gd name="adj" fmla="val 41162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 rot="16200000">
            <a:off x="6962636" y="3768118"/>
            <a:ext cx="693646" cy="424732"/>
            <a:chOff x="909836" y="4357933"/>
            <a:chExt cx="1224136" cy="424732"/>
          </a:xfrm>
        </p:grpSpPr>
        <p:cxnSp>
          <p:nvCxnSpPr>
            <p:cNvPr id="17" name="Conector de seta reta 16"/>
            <p:cNvCxnSpPr/>
            <p:nvPr/>
          </p:nvCxnSpPr>
          <p:spPr>
            <a:xfrm>
              <a:off x="909836" y="4725144"/>
              <a:ext cx="122413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1125860" y="4357933"/>
              <a:ext cx="46856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>
                  <a:solidFill>
                    <a:srgbClr val="00B050"/>
                  </a:solidFill>
                </a:rPr>
                <a:t>i</a:t>
              </a:r>
              <a:endParaRPr lang="pt-BR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470676" y="2636912"/>
            <a:ext cx="693646" cy="424732"/>
            <a:chOff x="909836" y="4357933"/>
            <a:chExt cx="1224136" cy="424732"/>
          </a:xfrm>
        </p:grpSpPr>
        <p:cxnSp>
          <p:nvCxnSpPr>
            <p:cNvPr id="20" name="Conector de seta reta 19"/>
            <p:cNvCxnSpPr/>
            <p:nvPr/>
          </p:nvCxnSpPr>
          <p:spPr>
            <a:xfrm>
              <a:off x="909836" y="4725144"/>
              <a:ext cx="122413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125860" y="4357933"/>
              <a:ext cx="46856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>
                  <a:solidFill>
                    <a:srgbClr val="00B050"/>
                  </a:solidFill>
                </a:rPr>
                <a:t>i</a:t>
              </a:r>
              <a:endParaRPr lang="pt-BR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 rot="5400000">
            <a:off x="9986971" y="3937923"/>
            <a:ext cx="693646" cy="424732"/>
            <a:chOff x="909836" y="4357933"/>
            <a:chExt cx="1224136" cy="424732"/>
          </a:xfrm>
        </p:grpSpPr>
        <p:cxnSp>
          <p:nvCxnSpPr>
            <p:cNvPr id="23" name="Conector de seta reta 22"/>
            <p:cNvCxnSpPr/>
            <p:nvPr/>
          </p:nvCxnSpPr>
          <p:spPr>
            <a:xfrm>
              <a:off x="909836" y="4725144"/>
              <a:ext cx="122413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1125860" y="4357933"/>
              <a:ext cx="46856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>
                  <a:solidFill>
                    <a:srgbClr val="00B050"/>
                  </a:solidFill>
                </a:rPr>
                <a:t>i</a:t>
              </a:r>
              <a:endParaRPr lang="pt-BR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0333794" y="5115228"/>
            <a:ext cx="948851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Carga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81843" y="2492896"/>
            <a:ext cx="36547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Como equacionar o ganho?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R: Usando nó</a:t>
            </a:r>
            <a:endParaRPr lang="pt-BR" sz="2400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04" y="4617132"/>
            <a:ext cx="381000" cy="53340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7521825" y="4401108"/>
            <a:ext cx="216024" cy="21602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spaço Reservado para Conteúdo 2"/>
              <p:cNvSpPr txBox="1">
                <a:spLocks/>
              </p:cNvSpPr>
              <p:nvPr/>
            </p:nvSpPr>
            <p:spPr>
              <a:xfrm>
                <a:off x="825734" y="3686535"/>
                <a:ext cx="1092214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dirty="0" smtClean="0"/>
                  <a:t>   = </a:t>
                </a:r>
                <a:endParaRPr lang="pt-BR" dirty="0"/>
              </a:p>
            </p:txBody>
          </p:sp>
        </mc:Choice>
        <mc:Fallback>
          <p:sp>
            <p:nvSpPr>
              <p:cNvPr id="2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4" y="3686535"/>
                <a:ext cx="1092214" cy="587896"/>
              </a:xfrm>
              <a:prstGeom prst="rect">
                <a:avLst/>
              </a:prstGeom>
              <a:blipFill rotWithShape="0">
                <a:blip r:embed="rId4"/>
                <a:stretch>
                  <a:fillRect r="-1333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spaço Reservado para Conteúdo 2"/>
              <p:cNvSpPr txBox="1">
                <a:spLocks/>
              </p:cNvSpPr>
              <p:nvPr/>
            </p:nvSpPr>
            <p:spPr>
              <a:xfrm>
                <a:off x="1914595" y="3686535"/>
                <a:ext cx="1092214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𝑉𝑜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/>
                  <a:t>  </a:t>
                </a:r>
                <a:endParaRPr lang="pt-BR" dirty="0"/>
              </a:p>
            </p:txBody>
          </p:sp>
        </mc:Choice>
        <mc:Fallback>
          <p:sp>
            <p:nvSpPr>
              <p:cNvPr id="29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95" y="3686535"/>
                <a:ext cx="1092214" cy="5878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eta em curva para a direita 26"/>
          <p:cNvSpPr/>
          <p:nvPr/>
        </p:nvSpPr>
        <p:spPr>
          <a:xfrm rot="5400000">
            <a:off x="8562967" y="1974727"/>
            <a:ext cx="325740" cy="1618012"/>
          </a:xfrm>
          <a:prstGeom prst="curvedRightArrow">
            <a:avLst>
              <a:gd name="adj1" fmla="val 1633"/>
              <a:gd name="adj2" fmla="val 26917"/>
              <a:gd name="adj3" fmla="val 17335"/>
            </a:avLst>
          </a:prstGeom>
          <a:ln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a direita 30"/>
          <p:cNvSpPr/>
          <p:nvPr/>
        </p:nvSpPr>
        <p:spPr>
          <a:xfrm rot="5400000">
            <a:off x="6657961" y="3003431"/>
            <a:ext cx="325740" cy="1618012"/>
          </a:xfrm>
          <a:prstGeom prst="curvedRightArrow">
            <a:avLst>
              <a:gd name="adj1" fmla="val 1633"/>
              <a:gd name="adj2" fmla="val 26917"/>
              <a:gd name="adj3" fmla="val 17335"/>
            </a:avLst>
          </a:prstGeom>
          <a:ln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Espaço Reservado para Conteúdo 2"/>
              <p:cNvSpPr txBox="1">
                <a:spLocks/>
              </p:cNvSpPr>
              <p:nvPr/>
            </p:nvSpPr>
            <p:spPr>
              <a:xfrm>
                <a:off x="1120199" y="4768240"/>
                <a:ext cx="2252661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𝑉𝑖</m:t>
                    </m:r>
                  </m:oMath>
                </a14:m>
                <a:r>
                  <a:rPr lang="pt-BR" dirty="0" smtClean="0"/>
                  <a:t>  </a:t>
                </a:r>
                <a:endParaRPr lang="pt-BR" dirty="0"/>
              </a:p>
            </p:txBody>
          </p:sp>
        </mc:Choice>
        <mc:Fallback>
          <p:sp>
            <p:nvSpPr>
              <p:cNvPr id="32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99" y="4768240"/>
                <a:ext cx="2252661" cy="5878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28" grpId="0"/>
      <p:bldP spid="29" grpId="0"/>
      <p:bldP spid="27" grpId="0" animBg="1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dirty="0" smtClean="0"/>
              <a:t>Bases Teóricas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1845940" y="2276872"/>
                <a:ext cx="2252661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𝑉𝑖</m:t>
                    </m:r>
                  </m:oMath>
                </a14:m>
                <a:r>
                  <a:rPr lang="pt-BR" dirty="0" smtClean="0"/>
                  <a:t>  </a:t>
                </a:r>
                <a:endParaRPr lang="pt-BR" dirty="0"/>
              </a:p>
            </p:txBody>
          </p:sp>
        </mc:Choice>
        <mc:Fallback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2276872"/>
                <a:ext cx="2252661" cy="5878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mplificador Inver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497970"/>
            <a:ext cx="6735068" cy="41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269876" y="3140968"/>
            <a:ext cx="3152761" cy="58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00B050"/>
                </a:solidFill>
              </a:rPr>
              <a:t>Exemplo: Ganho = 10</a:t>
            </a:r>
            <a:endParaRPr lang="pt-B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2"/>
              <p:cNvSpPr txBox="1">
                <a:spLocks/>
              </p:cNvSpPr>
              <p:nvPr/>
            </p:nvSpPr>
            <p:spPr>
              <a:xfrm>
                <a:off x="2135176" y="3846240"/>
                <a:ext cx="1422159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  </a:t>
                </a:r>
                <a:endParaRPr lang="pt-BR" dirty="0"/>
              </a:p>
            </p:txBody>
          </p:sp>
        </mc:Choice>
        <mc:Fallback>
          <p:sp>
            <p:nvSpPr>
              <p:cNvPr id="9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6" y="3846240"/>
                <a:ext cx="1422159" cy="5878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/>
              <p:cNvSpPr txBox="1">
                <a:spLocks/>
              </p:cNvSpPr>
              <p:nvPr/>
            </p:nvSpPr>
            <p:spPr>
              <a:xfrm>
                <a:off x="1935200" y="4711282"/>
                <a:ext cx="2314609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 </a:t>
                </a:r>
                <a:endParaRPr lang="pt-BR" dirty="0"/>
              </a:p>
            </p:txBody>
          </p:sp>
        </mc:Choice>
        <mc:Fallback>
          <p:sp>
            <p:nvSpPr>
              <p:cNvPr id="10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0" y="4711282"/>
                <a:ext cx="2314609" cy="587896"/>
              </a:xfrm>
              <a:prstGeom prst="rect">
                <a:avLst/>
              </a:prstGeom>
              <a:blipFill rotWithShape="0">
                <a:blip r:embed="rId5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2"/>
              <p:cNvSpPr txBox="1">
                <a:spLocks/>
              </p:cNvSpPr>
              <p:nvPr/>
            </p:nvSpPr>
            <p:spPr>
              <a:xfrm>
                <a:off x="777895" y="5423981"/>
                <a:ext cx="3471914" cy="58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2=100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11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95" y="5423981"/>
                <a:ext cx="3471914" cy="587896"/>
              </a:xfrm>
              <a:prstGeom prst="rect">
                <a:avLst/>
              </a:prstGeom>
              <a:blipFill rotWithShape="0">
                <a:blip r:embed="rId6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6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arador com histerese – ElettroAmi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868" y="2322717"/>
            <a:ext cx="4962128" cy="32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4" y="1916832"/>
            <a:ext cx="4752975" cy="256222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05370" y="3554969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V-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55390" y="2078560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V+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2061542" y="4764722"/>
            <a:ext cx="2523771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 smtClean="0"/>
              <a:t>vD</a:t>
            </a:r>
            <a:r>
              <a:rPr lang="pt-BR" sz="2800" dirty="0" smtClean="0"/>
              <a:t> = (V+) – (V-)</a:t>
            </a:r>
            <a:endParaRPr lang="pt-BR" sz="28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644033" y="2064773"/>
            <a:ext cx="1008087" cy="5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/>
              <a:t>Vout</a:t>
            </a:r>
            <a:endParaRPr lang="pt-BR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31978" y="5451050"/>
            <a:ext cx="3816424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Se V+ &gt; V- =&gt; </a:t>
            </a:r>
            <a:r>
              <a:rPr lang="pt-BR" sz="2800" dirty="0" err="1" smtClean="0"/>
              <a:t>vD</a:t>
            </a:r>
            <a:r>
              <a:rPr lang="pt-BR" sz="2800" dirty="0" smtClean="0"/>
              <a:t> &gt; 0</a:t>
            </a:r>
            <a:endParaRPr lang="pt-BR" sz="2800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31978" y="5994659"/>
            <a:ext cx="3816424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Se V+ &lt; V- =&gt; </a:t>
            </a:r>
            <a:r>
              <a:rPr lang="pt-BR" sz="2800" dirty="0" err="1" smtClean="0"/>
              <a:t>vD</a:t>
            </a:r>
            <a:r>
              <a:rPr lang="pt-BR" sz="2800" dirty="0" smtClean="0"/>
              <a:t> &lt; 0</a:t>
            </a:r>
            <a:endParaRPr lang="pt-BR" sz="28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006180" y="5708994"/>
            <a:ext cx="3816424" cy="515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/>
              <a:t>Se V+ = V- =&gt; </a:t>
            </a:r>
            <a:r>
              <a:rPr lang="pt-BR" sz="2800" dirty="0" err="1" smtClean="0"/>
              <a:t>vD</a:t>
            </a:r>
            <a:r>
              <a:rPr lang="pt-BR" sz="2800" dirty="0" smtClean="0"/>
              <a:t> = 0</a:t>
            </a:r>
            <a:endParaRPr lang="pt-BR" sz="2800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6894600" y="1684877"/>
            <a:ext cx="3923926" cy="587896"/>
          </a:xfrm>
        </p:spPr>
        <p:txBody>
          <a:bodyPr/>
          <a:lstStyle/>
          <a:p>
            <a:r>
              <a:rPr lang="pt-BR" dirty="0" smtClean="0"/>
              <a:t>Comparador</a:t>
            </a:r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dirty="0" smtClean="0"/>
              <a:t>Bases Teóricas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1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692</TotalTime>
  <Words>271</Words>
  <Application>Microsoft Office PowerPoint</Application>
  <PresentationFormat>Personalizar</PresentationFormat>
  <Paragraphs>84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Consolas</vt:lpstr>
      <vt:lpstr>Corbel</vt:lpstr>
      <vt:lpstr>Quadro 16x9</vt:lpstr>
      <vt:lpstr>Amplificador Operacional I</vt:lpstr>
      <vt:lpstr> OBJETIVO</vt:lpstr>
      <vt:lpstr>Materiais</vt:lpstr>
      <vt:lpstr>Materiais</vt:lpstr>
      <vt:lpstr>Materiais</vt:lpstr>
      <vt:lpstr>Bases Teóricas</vt:lpstr>
      <vt:lpstr>Bases Teóricas</vt:lpstr>
      <vt:lpstr>Bases Teóricas</vt:lpstr>
      <vt:lpstr>Bases Teóricas</vt:lpstr>
      <vt:lpstr>Como Funciona?</vt:lpstr>
      <vt:lpstr>Experimento</vt:lpstr>
      <vt:lpstr>Experimento</vt:lpstr>
      <vt:lpstr>O REAL</vt:lpstr>
      <vt:lpstr>O REAL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Amplificador Operacional I</dc:title>
  <dc:creator>Vinicius Castro Ecard</dc:creator>
  <cp:lastModifiedBy>Vinicius Castro Ecard</cp:lastModifiedBy>
  <cp:revision>22</cp:revision>
  <dcterms:created xsi:type="dcterms:W3CDTF">2020-11-27T04:02:09Z</dcterms:created>
  <dcterms:modified xsi:type="dcterms:W3CDTF">2020-11-27T15:34:29Z</dcterms:modified>
</cp:coreProperties>
</file>