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0" r:id="rId1"/>
  </p:sldMasterIdLst>
  <p:notesMasterIdLst>
    <p:notesMasterId r:id="rId2"/>
  </p:notesMasterIdLst>
  <p:sldIdLst>
    <p:sldId id="257" r:id="rId3"/>
    <p:sldId id="270" r:id="rId4"/>
    <p:sldId id="289" r:id="rId5"/>
    <p:sldId id="1068" r:id="rId6"/>
    <p:sldId id="1069" r:id="rId7"/>
    <p:sldId id="1070" r:id="rId8"/>
    <p:sldId id="1071" r:id="rId9"/>
    <p:sldId id="1072" r:id="rId10"/>
    <p:sldId id="1073" r:id="rId11"/>
    <p:sldId id="1074" r:id="rId12"/>
    <p:sldId id="1075" r:id="rId13"/>
    <p:sldId id="1076" r:id="rId14"/>
    <p:sldId id="1077" r:id="rId15"/>
    <p:sldId id="1078" r:id="rId16"/>
    <p:sldId id="1079" r:id="rId17"/>
    <p:sldId id="1080" r:id="rId18"/>
    <p:sldId id="1081" r:id="rId19"/>
    <p:sldId id="1082" r:id="rId20"/>
    <p:sldId id="1083" r:id="rId21"/>
    <p:sldId id="1084" r:id="rId22"/>
    <p:sldId id="1085" r:id="rId23"/>
    <p:sldId id="1086" r:id="rId24"/>
    <p:sldId id="1087" r:id="rId25"/>
    <p:sldId id="1088" r:id="rId26"/>
    <p:sldId id="1089" r:id="rId27"/>
    <p:sldId id="1090" r:id="rId28"/>
    <p:sldId id="1091" r:id="rId29"/>
    <p:sldId id="1092" r:id="rId30"/>
    <p:sldId id="109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2" y="43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presProps" Target="presProps.xml"  /><Relationship Id="rId33" Type="http://schemas.openxmlformats.org/officeDocument/2006/relationships/viewProps" Target="viewProps.xml"  /><Relationship Id="rId34" Type="http://schemas.openxmlformats.org/officeDocument/2006/relationships/theme" Target="theme/theme1.xml"  /><Relationship Id="rId35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AEBE56C-4F91-487B-BDEB-1ADDB3D4F7CF}" type="datetime1">
              <a:rPr lang="ko-KR" altLang="en-US"/>
              <a:pPr lvl="0">
                <a:defRPr/>
              </a:pPr>
              <a:t>2022-11-01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554B83C-A403-49C9-85B3-46D577B1229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C3F30-804B-41D4-B924-53154B5D6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31EC61-EC23-4B83-A39B-DADAFF0A4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C5828-B57E-4D8E-BD87-44152E39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AD8B-91F5-4934-96F1-B2518C018ED8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6D6F4-2635-403C-9B3E-144511B7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09A6F-A826-4F94-8980-A08F46C9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77A0-BDB7-4C12-92E0-F15229C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6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E3C62-EB35-48F8-BDFD-6CD68974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818618-9739-4636-AD16-8FC61A5CF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A37736-4BF3-471A-9EB9-A0FE78CE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AD8B-91F5-4934-96F1-B2518C018ED8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73CE9-DE5C-4D41-88AF-3E330013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734BD-FEDF-4A2D-B1DF-E44F8E5F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77A0-BDB7-4C12-92E0-F15229C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56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C5ABC2-3E8F-41DD-B5AA-F4C1A7555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CF42E9-15E1-437B-946E-C0FA3F0F4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9B041-8ABE-4D0C-A9B4-D623B05B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AD8B-91F5-4934-96F1-B2518C018ED8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A7CFF-4323-46FF-9438-4EE6FCF6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8BD58-AC51-474D-A561-477827B6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77A0-BDB7-4C12-92E0-F15229C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2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EBF1625-4910-4A6C-AEE4-7230C9157F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5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5D246BA-909D-44C3-9424-C22BEC9FA1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179" y="3429000"/>
            <a:ext cx="11249640" cy="3429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5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336D282-7F9E-43B9-961E-EB5C7F0B2C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5511246" cy="6858000"/>
          </a:xfrm>
          <a:custGeom>
            <a:avLst/>
            <a:gdLst>
              <a:gd name="connsiteX0" fmla="*/ 0 w 5511246"/>
              <a:gd name="connsiteY0" fmla="*/ 0 h 6858000"/>
              <a:gd name="connsiteX1" fmla="*/ 3819315 w 5511246"/>
              <a:gd name="connsiteY1" fmla="*/ 0 h 6858000"/>
              <a:gd name="connsiteX2" fmla="*/ 3932114 w 5511246"/>
              <a:gd name="connsiteY2" fmla="*/ 85142 h 6858000"/>
              <a:gd name="connsiteX3" fmla="*/ 5511246 w 5511246"/>
              <a:gd name="connsiteY3" fmla="*/ 3429001 h 6858000"/>
              <a:gd name="connsiteX4" fmla="*/ 3932114 w 5511246"/>
              <a:gd name="connsiteY4" fmla="*/ 6772860 h 6858000"/>
              <a:gd name="connsiteX5" fmla="*/ 3819318 w 5511246"/>
              <a:gd name="connsiteY5" fmla="*/ 6858000 h 6858000"/>
              <a:gd name="connsiteX6" fmla="*/ 0 w 551124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1246" h="6858000">
                <a:moveTo>
                  <a:pt x="0" y="0"/>
                </a:moveTo>
                <a:lnTo>
                  <a:pt x="3819315" y="0"/>
                </a:lnTo>
                <a:lnTo>
                  <a:pt x="3932114" y="85142"/>
                </a:lnTo>
                <a:cubicBezTo>
                  <a:pt x="4890744" y="846113"/>
                  <a:pt x="5511246" y="2060641"/>
                  <a:pt x="5511246" y="3429001"/>
                </a:cubicBezTo>
                <a:cubicBezTo>
                  <a:pt x="5511246" y="4797361"/>
                  <a:pt x="4890744" y="6011889"/>
                  <a:pt x="3932114" y="6772860"/>
                </a:cubicBezTo>
                <a:lnTo>
                  <a:pt x="381931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C7DCABFC-9216-4547-A6C1-9E26DA7533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403225"/>
            <a:ext cx="2416175" cy="4191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8568106-E02E-43EA-A8DD-298B3850A1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18399" y="1597025"/>
            <a:ext cx="3848100" cy="79057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17EE93-10A3-422C-A43D-EEF8F4FEA0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89768" y="1905000"/>
            <a:ext cx="2527300" cy="2315314"/>
          </a:xfrm>
          <a:custGeom>
            <a:avLst/>
            <a:gdLst>
              <a:gd name="connsiteX0" fmla="*/ 0 w 2527300"/>
              <a:gd name="connsiteY0" fmla="*/ 0 h 2315314"/>
              <a:gd name="connsiteX1" fmla="*/ 2527300 w 2527300"/>
              <a:gd name="connsiteY1" fmla="*/ 0 h 2315314"/>
              <a:gd name="connsiteX2" fmla="*/ 2527300 w 2527300"/>
              <a:gd name="connsiteY2" fmla="*/ 2315314 h 2315314"/>
              <a:gd name="connsiteX3" fmla="*/ 0 w 2527300"/>
              <a:gd name="connsiteY3" fmla="*/ 2315314 h 231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300" h="2315314">
                <a:moveTo>
                  <a:pt x="0" y="0"/>
                </a:moveTo>
                <a:lnTo>
                  <a:pt x="2527300" y="0"/>
                </a:lnTo>
                <a:lnTo>
                  <a:pt x="2527300" y="2315314"/>
                </a:lnTo>
                <a:lnTo>
                  <a:pt x="0" y="2315314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16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DA7CE58-0024-4653-8DF5-AB37F018B6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72118" y="2473443"/>
            <a:ext cx="2461847" cy="3235570"/>
          </a:xfrm>
          <a:custGeom>
            <a:avLst/>
            <a:gdLst>
              <a:gd name="connsiteX0" fmla="*/ 0 w 2461846"/>
              <a:gd name="connsiteY0" fmla="*/ 0 h 3235570"/>
              <a:gd name="connsiteX1" fmla="*/ 2461846 w 2461846"/>
              <a:gd name="connsiteY1" fmla="*/ 0 h 3235570"/>
              <a:gd name="connsiteX2" fmla="*/ 2461846 w 2461846"/>
              <a:gd name="connsiteY2" fmla="*/ 3235570 h 3235570"/>
              <a:gd name="connsiteX3" fmla="*/ 0 w 2461846"/>
              <a:gd name="connsiteY3" fmla="*/ 3235570 h 323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1846" h="3235570">
                <a:moveTo>
                  <a:pt x="0" y="0"/>
                </a:moveTo>
                <a:lnTo>
                  <a:pt x="2461846" y="0"/>
                </a:lnTo>
                <a:lnTo>
                  <a:pt x="2461846" y="3235570"/>
                </a:lnTo>
                <a:lnTo>
                  <a:pt x="0" y="323557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3027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9D61D-0775-41EB-832F-FA7C12CA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06B63-D4A6-454F-A310-F82A0DC16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61931-A5AE-4104-A3FF-C8060C98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AD8B-91F5-4934-96F1-B2518C018ED8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57DBD-2ACB-4A82-BD70-EDD4387B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74E39-420B-4347-9FE1-ED699D8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77A0-BDB7-4C12-92E0-F15229C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5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235A1-C05C-48D5-AD00-38DE1C68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F7732E-1343-421F-B7F8-F7CED81FC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9756D-08EB-4F8D-AFB7-EBFC36F9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AD8B-91F5-4934-96F1-B2518C018ED8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993A98-A72F-410A-B66D-403F4288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0074F-9CA4-4ABD-8351-B441C451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77A0-BDB7-4C12-92E0-F15229C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6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0C66B-0BCE-4E37-B312-D02A0D33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E9C365-A3F1-4A88-9BEB-C260F4E40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63B029-B179-4415-AD25-D85B13F7A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8ACA34-7313-4161-99AE-CBB70445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AD8B-91F5-4934-96F1-B2518C018ED8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22751B-CA4C-4C57-8C9F-053D6763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EEA909-F7F1-486C-8AF0-B4E4EE90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77A0-BDB7-4C12-92E0-F15229C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72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FC647-C441-47AC-A11B-5E48C4F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A97155-3869-4850-9975-57F2A1D46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65403D-3E5C-40F2-B6A9-CE96ABAD2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69D087-ED15-482F-876A-D7569D947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350EF2-E75B-45DD-812A-F503E890A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0055C5-ABDE-4517-8F14-5C58C743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AD8B-91F5-4934-96F1-B2518C018ED8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181D83-2E94-4AD3-A699-3F32DA67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353B8E-F6DB-4189-84D4-DEFCEB93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77A0-BDB7-4C12-92E0-F15229C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9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40BEB-01C2-4AD2-B634-89FB1709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A1FEF6-2683-4657-9950-96EB6BEA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AD8B-91F5-4934-96F1-B2518C018ED8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516ED8-0B91-4914-9A27-F4939B4A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F8496C-3124-4E7D-B999-22B07EAD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77A0-BDB7-4C12-92E0-F15229C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51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56DC19-DA36-4D98-971F-AE662CC8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AD8B-91F5-4934-96F1-B2518C018ED8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B0AEB7-EAF0-45C6-A9E5-71200796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B77FA5-E0F6-427D-9DBE-4ABFC1EB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77A0-BDB7-4C12-92E0-F15229C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6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A485A-9B44-493C-AB9C-4911B55D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6F507-01C7-405A-B3E5-BBF7102A3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93168A-2FB4-46BC-95F8-83D496DAD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D64CDF-4A03-40EE-8633-24EB0C33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AD8B-91F5-4934-96F1-B2518C018ED8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4A494-AA58-4213-8167-53573180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E1621C-FFE5-4624-BAE9-A3DCDFBF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77A0-BDB7-4C12-92E0-F15229C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3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E7AD1-5D37-4D32-8CA5-45FA0BAB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82D3ED-0A32-436C-9935-08CD5F514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6C8CB9-14B2-4FEC-95B4-BA53726C1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4C571-3930-493D-A58E-DB36E1E2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AD8B-91F5-4934-96F1-B2518C018ED8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2DE107-07CD-4C06-8E53-B28C36A1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B87CBF-8A9D-4DD5-B9A1-8551C7BB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77A0-BDB7-4C12-92E0-F15229C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36530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BDF062-9BCD-4CF4-ACEB-E484247F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266D4B-34D1-4B93-99C3-A2414CB99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F3E95-D13C-4ED0-AA2D-30C11D09B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7AD8B-91F5-4934-96F1-B2518C018ED8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F4344-9373-4A60-9407-E19093A7F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CFFC9-5C66-4210-B77E-4A3BEE5A4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E77A0-BDB7-4C12-92E0-F15229C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24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Relationship Id="rId5" Type="http://schemas.openxmlformats.org/officeDocument/2006/relationships/image" Target="../media/image3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Relationship Id="rId4" Type="http://schemas.openxmlformats.org/officeDocument/2006/relationships/image" Target="../media/image41.png"  /><Relationship Id="rId5" Type="http://schemas.openxmlformats.org/officeDocument/2006/relationships/image" Target="../media/image4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Relationship Id="rId4" Type="http://schemas.openxmlformats.org/officeDocument/2006/relationships/image" Target="../media/image45.png"  /><Relationship Id="rId5" Type="http://schemas.openxmlformats.org/officeDocument/2006/relationships/image" Target="../media/image46.png"  /><Relationship Id="rId6" Type="http://schemas.openxmlformats.org/officeDocument/2006/relationships/image" Target="../media/image4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4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49.png"  /><Relationship Id="rId3" Type="http://schemas.openxmlformats.org/officeDocument/2006/relationships/image" Target="../media/image50.png"  /><Relationship Id="rId4" Type="http://schemas.openxmlformats.org/officeDocument/2006/relationships/image" Target="../media/image51.png"  /><Relationship Id="rId5" Type="http://schemas.openxmlformats.org/officeDocument/2006/relationships/image" Target="../media/image52.png"  /><Relationship Id="rId6" Type="http://schemas.openxmlformats.org/officeDocument/2006/relationships/image" Target="../media/image5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4.png"  /><Relationship Id="rId3" Type="http://schemas.openxmlformats.org/officeDocument/2006/relationships/image" Target="../media/image55.png"  /><Relationship Id="rId4" Type="http://schemas.openxmlformats.org/officeDocument/2006/relationships/image" Target="../media/image5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3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9.png"  /><Relationship Id="rId3" Type="http://schemas.openxmlformats.org/officeDocument/2006/relationships/image" Target="../media/image60.png"  /><Relationship Id="rId4" Type="http://schemas.openxmlformats.org/officeDocument/2006/relationships/image" Target="../media/image61.png"  /><Relationship Id="rId5" Type="http://schemas.openxmlformats.org/officeDocument/2006/relationships/image" Target="../media/image6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63.png"  /><Relationship Id="rId3" Type="http://schemas.openxmlformats.org/officeDocument/2006/relationships/image" Target="../media/image64.png"  /><Relationship Id="rId4" Type="http://schemas.openxmlformats.org/officeDocument/2006/relationships/image" Target="../media/image65.png"  /><Relationship Id="rId5" Type="http://schemas.openxmlformats.org/officeDocument/2006/relationships/image" Target="../media/image66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67.png"  /><Relationship Id="rId3" Type="http://schemas.openxmlformats.org/officeDocument/2006/relationships/image" Target="../media/image68.png"  /><Relationship Id="rId4" Type="http://schemas.openxmlformats.org/officeDocument/2006/relationships/image" Target="../media/image69.png"  /><Relationship Id="rId5" Type="http://schemas.openxmlformats.org/officeDocument/2006/relationships/image" Target="../media/image70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1.png"  /><Relationship Id="rId3" Type="http://schemas.openxmlformats.org/officeDocument/2006/relationships/image" Target="../media/image72.png"  /><Relationship Id="rId4" Type="http://schemas.openxmlformats.org/officeDocument/2006/relationships/image" Target="../media/image73.png"  /><Relationship Id="rId5" Type="http://schemas.openxmlformats.org/officeDocument/2006/relationships/image" Target="../media/image74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5.png"  /><Relationship Id="rId3" Type="http://schemas.openxmlformats.org/officeDocument/2006/relationships/image" Target="../media/image76.png"  /><Relationship Id="rId4" Type="http://schemas.openxmlformats.org/officeDocument/2006/relationships/image" Target="../media/image77.png"  /><Relationship Id="rId5" Type="http://schemas.openxmlformats.org/officeDocument/2006/relationships/image" Target="../media/image78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9.png"  /><Relationship Id="rId3" Type="http://schemas.openxmlformats.org/officeDocument/2006/relationships/image" Target="../media/image80.png"  /><Relationship Id="rId4" Type="http://schemas.openxmlformats.org/officeDocument/2006/relationships/image" Target="../media/image81.png"  /><Relationship Id="rId5" Type="http://schemas.openxmlformats.org/officeDocument/2006/relationships/image" Target="../media/image82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www.kaggle.com/datasets/jessemostipak/hotel-booking-demand" TargetMode="External"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Relationship Id="rId6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개체 틀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7810" b="7810"/>
          <a:stretch>
            <a:fillRect/>
          </a:stretch>
        </p:blipFill>
        <p:spPr/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5630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9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fbbcc">
              <a:alpha val="45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62792" y="2642294"/>
            <a:ext cx="7304832" cy="11005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600" b="1" spc="-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Noto Sans"/>
                <a:ea typeface="Noto Sans"/>
                <a:cs typeface="Noto Sans"/>
              </a:rPr>
              <a:t>호텔 예약 취소 예측</a:t>
            </a:r>
            <a:endParaRPr lang="ko-KR" altLang="en-US" sz="6600" b="1" spc="-300">
              <a:solidFill>
                <a:schemeClr val="bg1"/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30353" y="3929132"/>
            <a:ext cx="31590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Noto Sans"/>
                <a:cs typeface="Noto Sans"/>
              </a:rPr>
              <a:t>4</a:t>
            </a:r>
            <a:r>
              <a:rPr lang="ko-KR" altLang="en-US" sz="1600" b="1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Noto Sans"/>
                <a:cs typeface="Noto Sans"/>
              </a:rPr>
              <a:t>조 강성구</a:t>
            </a:r>
            <a:r>
              <a:rPr lang="en-US" altLang="ko-KR" sz="1600" b="1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Noto Sans"/>
                <a:cs typeface="Noto Sans"/>
              </a:rPr>
              <a:t>,</a:t>
            </a:r>
            <a:r>
              <a:rPr lang="ko-KR" altLang="en-US" sz="1600" b="1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Noto Sans"/>
                <a:cs typeface="Noto Sans"/>
              </a:rPr>
              <a:t>김민성</a:t>
            </a:r>
            <a:r>
              <a:rPr lang="en-US" altLang="ko-KR" sz="1600" b="1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Noto Sans"/>
                <a:cs typeface="Noto Sans"/>
              </a:rPr>
              <a:t>,</a:t>
            </a:r>
            <a:r>
              <a:rPr lang="ko-KR" altLang="en-US" sz="1600" b="1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Noto Sans"/>
                <a:cs typeface="Noto Sans"/>
              </a:rPr>
              <a:t> 황예빈</a:t>
            </a:r>
            <a:endParaRPr lang="ko-KR" altLang="en-US" sz="1600" b="1" spc="300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Noto Sans"/>
              <a:cs typeface="Noto Sans"/>
            </a:endParaRPr>
          </a:p>
        </p:txBody>
      </p:sp>
      <p:grpSp>
        <p:nvGrpSpPr>
          <p:cNvPr id="13" name="Group 25"/>
          <p:cNvGrpSpPr/>
          <p:nvPr/>
        </p:nvGrpSpPr>
        <p:grpSpPr>
          <a:xfrm rot="0">
            <a:off x="7559884" y="2320920"/>
            <a:ext cx="2040823" cy="291548"/>
            <a:chOff x="5075588" y="2950055"/>
            <a:chExt cx="2040823" cy="29154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5-Point Star 26"/>
            <p:cNvSpPr/>
            <p:nvPr userDrawn="1"/>
          </p:nvSpPr>
          <p:spPr>
            <a:xfrm>
              <a:off x="5075588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5-Point Star 27"/>
            <p:cNvSpPr/>
            <p:nvPr userDrawn="1"/>
          </p:nvSpPr>
          <p:spPr>
            <a:xfrm>
              <a:off x="6387545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5-Point Star 28"/>
            <p:cNvSpPr/>
            <p:nvPr userDrawn="1"/>
          </p:nvSpPr>
          <p:spPr>
            <a:xfrm>
              <a:off x="6824864" y="2950055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5-Point Star 29"/>
            <p:cNvSpPr/>
            <p:nvPr userDrawn="1"/>
          </p:nvSpPr>
          <p:spPr>
            <a:xfrm>
              <a:off x="5512907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5-Point Star 30"/>
            <p:cNvSpPr/>
            <p:nvPr userDrawn="1"/>
          </p:nvSpPr>
          <p:spPr>
            <a:xfrm>
              <a:off x="5950226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/>
          <p:cNvSpPr/>
          <p:nvPr/>
        </p:nvSpPr>
        <p:spPr>
          <a:xfrm>
            <a:off x="0" y="3886"/>
            <a:ext cx="12192000" cy="3428999"/>
          </a:xfrm>
          <a:prstGeom prst="rect">
            <a:avLst/>
          </a:prstGeom>
          <a:solidFill>
            <a:srgbClr val="9fbbcc">
              <a:alpha val="45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8" name="Rectangle 22"/>
          <p:cNvSpPr/>
          <p:nvPr/>
        </p:nvSpPr>
        <p:spPr>
          <a:xfrm>
            <a:off x="471180" y="403412"/>
            <a:ext cx="11249640" cy="64545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720" y="486249"/>
            <a:ext cx="3872480" cy="38814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02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.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EDA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2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)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세대 별 호텔 방문객 비율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0485" y="6581001"/>
            <a:ext cx="275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Presentation Template</a:t>
            </a:r>
            <a:endParaRPr lang="ko-KR" altLang="en-US" sz="1200" spc="300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Noto Sans"/>
              <a:cs typeface="Noto Sans"/>
            </a:endParaRPr>
          </a:p>
        </p:txBody>
      </p:sp>
      <p:grpSp>
        <p:nvGrpSpPr>
          <p:cNvPr id="21" name="Group 25"/>
          <p:cNvGrpSpPr/>
          <p:nvPr/>
        </p:nvGrpSpPr>
        <p:grpSpPr>
          <a:xfrm rot="0">
            <a:off x="5075588" y="548258"/>
            <a:ext cx="2040823" cy="291548"/>
            <a:chOff x="5075588" y="2950055"/>
            <a:chExt cx="2040823" cy="291548"/>
          </a:xfrm>
          <a:solidFill>
            <a:srgbClr val="3f6277"/>
          </a:solidFill>
          <a:effectLst/>
        </p:grpSpPr>
        <p:sp>
          <p:nvSpPr>
            <p:cNvPr id="22" name="5-Point Star 26"/>
            <p:cNvSpPr/>
            <p:nvPr userDrawn="1"/>
          </p:nvSpPr>
          <p:spPr>
            <a:xfrm>
              <a:off x="5075588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5-Point Star 27"/>
            <p:cNvSpPr/>
            <p:nvPr userDrawn="1"/>
          </p:nvSpPr>
          <p:spPr>
            <a:xfrm>
              <a:off x="6387545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5-Point Star 28"/>
            <p:cNvSpPr/>
            <p:nvPr userDrawn="1"/>
          </p:nvSpPr>
          <p:spPr>
            <a:xfrm>
              <a:off x="6824864" y="2950055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6" name="5-Point Star 29"/>
            <p:cNvSpPr/>
            <p:nvPr userDrawn="1"/>
          </p:nvSpPr>
          <p:spPr>
            <a:xfrm>
              <a:off x="5512907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5-Point Star 30"/>
            <p:cNvSpPr/>
            <p:nvPr userDrawn="1"/>
          </p:nvSpPr>
          <p:spPr>
            <a:xfrm>
              <a:off x="5950226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25230" y="3948385"/>
            <a:ext cx="5183936" cy="25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05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8679264" y="1149846"/>
            <a:ext cx="1385835" cy="3943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7367923" y="1279678"/>
            <a:ext cx="2767061" cy="39433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리조트 호텔 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7871" y="1212465"/>
            <a:ext cx="5722620" cy="1181100"/>
          </a:xfrm>
          <a:prstGeom prst="rect">
            <a:avLst/>
          </a:prstGeom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6660" y="2528493"/>
            <a:ext cx="6400800" cy="1531619"/>
          </a:xfrm>
          <a:prstGeom prst="rect">
            <a:avLst/>
          </a:prstGeom>
        </p:spPr>
      </p:pic>
      <p:pic>
        <p:nvPicPr>
          <p:cNvPr id="6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65774" y="2508135"/>
            <a:ext cx="4813109" cy="35789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/>
          <p:cNvSpPr/>
          <p:nvPr/>
        </p:nvSpPr>
        <p:spPr>
          <a:xfrm>
            <a:off x="0" y="3886"/>
            <a:ext cx="12192000" cy="3428999"/>
          </a:xfrm>
          <a:prstGeom prst="rect">
            <a:avLst/>
          </a:prstGeom>
          <a:solidFill>
            <a:srgbClr val="9fbbcc">
              <a:alpha val="45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8" name="Rectangle 22"/>
          <p:cNvSpPr/>
          <p:nvPr/>
        </p:nvSpPr>
        <p:spPr>
          <a:xfrm>
            <a:off x="471180" y="403412"/>
            <a:ext cx="11249640" cy="64545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720" y="486249"/>
            <a:ext cx="3872480" cy="38814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02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.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EDA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2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)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세대 별 호텔 방문객 비율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0485" y="6581001"/>
            <a:ext cx="275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Presentation Template</a:t>
            </a:r>
            <a:endParaRPr lang="ko-KR" altLang="en-US" sz="1200" spc="300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Noto Sans"/>
              <a:cs typeface="Noto Sans"/>
            </a:endParaRPr>
          </a:p>
        </p:txBody>
      </p:sp>
      <p:grpSp>
        <p:nvGrpSpPr>
          <p:cNvPr id="21" name="Group 25"/>
          <p:cNvGrpSpPr/>
          <p:nvPr/>
        </p:nvGrpSpPr>
        <p:grpSpPr>
          <a:xfrm rot="0">
            <a:off x="5075588" y="548258"/>
            <a:ext cx="2040823" cy="291548"/>
            <a:chOff x="5075588" y="2950055"/>
            <a:chExt cx="2040823" cy="291548"/>
          </a:xfrm>
          <a:solidFill>
            <a:srgbClr val="3f6277"/>
          </a:solidFill>
          <a:effectLst/>
        </p:grpSpPr>
        <p:sp>
          <p:nvSpPr>
            <p:cNvPr id="22" name="5-Point Star 26"/>
            <p:cNvSpPr/>
            <p:nvPr userDrawn="1"/>
          </p:nvSpPr>
          <p:spPr>
            <a:xfrm>
              <a:off x="5075588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5-Point Star 27"/>
            <p:cNvSpPr/>
            <p:nvPr userDrawn="1"/>
          </p:nvSpPr>
          <p:spPr>
            <a:xfrm>
              <a:off x="6387545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5-Point Star 28"/>
            <p:cNvSpPr/>
            <p:nvPr userDrawn="1"/>
          </p:nvSpPr>
          <p:spPr>
            <a:xfrm>
              <a:off x="6824864" y="2950055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6" name="5-Point Star 29"/>
            <p:cNvSpPr/>
            <p:nvPr userDrawn="1"/>
          </p:nvSpPr>
          <p:spPr>
            <a:xfrm>
              <a:off x="5512907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5-Point Star 30"/>
            <p:cNvSpPr/>
            <p:nvPr userDrawn="1"/>
          </p:nvSpPr>
          <p:spPr>
            <a:xfrm>
              <a:off x="5950226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25230" y="3948385"/>
            <a:ext cx="5183936" cy="25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05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8679264" y="1149846"/>
            <a:ext cx="1385835" cy="3943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7367922" y="1279678"/>
            <a:ext cx="2767061" cy="39481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시티 호텔 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5846" y="1310678"/>
            <a:ext cx="5402580" cy="1196339"/>
          </a:xfrm>
          <a:prstGeom prst="rect">
            <a:avLst/>
          </a:prstGeom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4532" y="2678430"/>
            <a:ext cx="5829300" cy="1501140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68379" y="2641869"/>
            <a:ext cx="5267162" cy="3373427"/>
          </a:xfrm>
          <a:prstGeom prst="rect">
            <a:avLst/>
          </a:prstGeom>
        </p:spPr>
      </p:pic>
      <p:sp>
        <p:nvSpPr>
          <p:cNvPr id="68" name=""/>
          <p:cNvSpPr txBox="1"/>
          <p:nvPr/>
        </p:nvSpPr>
        <p:spPr>
          <a:xfrm>
            <a:off x="661939" y="4762557"/>
            <a:ext cx="6096000" cy="38856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두 호텔  모두  성인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2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인 이상 방문객의  비율이 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90%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이상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/>
          <p:cNvSpPr/>
          <p:nvPr/>
        </p:nvSpPr>
        <p:spPr>
          <a:xfrm>
            <a:off x="0" y="3886"/>
            <a:ext cx="12192000" cy="3428999"/>
          </a:xfrm>
          <a:prstGeom prst="rect">
            <a:avLst/>
          </a:prstGeom>
          <a:solidFill>
            <a:srgbClr val="9fbbcc">
              <a:alpha val="45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8" name="Rectangle 22"/>
          <p:cNvSpPr/>
          <p:nvPr/>
        </p:nvSpPr>
        <p:spPr>
          <a:xfrm>
            <a:off x="471180" y="403412"/>
            <a:ext cx="11249640" cy="64545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720" y="486249"/>
            <a:ext cx="3872480" cy="38814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02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.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EDA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3 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)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예약  타입별 예약 취소 분석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0485" y="6581001"/>
            <a:ext cx="275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Presentation Template</a:t>
            </a:r>
            <a:endParaRPr lang="ko-KR" altLang="en-US" sz="1200" spc="300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Noto Sans"/>
              <a:cs typeface="Noto Sans"/>
            </a:endParaRPr>
          </a:p>
        </p:txBody>
      </p:sp>
      <p:grpSp>
        <p:nvGrpSpPr>
          <p:cNvPr id="21" name="Group 25"/>
          <p:cNvGrpSpPr/>
          <p:nvPr/>
        </p:nvGrpSpPr>
        <p:grpSpPr>
          <a:xfrm rot="0">
            <a:off x="5075588" y="548258"/>
            <a:ext cx="2040823" cy="291548"/>
            <a:chOff x="5075588" y="2950055"/>
            <a:chExt cx="2040823" cy="291548"/>
          </a:xfrm>
          <a:solidFill>
            <a:srgbClr val="3f6277"/>
          </a:solidFill>
          <a:effectLst/>
        </p:grpSpPr>
        <p:sp>
          <p:nvSpPr>
            <p:cNvPr id="22" name="5-Point Star 26"/>
            <p:cNvSpPr/>
            <p:nvPr userDrawn="1"/>
          </p:nvSpPr>
          <p:spPr>
            <a:xfrm>
              <a:off x="5075588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5-Point Star 27"/>
            <p:cNvSpPr/>
            <p:nvPr userDrawn="1"/>
          </p:nvSpPr>
          <p:spPr>
            <a:xfrm>
              <a:off x="6387545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5-Point Star 28"/>
            <p:cNvSpPr/>
            <p:nvPr userDrawn="1"/>
          </p:nvSpPr>
          <p:spPr>
            <a:xfrm>
              <a:off x="6824864" y="2950055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6" name="5-Point Star 29"/>
            <p:cNvSpPr/>
            <p:nvPr userDrawn="1"/>
          </p:nvSpPr>
          <p:spPr>
            <a:xfrm>
              <a:off x="5512907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5-Point Star 30"/>
            <p:cNvSpPr/>
            <p:nvPr userDrawn="1"/>
          </p:nvSpPr>
          <p:spPr>
            <a:xfrm>
              <a:off x="5950226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25230" y="3948385"/>
            <a:ext cx="5183936" cy="25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05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8679264" y="1149846"/>
            <a:ext cx="1385835" cy="3943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2801" y="1331075"/>
            <a:ext cx="6842759" cy="1424939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5880" y="2790075"/>
            <a:ext cx="5547360" cy="1508760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84388" y="2766984"/>
            <a:ext cx="5072083" cy="3829678"/>
          </a:xfrm>
          <a:prstGeom prst="rect">
            <a:avLst/>
          </a:prstGeom>
        </p:spPr>
      </p:pic>
      <p:sp>
        <p:nvSpPr>
          <p:cNvPr id="60" name=""/>
          <p:cNvSpPr txBox="1"/>
          <p:nvPr/>
        </p:nvSpPr>
        <p:spPr>
          <a:xfrm>
            <a:off x="8320423" y="1866572"/>
            <a:ext cx="1978122" cy="39298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리조트 호텔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/>
          <p:cNvSpPr/>
          <p:nvPr/>
        </p:nvSpPr>
        <p:spPr>
          <a:xfrm>
            <a:off x="0" y="3886"/>
            <a:ext cx="12192000" cy="3428999"/>
          </a:xfrm>
          <a:prstGeom prst="rect">
            <a:avLst/>
          </a:prstGeom>
          <a:solidFill>
            <a:srgbClr val="9fbbcc">
              <a:alpha val="45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8" name="Rectangle 22"/>
          <p:cNvSpPr/>
          <p:nvPr/>
        </p:nvSpPr>
        <p:spPr>
          <a:xfrm>
            <a:off x="471180" y="403411"/>
            <a:ext cx="11249640" cy="64545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720" y="486249"/>
            <a:ext cx="3872480" cy="38814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02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.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EDA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3 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)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예약  타입별 예약 취소 분석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0485" y="6581001"/>
            <a:ext cx="275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Presentation Template</a:t>
            </a:r>
            <a:endParaRPr lang="ko-KR" altLang="en-US" sz="1200" spc="300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Noto Sans"/>
              <a:cs typeface="Noto Sans"/>
            </a:endParaRPr>
          </a:p>
        </p:txBody>
      </p:sp>
      <p:grpSp>
        <p:nvGrpSpPr>
          <p:cNvPr id="21" name="Group 25"/>
          <p:cNvGrpSpPr/>
          <p:nvPr/>
        </p:nvGrpSpPr>
        <p:grpSpPr>
          <a:xfrm rot="0">
            <a:off x="5075588" y="548258"/>
            <a:ext cx="2040823" cy="291548"/>
            <a:chOff x="5075588" y="2950055"/>
            <a:chExt cx="2040823" cy="291548"/>
          </a:xfrm>
          <a:solidFill>
            <a:srgbClr val="3f6277"/>
          </a:solidFill>
          <a:effectLst/>
        </p:grpSpPr>
        <p:sp>
          <p:nvSpPr>
            <p:cNvPr id="22" name="5-Point Star 26"/>
            <p:cNvSpPr/>
            <p:nvPr userDrawn="1"/>
          </p:nvSpPr>
          <p:spPr>
            <a:xfrm>
              <a:off x="5075588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5-Point Star 27"/>
            <p:cNvSpPr/>
            <p:nvPr userDrawn="1"/>
          </p:nvSpPr>
          <p:spPr>
            <a:xfrm>
              <a:off x="6387545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5-Point Star 28"/>
            <p:cNvSpPr/>
            <p:nvPr userDrawn="1"/>
          </p:nvSpPr>
          <p:spPr>
            <a:xfrm>
              <a:off x="6824864" y="2950055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6" name="5-Point Star 29"/>
            <p:cNvSpPr/>
            <p:nvPr userDrawn="1"/>
          </p:nvSpPr>
          <p:spPr>
            <a:xfrm>
              <a:off x="5512907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5-Point Star 30"/>
            <p:cNvSpPr/>
            <p:nvPr userDrawn="1"/>
          </p:nvSpPr>
          <p:spPr>
            <a:xfrm>
              <a:off x="5950226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25230" y="3948385"/>
            <a:ext cx="5183936" cy="25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05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8679264" y="1149846"/>
            <a:ext cx="1385835" cy="3943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8455122" y="1568316"/>
            <a:ext cx="1564409" cy="39433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시티 호텔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1341" y="1195993"/>
            <a:ext cx="6484620" cy="1348740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1297" y="2646834"/>
            <a:ext cx="5380841" cy="2006908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2666770"/>
            <a:ext cx="5619870" cy="3592835"/>
          </a:xfrm>
          <a:prstGeom prst="rect">
            <a:avLst/>
          </a:prstGeom>
        </p:spPr>
      </p:pic>
      <p:sp>
        <p:nvSpPr>
          <p:cNvPr id="62" name=""/>
          <p:cNvSpPr txBox="1"/>
          <p:nvPr/>
        </p:nvSpPr>
        <p:spPr>
          <a:xfrm>
            <a:off x="410310" y="5033116"/>
            <a:ext cx="5685690" cy="100477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두 호텔  모두  온라인 여행사를 통해  호텔을  예약하는 비율이 가장  높았으며 시티 호텔의  경우에는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단체예약  취소 수가  높음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/>
          <p:cNvSpPr/>
          <p:nvPr/>
        </p:nvSpPr>
        <p:spPr>
          <a:xfrm>
            <a:off x="0" y="3886"/>
            <a:ext cx="12192000" cy="3428999"/>
          </a:xfrm>
          <a:prstGeom prst="rect">
            <a:avLst/>
          </a:prstGeom>
          <a:solidFill>
            <a:srgbClr val="9fbbcc">
              <a:alpha val="45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8" name="Rectangle 22"/>
          <p:cNvSpPr/>
          <p:nvPr/>
        </p:nvSpPr>
        <p:spPr>
          <a:xfrm>
            <a:off x="471180" y="403411"/>
            <a:ext cx="11249640" cy="64545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006" y="563218"/>
            <a:ext cx="2852633" cy="3873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03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.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머신 러닝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-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데이터 전처리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0485" y="6581001"/>
            <a:ext cx="275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Presentation Template</a:t>
            </a:r>
            <a:endParaRPr lang="ko-KR" altLang="en-US" sz="1200" spc="300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Noto Sans"/>
              <a:cs typeface="Noto Sans"/>
            </a:endParaRPr>
          </a:p>
        </p:txBody>
      </p:sp>
      <p:grpSp>
        <p:nvGrpSpPr>
          <p:cNvPr id="21" name="Group 25"/>
          <p:cNvGrpSpPr/>
          <p:nvPr/>
        </p:nvGrpSpPr>
        <p:grpSpPr>
          <a:xfrm rot="0">
            <a:off x="5075588" y="548258"/>
            <a:ext cx="2040823" cy="291548"/>
            <a:chOff x="5075588" y="2950055"/>
            <a:chExt cx="2040823" cy="291548"/>
          </a:xfrm>
          <a:solidFill>
            <a:srgbClr val="3f6277"/>
          </a:solidFill>
          <a:effectLst/>
        </p:grpSpPr>
        <p:sp>
          <p:nvSpPr>
            <p:cNvPr id="22" name="5-Point Star 26"/>
            <p:cNvSpPr/>
            <p:nvPr userDrawn="1"/>
          </p:nvSpPr>
          <p:spPr>
            <a:xfrm>
              <a:off x="5075588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5-Point Star 27"/>
            <p:cNvSpPr/>
            <p:nvPr userDrawn="1"/>
          </p:nvSpPr>
          <p:spPr>
            <a:xfrm>
              <a:off x="6387545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5-Point Star 28"/>
            <p:cNvSpPr/>
            <p:nvPr userDrawn="1"/>
          </p:nvSpPr>
          <p:spPr>
            <a:xfrm>
              <a:off x="6824864" y="2950055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6" name="5-Point Star 29"/>
            <p:cNvSpPr/>
            <p:nvPr userDrawn="1"/>
          </p:nvSpPr>
          <p:spPr>
            <a:xfrm>
              <a:off x="5512907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5-Point Star 30"/>
            <p:cNvSpPr/>
            <p:nvPr userDrawn="1"/>
          </p:nvSpPr>
          <p:spPr>
            <a:xfrm>
              <a:off x="5950226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25230" y="3948385"/>
            <a:ext cx="5183936" cy="25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05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8679264" y="1149846"/>
            <a:ext cx="1385835" cy="3943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8455122" y="1568316"/>
            <a:ext cx="1564409" cy="39433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리조트 호텔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8829" y="1298825"/>
            <a:ext cx="4427220" cy="37338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97346" y="3670905"/>
            <a:ext cx="1645919" cy="37338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00912" y="1844040"/>
            <a:ext cx="2125980" cy="158496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6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26348" y="4424562"/>
            <a:ext cx="9166859" cy="1417319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/>
          <p:cNvSpPr/>
          <p:nvPr/>
        </p:nvSpPr>
        <p:spPr>
          <a:xfrm>
            <a:off x="0" y="3886"/>
            <a:ext cx="12192000" cy="3428999"/>
          </a:xfrm>
          <a:prstGeom prst="rect">
            <a:avLst/>
          </a:prstGeom>
          <a:solidFill>
            <a:srgbClr val="9fbbcc">
              <a:alpha val="45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8" name="Rectangle 22"/>
          <p:cNvSpPr/>
          <p:nvPr/>
        </p:nvSpPr>
        <p:spPr>
          <a:xfrm>
            <a:off x="471180" y="403411"/>
            <a:ext cx="11249640" cy="64545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006" y="563218"/>
            <a:ext cx="2852633" cy="3873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03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.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머신 러닝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-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데이터 전처리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0485" y="6581001"/>
            <a:ext cx="275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Presentation Template</a:t>
            </a:r>
            <a:endParaRPr lang="ko-KR" altLang="en-US" sz="1200" spc="300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Noto Sans"/>
              <a:cs typeface="Noto Sans"/>
            </a:endParaRPr>
          </a:p>
        </p:txBody>
      </p:sp>
      <p:grpSp>
        <p:nvGrpSpPr>
          <p:cNvPr id="21" name="Group 25"/>
          <p:cNvGrpSpPr/>
          <p:nvPr/>
        </p:nvGrpSpPr>
        <p:grpSpPr>
          <a:xfrm rot="0">
            <a:off x="5075588" y="548258"/>
            <a:ext cx="2040823" cy="291548"/>
            <a:chOff x="5075588" y="2950055"/>
            <a:chExt cx="2040823" cy="291548"/>
          </a:xfrm>
          <a:solidFill>
            <a:srgbClr val="3f6277"/>
          </a:solidFill>
          <a:effectLst/>
        </p:grpSpPr>
        <p:sp>
          <p:nvSpPr>
            <p:cNvPr id="22" name="5-Point Star 26"/>
            <p:cNvSpPr/>
            <p:nvPr userDrawn="1"/>
          </p:nvSpPr>
          <p:spPr>
            <a:xfrm>
              <a:off x="5075588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5-Point Star 27"/>
            <p:cNvSpPr/>
            <p:nvPr userDrawn="1"/>
          </p:nvSpPr>
          <p:spPr>
            <a:xfrm>
              <a:off x="6387545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5-Point Star 28"/>
            <p:cNvSpPr/>
            <p:nvPr userDrawn="1"/>
          </p:nvSpPr>
          <p:spPr>
            <a:xfrm>
              <a:off x="6824864" y="2950055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6" name="5-Point Star 29"/>
            <p:cNvSpPr/>
            <p:nvPr userDrawn="1"/>
          </p:nvSpPr>
          <p:spPr>
            <a:xfrm>
              <a:off x="5512907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5-Point Star 30"/>
            <p:cNvSpPr/>
            <p:nvPr userDrawn="1"/>
          </p:nvSpPr>
          <p:spPr>
            <a:xfrm>
              <a:off x="5950226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25230" y="3948385"/>
            <a:ext cx="5183936" cy="25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05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8679264" y="1149846"/>
            <a:ext cx="1385835" cy="3943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6700673" y="1094443"/>
            <a:ext cx="5365723" cy="252629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리조트  호텔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 algn="ctr"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*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값이 객체 타입인  데이터와  숫자  타입인  데이터로 나눔 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*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객체 타입 데이터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: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인코딩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*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숫자 타입 데이터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: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nomallizing</a:t>
            </a:r>
            <a:endParaRPr lang="en-US" altLang="ko-KR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다시  합쳐  훈련 데이터 생성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6317" y="1219854"/>
            <a:ext cx="2552700" cy="35814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8108" y="1737668"/>
            <a:ext cx="6111240" cy="1920239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7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2540" y="3805839"/>
            <a:ext cx="8328660" cy="269748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7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53661" y="3045822"/>
            <a:ext cx="9884678" cy="1970063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/>
          <p:cNvSpPr/>
          <p:nvPr/>
        </p:nvSpPr>
        <p:spPr>
          <a:xfrm>
            <a:off x="0" y="3886"/>
            <a:ext cx="12192000" cy="3428999"/>
          </a:xfrm>
          <a:prstGeom prst="rect">
            <a:avLst/>
          </a:prstGeom>
          <a:solidFill>
            <a:srgbClr val="9fbbcc">
              <a:alpha val="45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8" name="Rectangle 22"/>
          <p:cNvSpPr/>
          <p:nvPr/>
        </p:nvSpPr>
        <p:spPr>
          <a:xfrm>
            <a:off x="471180" y="403411"/>
            <a:ext cx="11249640" cy="64545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006" y="563218"/>
            <a:ext cx="2852633" cy="3873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03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.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머신 러닝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-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데이터 전처리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0485" y="6581001"/>
            <a:ext cx="275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Presentation Template</a:t>
            </a:r>
            <a:endParaRPr lang="ko-KR" altLang="en-US" sz="1200" spc="300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Noto Sans"/>
              <a:cs typeface="Noto Sans"/>
            </a:endParaRPr>
          </a:p>
        </p:txBody>
      </p:sp>
      <p:grpSp>
        <p:nvGrpSpPr>
          <p:cNvPr id="21" name="Group 25"/>
          <p:cNvGrpSpPr/>
          <p:nvPr/>
        </p:nvGrpSpPr>
        <p:grpSpPr>
          <a:xfrm rot="0">
            <a:off x="5075588" y="548258"/>
            <a:ext cx="2040823" cy="291548"/>
            <a:chOff x="5075588" y="2950055"/>
            <a:chExt cx="2040823" cy="291548"/>
          </a:xfrm>
          <a:solidFill>
            <a:srgbClr val="3f6277"/>
          </a:solidFill>
          <a:effectLst/>
        </p:grpSpPr>
        <p:sp>
          <p:nvSpPr>
            <p:cNvPr id="22" name="5-Point Star 26"/>
            <p:cNvSpPr/>
            <p:nvPr userDrawn="1"/>
          </p:nvSpPr>
          <p:spPr>
            <a:xfrm>
              <a:off x="5075588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5-Point Star 27"/>
            <p:cNvSpPr/>
            <p:nvPr userDrawn="1"/>
          </p:nvSpPr>
          <p:spPr>
            <a:xfrm>
              <a:off x="6387545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5-Point Star 28"/>
            <p:cNvSpPr/>
            <p:nvPr userDrawn="1"/>
          </p:nvSpPr>
          <p:spPr>
            <a:xfrm>
              <a:off x="6824864" y="2950055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6" name="5-Point Star 29"/>
            <p:cNvSpPr/>
            <p:nvPr userDrawn="1"/>
          </p:nvSpPr>
          <p:spPr>
            <a:xfrm>
              <a:off x="5512907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5-Point Star 30"/>
            <p:cNvSpPr/>
            <p:nvPr userDrawn="1"/>
          </p:nvSpPr>
          <p:spPr>
            <a:xfrm>
              <a:off x="5950226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25230" y="3948385"/>
            <a:ext cx="5183936" cy="25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05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8679264" y="1149846"/>
            <a:ext cx="1385835" cy="3943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4021115" y="2340019"/>
            <a:ext cx="3343804" cy="69759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특정 컬럼 값이 분산 값이 너무 큼 </a:t>
            </a:r>
            <a:endParaRPr lang="en-US" altLang="ko-KR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 algn="ctr"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=&gt;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정규성  높여줄 필요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pic>
        <p:nvPicPr>
          <p:cNvPr id="7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5206" y="997466"/>
            <a:ext cx="4076700" cy="655319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97191" y="1776800"/>
            <a:ext cx="2903220" cy="252984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87898" y="4381960"/>
            <a:ext cx="6271259" cy="98298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778996" y="2839663"/>
            <a:ext cx="2651760" cy="2560319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76" name=""/>
          <p:cNvSpPr/>
          <p:nvPr/>
        </p:nvSpPr>
        <p:spPr>
          <a:xfrm>
            <a:off x="7482881" y="3994220"/>
            <a:ext cx="638488" cy="4710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n w="6350" cap="flat" cmpd="sng" algn="ctr">
                <a:solidFill>
                  <a:schemeClr val="accent1"/>
                </a:solidFill>
                <a:prstDash val="solid"/>
                <a:miter/>
                <a:headEnd w="med" len="med"/>
                <a:tailEnd w="med" len="med"/>
              </a:ln>
              <a:pattFill prst="dotGrid">
                <a:fgClr>
                  <a:schemeClr val="accent1"/>
                </a:fgClr>
                <a:bgClr>
                  <a:schemeClr val="bg1"/>
                </a:bgClr>
              </a:patt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  <p:pic>
        <p:nvPicPr>
          <p:cNvPr id="7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69449" y="2544368"/>
            <a:ext cx="11453102" cy="1769263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/>
          <p:cNvSpPr/>
          <p:nvPr/>
        </p:nvSpPr>
        <p:spPr>
          <a:xfrm>
            <a:off x="0" y="3886"/>
            <a:ext cx="12192000" cy="3428999"/>
          </a:xfrm>
          <a:prstGeom prst="rect">
            <a:avLst/>
          </a:prstGeom>
          <a:solidFill>
            <a:srgbClr val="9fbbcc">
              <a:alpha val="45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8" name="Rectangle 22"/>
          <p:cNvSpPr/>
          <p:nvPr/>
        </p:nvSpPr>
        <p:spPr>
          <a:xfrm>
            <a:off x="471180" y="403411"/>
            <a:ext cx="11249640" cy="64545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006" y="563218"/>
            <a:ext cx="2852633" cy="3873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03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.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머신 러닝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-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데이터 전처리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0485" y="6581001"/>
            <a:ext cx="275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Presentation Template</a:t>
            </a:r>
            <a:endParaRPr lang="ko-KR" altLang="en-US" sz="1200" spc="300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Noto Sans"/>
              <a:cs typeface="Noto Sans"/>
            </a:endParaRPr>
          </a:p>
        </p:txBody>
      </p:sp>
      <p:grpSp>
        <p:nvGrpSpPr>
          <p:cNvPr id="21" name="Group 25"/>
          <p:cNvGrpSpPr/>
          <p:nvPr/>
        </p:nvGrpSpPr>
        <p:grpSpPr>
          <a:xfrm rot="0">
            <a:off x="5075588" y="548258"/>
            <a:ext cx="2040823" cy="291548"/>
            <a:chOff x="5075588" y="2950055"/>
            <a:chExt cx="2040823" cy="291548"/>
          </a:xfrm>
          <a:solidFill>
            <a:srgbClr val="3f6277"/>
          </a:solidFill>
          <a:effectLst/>
        </p:grpSpPr>
        <p:sp>
          <p:nvSpPr>
            <p:cNvPr id="22" name="5-Point Star 26"/>
            <p:cNvSpPr/>
            <p:nvPr userDrawn="1"/>
          </p:nvSpPr>
          <p:spPr>
            <a:xfrm>
              <a:off x="5075588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5-Point Star 27"/>
            <p:cNvSpPr/>
            <p:nvPr userDrawn="1"/>
          </p:nvSpPr>
          <p:spPr>
            <a:xfrm>
              <a:off x="6387545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5-Point Star 28"/>
            <p:cNvSpPr/>
            <p:nvPr userDrawn="1"/>
          </p:nvSpPr>
          <p:spPr>
            <a:xfrm>
              <a:off x="6824864" y="2950055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6" name="5-Point Star 29"/>
            <p:cNvSpPr/>
            <p:nvPr userDrawn="1"/>
          </p:nvSpPr>
          <p:spPr>
            <a:xfrm>
              <a:off x="5512907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5-Point Star 30"/>
            <p:cNvSpPr/>
            <p:nvPr userDrawn="1"/>
          </p:nvSpPr>
          <p:spPr>
            <a:xfrm>
              <a:off x="5950226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25230" y="3948385"/>
            <a:ext cx="5183936" cy="25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05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8679264" y="1149846"/>
            <a:ext cx="1385835" cy="3943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3759436" y="3906730"/>
            <a:ext cx="4055562" cy="130541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객체 데이터와  숫자 데이터를 합쳐 데이터 전처리 완료 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 algn="ctr"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시티 호텔도 이와 마찬가지로  전처리 해줌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pic>
        <p:nvPicPr>
          <p:cNvPr id="7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42751" y="1894407"/>
            <a:ext cx="4648200" cy="1394459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/>
          <p:cNvSpPr/>
          <p:nvPr/>
        </p:nvSpPr>
        <p:spPr>
          <a:xfrm>
            <a:off x="0" y="3886"/>
            <a:ext cx="12192000" cy="3428999"/>
          </a:xfrm>
          <a:prstGeom prst="rect">
            <a:avLst/>
          </a:prstGeom>
          <a:solidFill>
            <a:srgbClr val="9fbbcc">
              <a:alpha val="45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8" name="Rectangle 22"/>
          <p:cNvSpPr/>
          <p:nvPr/>
        </p:nvSpPr>
        <p:spPr>
          <a:xfrm>
            <a:off x="471180" y="403411"/>
            <a:ext cx="11249640" cy="64545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006" y="563218"/>
            <a:ext cx="2852633" cy="3873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03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.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머신 러닝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-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데이터 전처리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0485" y="6581001"/>
            <a:ext cx="275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Presentation Template</a:t>
            </a:r>
            <a:endParaRPr lang="ko-KR" altLang="en-US" sz="1200" spc="300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Noto Sans"/>
              <a:cs typeface="Noto Sans"/>
            </a:endParaRPr>
          </a:p>
        </p:txBody>
      </p:sp>
      <p:grpSp>
        <p:nvGrpSpPr>
          <p:cNvPr id="21" name="Group 25"/>
          <p:cNvGrpSpPr/>
          <p:nvPr/>
        </p:nvGrpSpPr>
        <p:grpSpPr>
          <a:xfrm rot="0">
            <a:off x="5075588" y="548258"/>
            <a:ext cx="2040823" cy="291548"/>
            <a:chOff x="5075588" y="2950055"/>
            <a:chExt cx="2040823" cy="291548"/>
          </a:xfrm>
          <a:solidFill>
            <a:srgbClr val="3f6277"/>
          </a:solidFill>
          <a:effectLst/>
        </p:grpSpPr>
        <p:sp>
          <p:nvSpPr>
            <p:cNvPr id="22" name="5-Point Star 26"/>
            <p:cNvSpPr/>
            <p:nvPr userDrawn="1"/>
          </p:nvSpPr>
          <p:spPr>
            <a:xfrm>
              <a:off x="5075588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5-Point Star 27"/>
            <p:cNvSpPr/>
            <p:nvPr userDrawn="1"/>
          </p:nvSpPr>
          <p:spPr>
            <a:xfrm>
              <a:off x="6387545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5-Point Star 28"/>
            <p:cNvSpPr/>
            <p:nvPr userDrawn="1"/>
          </p:nvSpPr>
          <p:spPr>
            <a:xfrm>
              <a:off x="6824864" y="2950055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6" name="5-Point Star 29"/>
            <p:cNvSpPr/>
            <p:nvPr userDrawn="1"/>
          </p:nvSpPr>
          <p:spPr>
            <a:xfrm>
              <a:off x="5512907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5-Point Star 30"/>
            <p:cNvSpPr/>
            <p:nvPr userDrawn="1"/>
          </p:nvSpPr>
          <p:spPr>
            <a:xfrm>
              <a:off x="5950226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25230" y="3948385"/>
            <a:ext cx="5183936" cy="25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05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8679264" y="1149846"/>
            <a:ext cx="1385835" cy="3943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pic>
        <p:nvPicPr>
          <p:cNvPr id="7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1481" y="1714291"/>
            <a:ext cx="5920740" cy="194310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8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3635" y="1254537"/>
            <a:ext cx="2506979" cy="35052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8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1526" y="4697771"/>
            <a:ext cx="5935980" cy="1188719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8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7813" y="4182416"/>
            <a:ext cx="3810000" cy="41910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8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304189" y="3093343"/>
            <a:ext cx="4366260" cy="1424939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84" name=""/>
          <p:cNvSpPr/>
          <p:nvPr/>
        </p:nvSpPr>
        <p:spPr>
          <a:xfrm>
            <a:off x="6216370" y="3805813"/>
            <a:ext cx="628021" cy="5128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/>
          <p:cNvSpPr/>
          <p:nvPr/>
        </p:nvSpPr>
        <p:spPr>
          <a:xfrm>
            <a:off x="0" y="3886"/>
            <a:ext cx="12192000" cy="3428999"/>
          </a:xfrm>
          <a:prstGeom prst="rect">
            <a:avLst/>
          </a:prstGeom>
          <a:solidFill>
            <a:srgbClr val="9fbbcc">
              <a:alpha val="45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8" name="Rectangle 22"/>
          <p:cNvSpPr/>
          <p:nvPr/>
        </p:nvSpPr>
        <p:spPr>
          <a:xfrm>
            <a:off x="471180" y="403411"/>
            <a:ext cx="11249640" cy="64545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006" y="563218"/>
            <a:ext cx="2852633" cy="3873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03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.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머신 러닝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-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상관 계수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0485" y="6581001"/>
            <a:ext cx="275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Presentation Template</a:t>
            </a:r>
            <a:endParaRPr lang="ko-KR" altLang="en-US" sz="1200" spc="300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Noto Sans"/>
              <a:cs typeface="Noto Sans"/>
            </a:endParaRPr>
          </a:p>
        </p:txBody>
      </p:sp>
      <p:grpSp>
        <p:nvGrpSpPr>
          <p:cNvPr id="21" name="Group 25"/>
          <p:cNvGrpSpPr/>
          <p:nvPr/>
        </p:nvGrpSpPr>
        <p:grpSpPr>
          <a:xfrm rot="0">
            <a:off x="5075588" y="548258"/>
            <a:ext cx="2040823" cy="291548"/>
            <a:chOff x="5075588" y="2950055"/>
            <a:chExt cx="2040823" cy="291548"/>
          </a:xfrm>
          <a:solidFill>
            <a:srgbClr val="3f6277"/>
          </a:solidFill>
          <a:effectLst/>
        </p:grpSpPr>
        <p:sp>
          <p:nvSpPr>
            <p:cNvPr id="22" name="5-Point Star 26"/>
            <p:cNvSpPr/>
            <p:nvPr userDrawn="1"/>
          </p:nvSpPr>
          <p:spPr>
            <a:xfrm>
              <a:off x="5075588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5-Point Star 27"/>
            <p:cNvSpPr/>
            <p:nvPr userDrawn="1"/>
          </p:nvSpPr>
          <p:spPr>
            <a:xfrm>
              <a:off x="6387545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5-Point Star 28"/>
            <p:cNvSpPr/>
            <p:nvPr userDrawn="1"/>
          </p:nvSpPr>
          <p:spPr>
            <a:xfrm>
              <a:off x="6824864" y="2950055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6" name="5-Point Star 29"/>
            <p:cNvSpPr/>
            <p:nvPr userDrawn="1"/>
          </p:nvSpPr>
          <p:spPr>
            <a:xfrm>
              <a:off x="5512907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5-Point Star 30"/>
            <p:cNvSpPr/>
            <p:nvPr userDrawn="1"/>
          </p:nvSpPr>
          <p:spPr>
            <a:xfrm>
              <a:off x="5950226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25230" y="3948385"/>
            <a:ext cx="5183936" cy="25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05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8679264" y="1149846"/>
            <a:ext cx="1385835" cy="3943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pic>
        <p:nvPicPr>
          <p:cNvPr id="8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803" y="1712909"/>
            <a:ext cx="4693920" cy="280416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86" name=""/>
          <p:cNvSpPr txBox="1"/>
          <p:nvPr/>
        </p:nvSpPr>
        <p:spPr>
          <a:xfrm>
            <a:off x="7015007" y="1305595"/>
            <a:ext cx="3048000" cy="39433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상관 계수  히트맵  생성 함수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pic>
        <p:nvPicPr>
          <p:cNvPr id="8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85079" y="2183214"/>
            <a:ext cx="2446019" cy="41910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8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16563" y="2799931"/>
            <a:ext cx="2904312" cy="242835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개체 틀 15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t="1620" b="1620"/>
          <a:stretch>
            <a:fillRect/>
          </a:stretch>
        </p:blipFill>
        <p:spPr/>
      </p:pic>
      <p:sp>
        <p:nvSpPr>
          <p:cNvPr id="28" name="Freeform: Shape 27"/>
          <p:cNvSpPr/>
          <p:nvPr/>
        </p:nvSpPr>
        <p:spPr>
          <a:xfrm>
            <a:off x="-1" y="0"/>
            <a:ext cx="5511246" cy="6858000"/>
          </a:xfrm>
          <a:custGeom>
            <a:avLst/>
            <a:gdLst>
              <a:gd name="connsiteX0" fmla="*/ 0 w 5511246"/>
              <a:gd name="connsiteY0" fmla="*/ 0 h 6858000"/>
              <a:gd name="connsiteX1" fmla="*/ 3819315 w 5511246"/>
              <a:gd name="connsiteY1" fmla="*/ 0 h 6858000"/>
              <a:gd name="connsiteX2" fmla="*/ 3932114 w 5511246"/>
              <a:gd name="connsiteY2" fmla="*/ 85142 h 6858000"/>
              <a:gd name="connsiteX3" fmla="*/ 5511246 w 5511246"/>
              <a:gd name="connsiteY3" fmla="*/ 3429001 h 6858000"/>
              <a:gd name="connsiteX4" fmla="*/ 3932114 w 5511246"/>
              <a:gd name="connsiteY4" fmla="*/ 6772860 h 6858000"/>
              <a:gd name="connsiteX5" fmla="*/ 3819318 w 5511246"/>
              <a:gd name="connsiteY5" fmla="*/ 6858000 h 6858000"/>
              <a:gd name="connsiteX6" fmla="*/ 0 w 5511246"/>
              <a:gd name="connsiteY6" fmla="*/ 68580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1246" h="6858000">
                <a:moveTo>
                  <a:pt x="0" y="0"/>
                </a:moveTo>
                <a:lnTo>
                  <a:pt x="3819315" y="0"/>
                </a:lnTo>
                <a:lnTo>
                  <a:pt x="3932114" y="85142"/>
                </a:lnTo>
                <a:cubicBezTo>
                  <a:pt x="4890744" y="846113"/>
                  <a:pt x="5511246" y="2060641"/>
                  <a:pt x="5511246" y="3429001"/>
                </a:cubicBezTo>
                <a:cubicBezTo>
                  <a:pt x="5511246" y="4797361"/>
                  <a:pt x="4890744" y="6011889"/>
                  <a:pt x="3932114" y="6772860"/>
                </a:cubicBezTo>
                <a:lnTo>
                  <a:pt x="381931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fbbcc">
              <a:alpha val="45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77002" y="2828835"/>
            <a:ext cx="2665071" cy="120032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200" b="1" spc="-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Noto Sans"/>
                <a:ea typeface="Noto Sans"/>
                <a:cs typeface="Noto Sans"/>
              </a:rPr>
              <a:t>Hotel</a:t>
            </a:r>
            <a:endParaRPr lang="en-US" sz="7200" b="1" spc="-300">
              <a:solidFill>
                <a:schemeClr val="bg1"/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4041" y="3850743"/>
            <a:ext cx="275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Noto Sans"/>
                <a:ea typeface="Noto Sans"/>
                <a:cs typeface="Noto Sans"/>
              </a:rPr>
              <a:t>Presentation Template</a:t>
            </a:r>
            <a:endParaRPr lang="ko-KR" altLang="en-US" sz="1200" spc="300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Noto Sans"/>
              <a:cs typeface="Noto Sans"/>
            </a:endParaRPr>
          </a:p>
        </p:txBody>
      </p:sp>
      <p:cxnSp>
        <p:nvCxnSpPr>
          <p:cNvPr id="38" name="Straight Connector 17"/>
          <p:cNvCxnSpPr/>
          <p:nvPr/>
        </p:nvCxnSpPr>
        <p:spPr>
          <a:xfrm>
            <a:off x="6447054" y="2009308"/>
            <a:ext cx="0" cy="580849"/>
          </a:xfrm>
          <a:prstGeom prst="line">
            <a:avLst/>
          </a:prstGeom>
          <a:ln w="571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70845" y="2239168"/>
            <a:ext cx="4979076" cy="249898"/>
          </a:xfrm>
          <a:prstGeom prst="rect">
            <a:avLst/>
          </a:prstGeom>
          <a:noFill/>
        </p:spPr>
        <p:txBody>
          <a:bodyPr wrap="square" lIns="82282" tIns="41141" rIns="82282" bIns="41141">
            <a:spAutoFit/>
          </a:bodyPr>
          <a:lstStyle/>
          <a:p>
            <a:pPr lvl="0">
              <a:defRPr/>
            </a:pPr>
            <a:r>
              <a:rPr lang="ko-KR" altLang="en-US" sz="1100">
                <a:latin typeface="Noto Sans"/>
                <a:ea typeface="Noto Sans"/>
                <a:cs typeface="Noto Sans"/>
              </a:rPr>
              <a:t>분석 배경 및 목적</a:t>
            </a:r>
            <a:endParaRPr lang="ko-KR" altLang="en-US" sz="1100">
              <a:latin typeface="Noto Sans"/>
              <a:ea typeface="Noto Sans"/>
              <a:cs typeface="Noto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79058" y="1936567"/>
            <a:ext cx="671358" cy="336091"/>
          </a:xfrm>
          <a:prstGeom prst="rect">
            <a:avLst/>
          </a:prstGeom>
          <a:noFill/>
        </p:spPr>
        <p:txBody>
          <a:bodyPr wrap="none" lIns="68566" tIns="34283" rIns="68566" bIns="34283">
            <a:spAutoFit/>
          </a:bodyPr>
          <a:lstStyle/>
          <a:p>
            <a:pPr lvl="0">
              <a:defRPr/>
            </a:pPr>
            <a:r>
              <a:rPr lang="ko-KR" altLang="en-US" b="1">
                <a:latin typeface="Noto Sans"/>
                <a:ea typeface="Noto Sans"/>
                <a:cs typeface="Noto Sans"/>
              </a:rPr>
              <a:t>개요 </a:t>
            </a:r>
            <a:endParaRPr lang="ko-KR" altLang="en-US" b="1">
              <a:latin typeface="Noto Sans"/>
              <a:ea typeface="Noto Sans"/>
              <a:cs typeface="Noto Sans"/>
            </a:endParaRPr>
          </a:p>
        </p:txBody>
      </p:sp>
      <p:cxnSp>
        <p:nvCxnSpPr>
          <p:cNvPr id="58" name="Straight Connector 22"/>
          <p:cNvCxnSpPr/>
          <p:nvPr/>
        </p:nvCxnSpPr>
        <p:spPr>
          <a:xfrm>
            <a:off x="6447054" y="3121594"/>
            <a:ext cx="0" cy="580849"/>
          </a:xfrm>
          <a:prstGeom prst="line">
            <a:avLst/>
          </a:prstGeom>
          <a:ln w="571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23"/>
          <p:cNvCxnSpPr/>
          <p:nvPr/>
        </p:nvCxnSpPr>
        <p:spPr>
          <a:xfrm>
            <a:off x="6447054" y="5437344"/>
            <a:ext cx="0" cy="580849"/>
          </a:xfrm>
          <a:prstGeom prst="line">
            <a:avLst/>
          </a:prstGeom>
          <a:ln w="571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24"/>
          <p:cNvCxnSpPr/>
          <p:nvPr/>
        </p:nvCxnSpPr>
        <p:spPr>
          <a:xfrm>
            <a:off x="6447054" y="4319219"/>
            <a:ext cx="0" cy="580849"/>
          </a:xfrm>
          <a:prstGeom prst="line">
            <a:avLst/>
          </a:prstGeom>
          <a:ln w="571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835433" y="2042117"/>
            <a:ext cx="47961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id-ID" sz="2000" b="1">
                <a:latin typeface="Noto Sans"/>
                <a:ea typeface="Noto Sans"/>
                <a:cs typeface="Noto Sans"/>
              </a:rPr>
              <a:t>01</a:t>
            </a:r>
            <a:endParaRPr lang="id-ID" sz="2000" b="1">
              <a:latin typeface="Noto Sans"/>
              <a:ea typeface="Noto Sans"/>
              <a:cs typeface="Noto San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32350" y="3159711"/>
            <a:ext cx="47961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id-ID" sz="2000" b="1">
                <a:latin typeface="Noto Sans"/>
                <a:ea typeface="Noto Sans"/>
                <a:cs typeface="Noto Sans"/>
              </a:rPr>
              <a:t>02</a:t>
            </a:r>
            <a:endParaRPr lang="id-ID" sz="2000" b="1">
              <a:latin typeface="Noto Sans"/>
              <a:ea typeface="Noto Sans"/>
              <a:cs typeface="Noto San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837853" y="4378810"/>
            <a:ext cx="47961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id-ID" sz="2000" b="1">
                <a:latin typeface="Noto Sans"/>
                <a:ea typeface="Noto Sans"/>
                <a:cs typeface="Noto Sans"/>
              </a:rPr>
              <a:t>03</a:t>
            </a:r>
            <a:endParaRPr lang="id-ID" sz="2000" b="1">
              <a:latin typeface="Noto Sans"/>
              <a:ea typeface="Noto Sans"/>
              <a:cs typeface="Noto San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37197" y="5440508"/>
            <a:ext cx="47961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id-ID" sz="2000" b="1">
                <a:latin typeface="Noto Sans"/>
                <a:ea typeface="Noto Sans"/>
                <a:cs typeface="Noto Sans"/>
              </a:rPr>
              <a:t>04</a:t>
            </a:r>
            <a:endParaRPr lang="id-ID" sz="2000" b="1">
              <a:latin typeface="Noto Sans"/>
              <a:ea typeface="Noto Sans"/>
              <a:cs typeface="Noto San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70845" y="3360242"/>
            <a:ext cx="4979076" cy="252774"/>
          </a:xfrm>
          <a:prstGeom prst="rect">
            <a:avLst/>
          </a:prstGeom>
          <a:noFill/>
        </p:spPr>
        <p:txBody>
          <a:bodyPr wrap="square" lIns="82282" tIns="41141" rIns="82282" bIns="41141">
            <a:spAutoFit/>
          </a:bodyPr>
          <a:lstStyle/>
          <a:p>
            <a:pPr lvl="0">
              <a:defRPr/>
            </a:pPr>
            <a:r>
              <a:rPr lang="en-US" altLang="ko-KR" sz="1100">
                <a:latin typeface="Noto Sans"/>
                <a:ea typeface="Noto Sans"/>
                <a:cs typeface="Noto Sans"/>
              </a:rPr>
              <a:t>*</a:t>
            </a:r>
            <a:r>
              <a:rPr lang="ko-KR" altLang="en-US" sz="1100">
                <a:latin typeface="Noto Sans"/>
                <a:ea typeface="Noto Sans"/>
                <a:cs typeface="Noto Sans"/>
              </a:rPr>
              <a:t> 데이터 분석</a:t>
            </a:r>
            <a:endParaRPr lang="ko-KR" altLang="en-US" sz="1100">
              <a:latin typeface="Noto Sans"/>
              <a:ea typeface="Noto Sans"/>
              <a:cs typeface="Noto San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579058" y="3057641"/>
            <a:ext cx="3681258" cy="346234"/>
          </a:xfrm>
          <a:prstGeom prst="rect">
            <a:avLst/>
          </a:prstGeom>
          <a:noFill/>
        </p:spPr>
        <p:txBody>
          <a:bodyPr wrap="none" lIns="68566" tIns="34283" rIns="68566" bIns="34283">
            <a:spAutoFit/>
          </a:bodyPr>
          <a:lstStyle/>
          <a:p>
            <a:pPr lvl="0">
              <a:defRPr/>
            </a:pPr>
            <a:r>
              <a:rPr lang="en-US" altLang="ko-KR" b="1">
                <a:latin typeface="Noto Sans"/>
                <a:ea typeface="Noto Sans"/>
                <a:cs typeface="Noto Sans"/>
              </a:rPr>
              <a:t>EDA (Exploratory Data Analysis)</a:t>
            </a:r>
            <a:endParaRPr lang="en-US" altLang="ko-KR" b="1">
              <a:latin typeface="Noto Sans"/>
              <a:ea typeface="Noto Sans"/>
              <a:cs typeface="Noto San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70845" y="4536481"/>
            <a:ext cx="4979076" cy="410035"/>
          </a:xfrm>
          <a:prstGeom prst="rect">
            <a:avLst/>
          </a:prstGeom>
          <a:noFill/>
        </p:spPr>
        <p:txBody>
          <a:bodyPr wrap="square" lIns="82282" tIns="41141" rIns="82282" bIns="41141">
            <a:spAutoFit/>
          </a:bodyPr>
          <a:lstStyle/>
          <a:p>
            <a:pPr lvl="0">
              <a:defRPr/>
            </a:pPr>
            <a:r>
              <a:rPr lang="en-US" altLang="ko-KR" sz="1100">
                <a:latin typeface="Noto Sans"/>
                <a:ea typeface="Noto Sans"/>
                <a:cs typeface="Noto Sans"/>
              </a:rPr>
              <a:t>*</a:t>
            </a:r>
            <a:r>
              <a:rPr lang="ko-KR" altLang="en-US" sz="1100">
                <a:latin typeface="Noto Sans"/>
                <a:ea typeface="Noto Sans"/>
                <a:cs typeface="Noto Sans"/>
              </a:rPr>
              <a:t> 데이터 전처리</a:t>
            </a:r>
            <a:endParaRPr lang="ko-KR" altLang="en-US" sz="1100">
              <a:latin typeface="Noto Sans"/>
              <a:ea typeface="Noto Sans"/>
              <a:cs typeface="Noto Sans"/>
            </a:endParaRPr>
          </a:p>
          <a:p>
            <a:pPr lvl="0">
              <a:defRPr/>
            </a:pPr>
            <a:r>
              <a:rPr lang="en-US" altLang="ko-KR" sz="1100">
                <a:latin typeface="Noto Sans"/>
                <a:ea typeface="Noto Sans"/>
                <a:cs typeface="Noto Sans"/>
              </a:rPr>
              <a:t>*</a:t>
            </a:r>
            <a:r>
              <a:rPr lang="ko-KR" altLang="en-US" sz="1100">
                <a:latin typeface="Noto Sans"/>
                <a:ea typeface="Noto Sans"/>
                <a:cs typeface="Noto Sans"/>
              </a:rPr>
              <a:t> 모델 생성 및 평가</a:t>
            </a:r>
            <a:endParaRPr lang="ko-KR" altLang="en-US" sz="1100">
              <a:latin typeface="Noto Sans"/>
              <a:ea typeface="Noto Sans"/>
              <a:cs typeface="Noto San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79058" y="4233880"/>
            <a:ext cx="1052358" cy="346234"/>
          </a:xfrm>
          <a:prstGeom prst="rect">
            <a:avLst/>
          </a:prstGeom>
          <a:noFill/>
        </p:spPr>
        <p:txBody>
          <a:bodyPr wrap="none" lIns="68566" tIns="34283" rIns="68566" bIns="34283">
            <a:spAutoFit/>
          </a:bodyPr>
          <a:lstStyle/>
          <a:p>
            <a:pPr lvl="0">
              <a:defRPr/>
            </a:pPr>
            <a:r>
              <a:rPr lang="ko-KR" altLang="en-US" b="1">
                <a:latin typeface="Noto Sans"/>
                <a:ea typeface="Noto Sans"/>
                <a:cs typeface="Noto Sans"/>
              </a:rPr>
              <a:t>머신러닝</a:t>
            </a:r>
            <a:endParaRPr lang="ko-KR" altLang="en-US" b="1">
              <a:latin typeface="Noto Sans"/>
              <a:ea typeface="Noto Sans"/>
              <a:cs typeface="Noto San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70845" y="5654667"/>
            <a:ext cx="4979076" cy="244348"/>
          </a:xfrm>
          <a:prstGeom prst="rect">
            <a:avLst/>
          </a:prstGeom>
          <a:noFill/>
        </p:spPr>
        <p:txBody>
          <a:bodyPr wrap="square" lIns="82282" tIns="41141" rIns="82282" bIns="41141">
            <a:spAutoFit/>
          </a:bodyPr>
          <a:lstStyle/>
          <a:p>
            <a:pPr lvl="0">
              <a:defRPr/>
            </a:pPr>
            <a:r>
              <a:rPr lang="ko-KR" altLang="en-US" sz="1100">
                <a:latin typeface="Noto Sans"/>
                <a:ea typeface="Noto Sans"/>
                <a:cs typeface="Noto Sans"/>
              </a:rPr>
              <a:t>결론 분석 및 대안 마련</a:t>
            </a:r>
            <a:endParaRPr lang="ko-KR" altLang="en-US" sz="1100">
              <a:latin typeface="Noto Sans"/>
              <a:ea typeface="Noto Sans"/>
              <a:cs typeface="Noto San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79058" y="5352066"/>
            <a:ext cx="614208" cy="346234"/>
          </a:xfrm>
          <a:prstGeom prst="rect">
            <a:avLst/>
          </a:prstGeom>
          <a:noFill/>
        </p:spPr>
        <p:txBody>
          <a:bodyPr wrap="none" lIns="68566" tIns="34283" rIns="68566" bIns="34283">
            <a:spAutoFit/>
          </a:bodyPr>
          <a:lstStyle/>
          <a:p>
            <a:pPr lvl="0">
              <a:defRPr/>
            </a:pPr>
            <a:r>
              <a:rPr lang="ko-KR" altLang="en-US" b="1">
                <a:latin typeface="Noto Sans"/>
                <a:ea typeface="Noto Sans"/>
                <a:cs typeface="Noto Sans"/>
              </a:rPr>
              <a:t>결론</a:t>
            </a:r>
            <a:endParaRPr lang="ko-KR" altLang="en-US" b="1">
              <a:latin typeface="Noto Sans"/>
              <a:ea typeface="Noto Sans"/>
              <a:cs typeface="Noto Sans"/>
            </a:endParaRPr>
          </a:p>
        </p:txBody>
      </p:sp>
      <p:grpSp>
        <p:nvGrpSpPr>
          <p:cNvPr id="71" name="Group 25"/>
          <p:cNvGrpSpPr/>
          <p:nvPr/>
        </p:nvGrpSpPr>
        <p:grpSpPr>
          <a:xfrm rot="0">
            <a:off x="1289125" y="2584483"/>
            <a:ext cx="2040823" cy="291548"/>
            <a:chOff x="5075588" y="2950055"/>
            <a:chExt cx="2040823" cy="291548"/>
          </a:xfrm>
          <a:solidFill>
            <a:schemeClr val="bg1"/>
          </a:solidFill>
          <a:effectLst/>
        </p:grpSpPr>
        <p:sp>
          <p:nvSpPr>
            <p:cNvPr id="72" name="5-Point Star 26"/>
            <p:cNvSpPr/>
            <p:nvPr userDrawn="1"/>
          </p:nvSpPr>
          <p:spPr>
            <a:xfrm>
              <a:off x="5075588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5-Point Star 27"/>
            <p:cNvSpPr/>
            <p:nvPr userDrawn="1"/>
          </p:nvSpPr>
          <p:spPr>
            <a:xfrm>
              <a:off x="6387545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5-Point Star 28"/>
            <p:cNvSpPr/>
            <p:nvPr userDrawn="1"/>
          </p:nvSpPr>
          <p:spPr>
            <a:xfrm>
              <a:off x="6824864" y="2950055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5-Point Star 29"/>
            <p:cNvSpPr/>
            <p:nvPr userDrawn="1"/>
          </p:nvSpPr>
          <p:spPr>
            <a:xfrm>
              <a:off x="5512907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5-Point Star 30"/>
            <p:cNvSpPr/>
            <p:nvPr userDrawn="1"/>
          </p:nvSpPr>
          <p:spPr>
            <a:xfrm>
              <a:off x="5950226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78" name="Rectangle 2"/>
          <p:cNvSpPr/>
          <p:nvPr/>
        </p:nvSpPr>
        <p:spPr>
          <a:xfrm>
            <a:off x="11713733" y="0"/>
            <a:ext cx="478267" cy="1493949"/>
          </a:xfrm>
          <a:prstGeom prst="rect">
            <a:avLst/>
          </a:prstGeom>
          <a:solidFill>
            <a:srgbClr val="9fbbcc">
              <a:alpha val="45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15717" y="848834"/>
            <a:ext cx="1949851" cy="81613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b="1" spc="-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목차</a:t>
            </a:r>
            <a:endParaRPr lang="ko-KR" altLang="en-US" sz="48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/>
          <p:cNvSpPr/>
          <p:nvPr/>
        </p:nvSpPr>
        <p:spPr>
          <a:xfrm>
            <a:off x="0" y="3886"/>
            <a:ext cx="12192000" cy="3428999"/>
          </a:xfrm>
          <a:prstGeom prst="rect">
            <a:avLst/>
          </a:prstGeom>
          <a:solidFill>
            <a:srgbClr val="9fbbcc">
              <a:alpha val="45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8" name="Rectangle 22"/>
          <p:cNvSpPr/>
          <p:nvPr/>
        </p:nvSpPr>
        <p:spPr>
          <a:xfrm>
            <a:off x="471180" y="403411"/>
            <a:ext cx="11249640" cy="64545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006" y="563218"/>
            <a:ext cx="2852633" cy="3873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03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.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머신 러닝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-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상관 계수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0485" y="6581001"/>
            <a:ext cx="275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Presentation Template</a:t>
            </a:r>
            <a:endParaRPr lang="ko-KR" altLang="en-US" sz="1200" spc="300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Noto Sans"/>
              <a:cs typeface="Noto Sans"/>
            </a:endParaRPr>
          </a:p>
        </p:txBody>
      </p:sp>
      <p:grpSp>
        <p:nvGrpSpPr>
          <p:cNvPr id="21" name="Group 25"/>
          <p:cNvGrpSpPr/>
          <p:nvPr/>
        </p:nvGrpSpPr>
        <p:grpSpPr>
          <a:xfrm rot="0">
            <a:off x="5075588" y="548258"/>
            <a:ext cx="2040823" cy="291548"/>
            <a:chOff x="5075588" y="2950055"/>
            <a:chExt cx="2040823" cy="291548"/>
          </a:xfrm>
          <a:solidFill>
            <a:srgbClr val="3f6277"/>
          </a:solidFill>
          <a:effectLst/>
        </p:grpSpPr>
        <p:sp>
          <p:nvSpPr>
            <p:cNvPr id="22" name="5-Point Star 26"/>
            <p:cNvSpPr/>
            <p:nvPr userDrawn="1"/>
          </p:nvSpPr>
          <p:spPr>
            <a:xfrm>
              <a:off x="5075588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5-Point Star 27"/>
            <p:cNvSpPr/>
            <p:nvPr userDrawn="1"/>
          </p:nvSpPr>
          <p:spPr>
            <a:xfrm>
              <a:off x="6387545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5-Point Star 28"/>
            <p:cNvSpPr/>
            <p:nvPr userDrawn="1"/>
          </p:nvSpPr>
          <p:spPr>
            <a:xfrm>
              <a:off x="6824864" y="2950055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6" name="5-Point Star 29"/>
            <p:cNvSpPr/>
            <p:nvPr userDrawn="1"/>
          </p:nvSpPr>
          <p:spPr>
            <a:xfrm>
              <a:off x="5512907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5-Point Star 30"/>
            <p:cNvSpPr/>
            <p:nvPr userDrawn="1"/>
          </p:nvSpPr>
          <p:spPr>
            <a:xfrm>
              <a:off x="5950226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25230" y="3948385"/>
            <a:ext cx="5183936" cy="25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05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8679264" y="1149846"/>
            <a:ext cx="1385835" cy="3943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7015007" y="1305595"/>
            <a:ext cx="3048000" cy="38795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리조트  호텔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pic>
        <p:nvPicPr>
          <p:cNvPr id="8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9903" y="917833"/>
            <a:ext cx="6598444" cy="59401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/>
          <p:cNvSpPr/>
          <p:nvPr/>
        </p:nvSpPr>
        <p:spPr>
          <a:xfrm>
            <a:off x="0" y="3886"/>
            <a:ext cx="12192000" cy="3428999"/>
          </a:xfrm>
          <a:prstGeom prst="rect">
            <a:avLst/>
          </a:prstGeom>
          <a:solidFill>
            <a:srgbClr val="9fbbcc">
              <a:alpha val="45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8" name="Rectangle 22"/>
          <p:cNvSpPr/>
          <p:nvPr/>
        </p:nvSpPr>
        <p:spPr>
          <a:xfrm>
            <a:off x="471180" y="403412"/>
            <a:ext cx="11249640" cy="64545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720" y="486249"/>
            <a:ext cx="3872480" cy="38814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03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.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머신 러닝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-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상관 계수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0485" y="6581001"/>
            <a:ext cx="275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Presentation Template</a:t>
            </a:r>
            <a:endParaRPr lang="ko-KR" altLang="en-US" sz="1200" spc="300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Noto Sans"/>
              <a:cs typeface="Noto Sans"/>
            </a:endParaRPr>
          </a:p>
        </p:txBody>
      </p:sp>
      <p:grpSp>
        <p:nvGrpSpPr>
          <p:cNvPr id="21" name="Group 25"/>
          <p:cNvGrpSpPr/>
          <p:nvPr/>
        </p:nvGrpSpPr>
        <p:grpSpPr>
          <a:xfrm rot="0">
            <a:off x="5075588" y="548258"/>
            <a:ext cx="2040823" cy="291548"/>
            <a:chOff x="5075588" y="2950055"/>
            <a:chExt cx="2040823" cy="291548"/>
          </a:xfrm>
          <a:solidFill>
            <a:srgbClr val="3f6277"/>
          </a:solidFill>
          <a:effectLst/>
        </p:grpSpPr>
        <p:sp>
          <p:nvSpPr>
            <p:cNvPr id="22" name="5-Point Star 26"/>
            <p:cNvSpPr/>
            <p:nvPr userDrawn="1"/>
          </p:nvSpPr>
          <p:spPr>
            <a:xfrm>
              <a:off x="5075588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5-Point Star 27"/>
            <p:cNvSpPr/>
            <p:nvPr userDrawn="1"/>
          </p:nvSpPr>
          <p:spPr>
            <a:xfrm>
              <a:off x="6387545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5-Point Star 28"/>
            <p:cNvSpPr/>
            <p:nvPr userDrawn="1"/>
          </p:nvSpPr>
          <p:spPr>
            <a:xfrm>
              <a:off x="6824864" y="2950055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6" name="5-Point Star 29"/>
            <p:cNvSpPr/>
            <p:nvPr userDrawn="1"/>
          </p:nvSpPr>
          <p:spPr>
            <a:xfrm>
              <a:off x="5512907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5-Point Star 30"/>
            <p:cNvSpPr/>
            <p:nvPr userDrawn="1"/>
          </p:nvSpPr>
          <p:spPr>
            <a:xfrm>
              <a:off x="5950226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25230" y="3948385"/>
            <a:ext cx="5183936" cy="25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05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8679264" y="1149846"/>
            <a:ext cx="1385835" cy="3943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7367922" y="1279678"/>
            <a:ext cx="2767061" cy="39481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시티 호텔 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2735" y="1080365"/>
            <a:ext cx="6658564" cy="57776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/>
          <p:cNvSpPr/>
          <p:nvPr/>
        </p:nvSpPr>
        <p:spPr>
          <a:xfrm>
            <a:off x="0" y="3886"/>
            <a:ext cx="12192000" cy="3428999"/>
          </a:xfrm>
          <a:prstGeom prst="rect">
            <a:avLst/>
          </a:prstGeom>
          <a:solidFill>
            <a:srgbClr val="9fbbcc">
              <a:alpha val="45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8" name="Rectangle 22"/>
          <p:cNvSpPr/>
          <p:nvPr/>
        </p:nvSpPr>
        <p:spPr>
          <a:xfrm>
            <a:off x="471180" y="403412"/>
            <a:ext cx="11249640" cy="64545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720" y="486249"/>
            <a:ext cx="3872480" cy="38814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03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.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머신 러닝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-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로지스틱 회귀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0485" y="6581001"/>
            <a:ext cx="275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Presentation Template</a:t>
            </a:r>
            <a:endParaRPr lang="ko-KR" altLang="en-US" sz="1200" spc="300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Noto Sans"/>
              <a:cs typeface="Noto Sans"/>
            </a:endParaRPr>
          </a:p>
        </p:txBody>
      </p:sp>
      <p:grpSp>
        <p:nvGrpSpPr>
          <p:cNvPr id="21" name="Group 25"/>
          <p:cNvGrpSpPr/>
          <p:nvPr/>
        </p:nvGrpSpPr>
        <p:grpSpPr>
          <a:xfrm rot="0">
            <a:off x="5075588" y="548258"/>
            <a:ext cx="2040823" cy="291548"/>
            <a:chOff x="5075588" y="2950055"/>
            <a:chExt cx="2040823" cy="291548"/>
          </a:xfrm>
          <a:solidFill>
            <a:srgbClr val="3f6277"/>
          </a:solidFill>
          <a:effectLst/>
        </p:grpSpPr>
        <p:sp>
          <p:nvSpPr>
            <p:cNvPr id="22" name="5-Point Star 26"/>
            <p:cNvSpPr/>
            <p:nvPr userDrawn="1"/>
          </p:nvSpPr>
          <p:spPr>
            <a:xfrm>
              <a:off x="5075588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5-Point Star 27"/>
            <p:cNvSpPr/>
            <p:nvPr userDrawn="1"/>
          </p:nvSpPr>
          <p:spPr>
            <a:xfrm>
              <a:off x="6387545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5-Point Star 28"/>
            <p:cNvSpPr/>
            <p:nvPr userDrawn="1"/>
          </p:nvSpPr>
          <p:spPr>
            <a:xfrm>
              <a:off x="6824864" y="2950055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6" name="5-Point Star 29"/>
            <p:cNvSpPr/>
            <p:nvPr userDrawn="1"/>
          </p:nvSpPr>
          <p:spPr>
            <a:xfrm>
              <a:off x="5512907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5-Point Star 30"/>
            <p:cNvSpPr/>
            <p:nvPr userDrawn="1"/>
          </p:nvSpPr>
          <p:spPr>
            <a:xfrm>
              <a:off x="5950226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25230" y="3948385"/>
            <a:ext cx="5183936" cy="25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05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8679264" y="1149846"/>
            <a:ext cx="1385835" cy="3943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7430724" y="1038936"/>
            <a:ext cx="2767061" cy="39481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리조트  호텔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pic>
        <p:nvPicPr>
          <p:cNvPr id="7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9313" y="1015888"/>
            <a:ext cx="3680460" cy="1874519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</p:pic>
      <p:pic>
        <p:nvPicPr>
          <p:cNvPr id="7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7694" y="3270448"/>
            <a:ext cx="3078479" cy="1196339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2244" y="4791973"/>
            <a:ext cx="3528060" cy="1188719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61358" y="1761140"/>
            <a:ext cx="3675987" cy="439541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75" name=""/>
          <p:cNvSpPr/>
          <p:nvPr/>
        </p:nvSpPr>
        <p:spPr>
          <a:xfrm>
            <a:off x="5467978" y="3429000"/>
            <a:ext cx="628021" cy="5128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/>
          <p:cNvSpPr/>
          <p:nvPr/>
        </p:nvSpPr>
        <p:spPr>
          <a:xfrm>
            <a:off x="0" y="3886"/>
            <a:ext cx="12192000" cy="3428999"/>
          </a:xfrm>
          <a:prstGeom prst="rect">
            <a:avLst/>
          </a:prstGeom>
          <a:solidFill>
            <a:srgbClr val="9fbbcc">
              <a:alpha val="45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8" name="Rectangle 22"/>
          <p:cNvSpPr/>
          <p:nvPr/>
        </p:nvSpPr>
        <p:spPr>
          <a:xfrm>
            <a:off x="471180" y="403412"/>
            <a:ext cx="11249640" cy="64545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720" y="486249"/>
            <a:ext cx="3872480" cy="38814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03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.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머신 러닝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-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로지스틱 회귀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0485" y="6581001"/>
            <a:ext cx="275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Presentation Template</a:t>
            </a:r>
            <a:endParaRPr lang="ko-KR" altLang="en-US" sz="1200" spc="300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Noto Sans"/>
              <a:cs typeface="Noto Sans"/>
            </a:endParaRPr>
          </a:p>
        </p:txBody>
      </p:sp>
      <p:grpSp>
        <p:nvGrpSpPr>
          <p:cNvPr id="21" name="Group 25"/>
          <p:cNvGrpSpPr/>
          <p:nvPr/>
        </p:nvGrpSpPr>
        <p:grpSpPr>
          <a:xfrm rot="0">
            <a:off x="5075588" y="548258"/>
            <a:ext cx="2040823" cy="291548"/>
            <a:chOff x="5075588" y="2950055"/>
            <a:chExt cx="2040823" cy="291548"/>
          </a:xfrm>
          <a:solidFill>
            <a:srgbClr val="3f6277"/>
          </a:solidFill>
          <a:effectLst/>
        </p:grpSpPr>
        <p:sp>
          <p:nvSpPr>
            <p:cNvPr id="22" name="5-Point Star 26"/>
            <p:cNvSpPr/>
            <p:nvPr userDrawn="1"/>
          </p:nvSpPr>
          <p:spPr>
            <a:xfrm>
              <a:off x="5075588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5-Point Star 27"/>
            <p:cNvSpPr/>
            <p:nvPr userDrawn="1"/>
          </p:nvSpPr>
          <p:spPr>
            <a:xfrm>
              <a:off x="6387545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5-Point Star 28"/>
            <p:cNvSpPr/>
            <p:nvPr userDrawn="1"/>
          </p:nvSpPr>
          <p:spPr>
            <a:xfrm>
              <a:off x="6824864" y="2950055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6" name="5-Point Star 29"/>
            <p:cNvSpPr/>
            <p:nvPr userDrawn="1"/>
          </p:nvSpPr>
          <p:spPr>
            <a:xfrm>
              <a:off x="5512907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5-Point Star 30"/>
            <p:cNvSpPr/>
            <p:nvPr userDrawn="1"/>
          </p:nvSpPr>
          <p:spPr>
            <a:xfrm>
              <a:off x="5950226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25230" y="3948385"/>
            <a:ext cx="5183936" cy="25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05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8679264" y="1149846"/>
            <a:ext cx="1385835" cy="3943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7524928" y="1091271"/>
            <a:ext cx="2767061" cy="39481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시티호텔 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pic>
        <p:nvPicPr>
          <p:cNvPr id="7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5391" y="986496"/>
            <a:ext cx="3878580" cy="166116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4651" y="2775984"/>
            <a:ext cx="3421379" cy="241554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4986" y="5395378"/>
            <a:ext cx="2750820" cy="94488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7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11884" y="1753102"/>
            <a:ext cx="4410360" cy="3456465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77" name=""/>
          <p:cNvSpPr/>
          <p:nvPr/>
        </p:nvSpPr>
        <p:spPr>
          <a:xfrm>
            <a:off x="5467978" y="3429000"/>
            <a:ext cx="628021" cy="5128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/>
          <p:cNvSpPr/>
          <p:nvPr/>
        </p:nvSpPr>
        <p:spPr>
          <a:xfrm>
            <a:off x="0" y="3886"/>
            <a:ext cx="12192000" cy="3428999"/>
          </a:xfrm>
          <a:prstGeom prst="rect">
            <a:avLst/>
          </a:prstGeom>
          <a:solidFill>
            <a:srgbClr val="9fbbcc">
              <a:alpha val="45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8" name="Rectangle 22"/>
          <p:cNvSpPr/>
          <p:nvPr/>
        </p:nvSpPr>
        <p:spPr>
          <a:xfrm>
            <a:off x="471180" y="403412"/>
            <a:ext cx="11249640" cy="64545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720" y="486249"/>
            <a:ext cx="3872480" cy="38814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03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.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머신 러닝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-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GBM</a:t>
            </a:r>
            <a:endParaRPr lang="en-US" altLang="ko-KR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0485" y="6581001"/>
            <a:ext cx="275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Presentation Template</a:t>
            </a:r>
            <a:endParaRPr lang="ko-KR" altLang="en-US" sz="1200" spc="300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Noto Sans"/>
              <a:cs typeface="Noto Sans"/>
            </a:endParaRPr>
          </a:p>
        </p:txBody>
      </p:sp>
      <p:grpSp>
        <p:nvGrpSpPr>
          <p:cNvPr id="21" name="Group 25"/>
          <p:cNvGrpSpPr/>
          <p:nvPr/>
        </p:nvGrpSpPr>
        <p:grpSpPr>
          <a:xfrm rot="0">
            <a:off x="5075588" y="548258"/>
            <a:ext cx="2040823" cy="291548"/>
            <a:chOff x="5075588" y="2950055"/>
            <a:chExt cx="2040823" cy="291548"/>
          </a:xfrm>
          <a:solidFill>
            <a:srgbClr val="3f6277"/>
          </a:solidFill>
          <a:effectLst/>
        </p:grpSpPr>
        <p:sp>
          <p:nvSpPr>
            <p:cNvPr id="22" name="5-Point Star 26"/>
            <p:cNvSpPr/>
            <p:nvPr userDrawn="1"/>
          </p:nvSpPr>
          <p:spPr>
            <a:xfrm>
              <a:off x="5075588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5-Point Star 27"/>
            <p:cNvSpPr/>
            <p:nvPr userDrawn="1"/>
          </p:nvSpPr>
          <p:spPr>
            <a:xfrm>
              <a:off x="6387545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5-Point Star 28"/>
            <p:cNvSpPr/>
            <p:nvPr userDrawn="1"/>
          </p:nvSpPr>
          <p:spPr>
            <a:xfrm>
              <a:off x="6824864" y="2950055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6" name="5-Point Star 29"/>
            <p:cNvSpPr/>
            <p:nvPr userDrawn="1"/>
          </p:nvSpPr>
          <p:spPr>
            <a:xfrm>
              <a:off x="5512907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5-Point Star 30"/>
            <p:cNvSpPr/>
            <p:nvPr userDrawn="1"/>
          </p:nvSpPr>
          <p:spPr>
            <a:xfrm>
              <a:off x="5950226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25230" y="3948385"/>
            <a:ext cx="5183936" cy="25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05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8679264" y="1149846"/>
            <a:ext cx="1385835" cy="3943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7524928" y="1091271"/>
            <a:ext cx="2767061" cy="39481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리조트 호텔 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77" name=""/>
          <p:cNvSpPr/>
          <p:nvPr/>
        </p:nvSpPr>
        <p:spPr>
          <a:xfrm>
            <a:off x="5467978" y="3429000"/>
            <a:ext cx="628021" cy="5128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8251" y="1059598"/>
            <a:ext cx="3717723" cy="1936468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7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5803" y="5044106"/>
            <a:ext cx="4023360" cy="124968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8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4387" y="3106488"/>
            <a:ext cx="3985259" cy="177546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8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02230" y="1688835"/>
            <a:ext cx="4373372" cy="4286292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/>
          <p:cNvSpPr/>
          <p:nvPr/>
        </p:nvSpPr>
        <p:spPr>
          <a:xfrm>
            <a:off x="0" y="3886"/>
            <a:ext cx="12192000" cy="3428999"/>
          </a:xfrm>
          <a:prstGeom prst="rect">
            <a:avLst/>
          </a:prstGeom>
          <a:solidFill>
            <a:srgbClr val="9fbbcc">
              <a:alpha val="45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8" name="Rectangle 22"/>
          <p:cNvSpPr/>
          <p:nvPr/>
        </p:nvSpPr>
        <p:spPr>
          <a:xfrm>
            <a:off x="471180" y="403412"/>
            <a:ext cx="11249640" cy="64545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720" y="486249"/>
            <a:ext cx="3872480" cy="38814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03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.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머신 러닝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-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GBM</a:t>
            </a:r>
            <a:endParaRPr lang="en-US" altLang="ko-KR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0485" y="6581001"/>
            <a:ext cx="275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Presentation Template</a:t>
            </a:r>
            <a:endParaRPr lang="ko-KR" altLang="en-US" sz="1200" spc="300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Noto Sans"/>
              <a:cs typeface="Noto Sans"/>
            </a:endParaRPr>
          </a:p>
        </p:txBody>
      </p:sp>
      <p:grpSp>
        <p:nvGrpSpPr>
          <p:cNvPr id="21" name="Group 25"/>
          <p:cNvGrpSpPr/>
          <p:nvPr/>
        </p:nvGrpSpPr>
        <p:grpSpPr>
          <a:xfrm rot="0">
            <a:off x="5075588" y="548258"/>
            <a:ext cx="2040823" cy="291548"/>
            <a:chOff x="5075588" y="2950055"/>
            <a:chExt cx="2040823" cy="291548"/>
          </a:xfrm>
          <a:solidFill>
            <a:srgbClr val="3f6277"/>
          </a:solidFill>
          <a:effectLst/>
        </p:grpSpPr>
        <p:sp>
          <p:nvSpPr>
            <p:cNvPr id="22" name="5-Point Star 26"/>
            <p:cNvSpPr/>
            <p:nvPr userDrawn="1"/>
          </p:nvSpPr>
          <p:spPr>
            <a:xfrm>
              <a:off x="5075588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5-Point Star 27"/>
            <p:cNvSpPr/>
            <p:nvPr userDrawn="1"/>
          </p:nvSpPr>
          <p:spPr>
            <a:xfrm>
              <a:off x="6387545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5-Point Star 28"/>
            <p:cNvSpPr/>
            <p:nvPr userDrawn="1"/>
          </p:nvSpPr>
          <p:spPr>
            <a:xfrm>
              <a:off x="6824864" y="2950055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6" name="5-Point Star 29"/>
            <p:cNvSpPr/>
            <p:nvPr userDrawn="1"/>
          </p:nvSpPr>
          <p:spPr>
            <a:xfrm>
              <a:off x="5512907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5-Point Star 30"/>
            <p:cNvSpPr/>
            <p:nvPr userDrawn="1"/>
          </p:nvSpPr>
          <p:spPr>
            <a:xfrm>
              <a:off x="5950226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25230" y="3948385"/>
            <a:ext cx="5183936" cy="25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05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8679264" y="1149846"/>
            <a:ext cx="1385835" cy="3943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7524928" y="1091271"/>
            <a:ext cx="2767061" cy="39481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시티호텔 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77" name=""/>
          <p:cNvSpPr/>
          <p:nvPr/>
        </p:nvSpPr>
        <p:spPr>
          <a:xfrm>
            <a:off x="5467978" y="3429000"/>
            <a:ext cx="628021" cy="5128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9697" y="953169"/>
            <a:ext cx="3848100" cy="170688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7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5388" y="2953543"/>
            <a:ext cx="3779520" cy="126492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8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62945" y="4503717"/>
            <a:ext cx="3599738" cy="133921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8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21640" y="1764533"/>
            <a:ext cx="4168047" cy="3852286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/>
          <p:cNvSpPr/>
          <p:nvPr/>
        </p:nvSpPr>
        <p:spPr>
          <a:xfrm>
            <a:off x="0" y="3886"/>
            <a:ext cx="12192000" cy="3428999"/>
          </a:xfrm>
          <a:prstGeom prst="rect">
            <a:avLst/>
          </a:prstGeom>
          <a:solidFill>
            <a:srgbClr val="9fbbcc">
              <a:alpha val="45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8" name="Rectangle 22"/>
          <p:cNvSpPr/>
          <p:nvPr/>
        </p:nvSpPr>
        <p:spPr>
          <a:xfrm>
            <a:off x="471180" y="403412"/>
            <a:ext cx="11249640" cy="64545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720" y="486249"/>
            <a:ext cx="3872480" cy="38814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03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.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머신 러닝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-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XGB</a:t>
            </a:r>
            <a:endParaRPr lang="en-US" altLang="ko-KR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0485" y="6581001"/>
            <a:ext cx="275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Presentation Template</a:t>
            </a:r>
            <a:endParaRPr lang="ko-KR" altLang="en-US" sz="1200" spc="300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Noto Sans"/>
              <a:cs typeface="Noto Sans"/>
            </a:endParaRPr>
          </a:p>
        </p:txBody>
      </p:sp>
      <p:grpSp>
        <p:nvGrpSpPr>
          <p:cNvPr id="21" name="Group 25"/>
          <p:cNvGrpSpPr/>
          <p:nvPr/>
        </p:nvGrpSpPr>
        <p:grpSpPr>
          <a:xfrm rot="0">
            <a:off x="5075588" y="548258"/>
            <a:ext cx="2040823" cy="291548"/>
            <a:chOff x="5075588" y="2950055"/>
            <a:chExt cx="2040823" cy="291548"/>
          </a:xfrm>
          <a:solidFill>
            <a:srgbClr val="3f6277"/>
          </a:solidFill>
          <a:effectLst/>
        </p:grpSpPr>
        <p:sp>
          <p:nvSpPr>
            <p:cNvPr id="22" name="5-Point Star 26"/>
            <p:cNvSpPr/>
            <p:nvPr userDrawn="1"/>
          </p:nvSpPr>
          <p:spPr>
            <a:xfrm>
              <a:off x="5075588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5-Point Star 27"/>
            <p:cNvSpPr/>
            <p:nvPr userDrawn="1"/>
          </p:nvSpPr>
          <p:spPr>
            <a:xfrm>
              <a:off x="6387545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5-Point Star 28"/>
            <p:cNvSpPr/>
            <p:nvPr userDrawn="1"/>
          </p:nvSpPr>
          <p:spPr>
            <a:xfrm>
              <a:off x="6824864" y="2950055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6" name="5-Point Star 29"/>
            <p:cNvSpPr/>
            <p:nvPr userDrawn="1"/>
          </p:nvSpPr>
          <p:spPr>
            <a:xfrm>
              <a:off x="5512907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5-Point Star 30"/>
            <p:cNvSpPr/>
            <p:nvPr userDrawn="1"/>
          </p:nvSpPr>
          <p:spPr>
            <a:xfrm>
              <a:off x="5950226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25230" y="3948385"/>
            <a:ext cx="5183936" cy="25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05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8679264" y="1149846"/>
            <a:ext cx="1385835" cy="3943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7524928" y="1091271"/>
            <a:ext cx="2767061" cy="39481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리조트 호텔 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77" name=""/>
          <p:cNvSpPr/>
          <p:nvPr/>
        </p:nvSpPr>
        <p:spPr>
          <a:xfrm>
            <a:off x="5467978" y="3429000"/>
            <a:ext cx="628021" cy="5128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0309" y="950197"/>
            <a:ext cx="3440723" cy="179058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8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401" y="2882076"/>
            <a:ext cx="3642611" cy="2537227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8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9194" y="5509260"/>
            <a:ext cx="3899765" cy="1273539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8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49410" y="1725930"/>
            <a:ext cx="3551339" cy="4008708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/>
          <p:cNvSpPr/>
          <p:nvPr/>
        </p:nvSpPr>
        <p:spPr>
          <a:xfrm>
            <a:off x="0" y="3886"/>
            <a:ext cx="12192000" cy="3428999"/>
          </a:xfrm>
          <a:prstGeom prst="rect">
            <a:avLst/>
          </a:prstGeom>
          <a:solidFill>
            <a:srgbClr val="9fbbcc">
              <a:alpha val="45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8" name="Rectangle 22"/>
          <p:cNvSpPr/>
          <p:nvPr/>
        </p:nvSpPr>
        <p:spPr>
          <a:xfrm>
            <a:off x="471180" y="403412"/>
            <a:ext cx="11249640" cy="64545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720" y="486249"/>
            <a:ext cx="3872480" cy="38814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03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.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머신 러닝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-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XGB</a:t>
            </a:r>
            <a:endParaRPr lang="en-US" altLang="ko-KR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0485" y="6581001"/>
            <a:ext cx="275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Presentation Template</a:t>
            </a:r>
            <a:endParaRPr lang="ko-KR" altLang="en-US" sz="1200" spc="300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Noto Sans"/>
              <a:cs typeface="Noto Sans"/>
            </a:endParaRPr>
          </a:p>
        </p:txBody>
      </p:sp>
      <p:grpSp>
        <p:nvGrpSpPr>
          <p:cNvPr id="21" name="Group 25"/>
          <p:cNvGrpSpPr/>
          <p:nvPr/>
        </p:nvGrpSpPr>
        <p:grpSpPr>
          <a:xfrm rot="0">
            <a:off x="5075588" y="548258"/>
            <a:ext cx="2040823" cy="291548"/>
            <a:chOff x="5075588" y="2950055"/>
            <a:chExt cx="2040823" cy="291548"/>
          </a:xfrm>
          <a:solidFill>
            <a:srgbClr val="3f6277"/>
          </a:solidFill>
          <a:effectLst/>
        </p:grpSpPr>
        <p:sp>
          <p:nvSpPr>
            <p:cNvPr id="22" name="5-Point Star 26"/>
            <p:cNvSpPr/>
            <p:nvPr userDrawn="1"/>
          </p:nvSpPr>
          <p:spPr>
            <a:xfrm>
              <a:off x="5075588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5-Point Star 27"/>
            <p:cNvSpPr/>
            <p:nvPr userDrawn="1"/>
          </p:nvSpPr>
          <p:spPr>
            <a:xfrm>
              <a:off x="6387545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5-Point Star 28"/>
            <p:cNvSpPr/>
            <p:nvPr userDrawn="1"/>
          </p:nvSpPr>
          <p:spPr>
            <a:xfrm>
              <a:off x="6824864" y="2950055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6" name="5-Point Star 29"/>
            <p:cNvSpPr/>
            <p:nvPr userDrawn="1"/>
          </p:nvSpPr>
          <p:spPr>
            <a:xfrm>
              <a:off x="5512907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5-Point Star 30"/>
            <p:cNvSpPr/>
            <p:nvPr userDrawn="1"/>
          </p:nvSpPr>
          <p:spPr>
            <a:xfrm>
              <a:off x="5950226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25230" y="3948385"/>
            <a:ext cx="5183936" cy="25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05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8679264" y="1149846"/>
            <a:ext cx="1385835" cy="3943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7524928" y="1091271"/>
            <a:ext cx="2767061" cy="39481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시티호텔 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77" name=""/>
          <p:cNvSpPr/>
          <p:nvPr/>
        </p:nvSpPr>
        <p:spPr>
          <a:xfrm>
            <a:off x="5467978" y="3429000"/>
            <a:ext cx="628021" cy="5128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6882" y="917037"/>
            <a:ext cx="3909060" cy="1653539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8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3420" y="2673782"/>
            <a:ext cx="3698044" cy="1486295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8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8474" y="4322968"/>
            <a:ext cx="3361592" cy="1247199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8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19546" y="1980531"/>
            <a:ext cx="4468391" cy="3598230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/>
          <p:cNvSpPr/>
          <p:nvPr/>
        </p:nvSpPr>
        <p:spPr>
          <a:xfrm>
            <a:off x="0" y="3886"/>
            <a:ext cx="12192000" cy="3428999"/>
          </a:xfrm>
          <a:prstGeom prst="rect">
            <a:avLst/>
          </a:prstGeom>
          <a:solidFill>
            <a:srgbClr val="9fbbcc">
              <a:alpha val="45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8" name="Rectangle 22"/>
          <p:cNvSpPr/>
          <p:nvPr/>
        </p:nvSpPr>
        <p:spPr>
          <a:xfrm>
            <a:off x="471180" y="403412"/>
            <a:ext cx="11249640" cy="64545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720" y="486249"/>
            <a:ext cx="3872480" cy="38814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04.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결론분석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0485" y="6581001"/>
            <a:ext cx="275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Presentation Template</a:t>
            </a:r>
            <a:endParaRPr lang="ko-KR" altLang="en-US" sz="1200" spc="300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Noto Sans"/>
              <a:cs typeface="Noto Sans"/>
            </a:endParaRPr>
          </a:p>
        </p:txBody>
      </p:sp>
      <p:grpSp>
        <p:nvGrpSpPr>
          <p:cNvPr id="21" name="Group 25"/>
          <p:cNvGrpSpPr/>
          <p:nvPr/>
        </p:nvGrpSpPr>
        <p:grpSpPr>
          <a:xfrm rot="0">
            <a:off x="5075588" y="548258"/>
            <a:ext cx="2040823" cy="291548"/>
            <a:chOff x="5075588" y="2950055"/>
            <a:chExt cx="2040823" cy="291548"/>
          </a:xfrm>
          <a:solidFill>
            <a:srgbClr val="3f6277"/>
          </a:solidFill>
          <a:effectLst/>
        </p:grpSpPr>
        <p:sp>
          <p:nvSpPr>
            <p:cNvPr id="22" name="5-Point Star 26"/>
            <p:cNvSpPr/>
            <p:nvPr userDrawn="1"/>
          </p:nvSpPr>
          <p:spPr>
            <a:xfrm>
              <a:off x="5075588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5-Point Star 27"/>
            <p:cNvSpPr/>
            <p:nvPr userDrawn="1"/>
          </p:nvSpPr>
          <p:spPr>
            <a:xfrm>
              <a:off x="6387545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5-Point Star 28"/>
            <p:cNvSpPr/>
            <p:nvPr userDrawn="1"/>
          </p:nvSpPr>
          <p:spPr>
            <a:xfrm>
              <a:off x="6824864" y="2950055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6" name="5-Point Star 29"/>
            <p:cNvSpPr/>
            <p:nvPr userDrawn="1"/>
          </p:nvSpPr>
          <p:spPr>
            <a:xfrm>
              <a:off x="5512907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5-Point Star 30"/>
            <p:cNvSpPr/>
            <p:nvPr userDrawn="1"/>
          </p:nvSpPr>
          <p:spPr>
            <a:xfrm>
              <a:off x="5950226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25230" y="3948385"/>
            <a:ext cx="5183936" cy="25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05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8679264" y="1149846"/>
            <a:ext cx="1385835" cy="3943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972565" y="1195938"/>
            <a:ext cx="5123435" cy="61840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*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각 모델  별  리조트  호텔과  시티 호텔의 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f1 -  score 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KNN </a:t>
            </a:r>
            <a:endParaRPr lang="en-US" altLang="ko-KR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-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리조트 호텔 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: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,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시티호텔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:</a:t>
            </a:r>
            <a:endParaRPr lang="en-US" altLang="ko-KR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lang="en-US" altLang="ko-KR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결정 트리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-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리조트 호텔 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: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,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시티호텔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:</a:t>
            </a:r>
            <a:endParaRPr lang="en-US" altLang="ko-KR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Random Forest</a:t>
            </a:r>
            <a:endParaRPr lang="en-US" altLang="ko-KR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-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리조트 호텔 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: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,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시티호텔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:</a:t>
            </a:r>
            <a:endParaRPr lang="en-US" altLang="ko-KR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lang="en-US" altLang="ko-KR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로지스틱  회귀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-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리조트 호텔 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: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0.590 ,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시티호텔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:  0.739</a:t>
            </a:r>
            <a:endParaRPr lang="en-US" altLang="ko-KR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lang="en-US" altLang="ko-KR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G r a d i e n t  B oost ing  </a:t>
            </a:r>
            <a:endParaRPr lang="en-US" altLang="ko-KR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-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리조트 호텔 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: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0.909  ,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시티호텔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:  0.905</a:t>
            </a:r>
            <a:endParaRPr lang="en-US" altLang="ko-KR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lang="en-US" altLang="ko-KR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XgBoost</a:t>
            </a:r>
            <a:endParaRPr lang="en-US" altLang="ko-KR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-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리조트 호텔 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: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0.987,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시티호텔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: 0.995</a:t>
            </a:r>
            <a:endParaRPr lang="en-US" altLang="ko-KR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7255749" y="1275449"/>
            <a:ext cx="3186164" cy="13039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가장  정확도  높은  모델은 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=&gt;  XgBoost 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/>
          <p:cNvSpPr/>
          <p:nvPr/>
        </p:nvSpPr>
        <p:spPr>
          <a:xfrm>
            <a:off x="0" y="3886"/>
            <a:ext cx="12192000" cy="3428999"/>
          </a:xfrm>
          <a:prstGeom prst="rect">
            <a:avLst/>
          </a:prstGeom>
          <a:solidFill>
            <a:srgbClr val="9fbbcc">
              <a:alpha val="45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8" name="Rectangle 22"/>
          <p:cNvSpPr/>
          <p:nvPr/>
        </p:nvSpPr>
        <p:spPr>
          <a:xfrm>
            <a:off x="471180" y="403411"/>
            <a:ext cx="11249640" cy="64545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720" y="486249"/>
            <a:ext cx="3872480" cy="38814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04.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대안 마련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0485" y="6581001"/>
            <a:ext cx="275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Presentation Template</a:t>
            </a:r>
            <a:endParaRPr lang="ko-KR" altLang="en-US" sz="1200" spc="300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Noto Sans"/>
              <a:cs typeface="Noto Sans"/>
            </a:endParaRPr>
          </a:p>
        </p:txBody>
      </p:sp>
      <p:grpSp>
        <p:nvGrpSpPr>
          <p:cNvPr id="21" name="Group 25"/>
          <p:cNvGrpSpPr/>
          <p:nvPr/>
        </p:nvGrpSpPr>
        <p:grpSpPr>
          <a:xfrm rot="0">
            <a:off x="5075588" y="548258"/>
            <a:ext cx="2040823" cy="291548"/>
            <a:chOff x="5075588" y="2950055"/>
            <a:chExt cx="2040823" cy="291548"/>
          </a:xfrm>
          <a:solidFill>
            <a:srgbClr val="3f6277"/>
          </a:solidFill>
          <a:effectLst/>
        </p:grpSpPr>
        <p:sp>
          <p:nvSpPr>
            <p:cNvPr id="22" name="5-Point Star 26"/>
            <p:cNvSpPr/>
            <p:nvPr userDrawn="1"/>
          </p:nvSpPr>
          <p:spPr>
            <a:xfrm>
              <a:off x="5075588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5-Point Star 27"/>
            <p:cNvSpPr/>
            <p:nvPr userDrawn="1"/>
          </p:nvSpPr>
          <p:spPr>
            <a:xfrm>
              <a:off x="6387545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5-Point Star 28"/>
            <p:cNvSpPr/>
            <p:nvPr userDrawn="1"/>
          </p:nvSpPr>
          <p:spPr>
            <a:xfrm>
              <a:off x="6824864" y="2950055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6" name="5-Point Star 29"/>
            <p:cNvSpPr/>
            <p:nvPr userDrawn="1"/>
          </p:nvSpPr>
          <p:spPr>
            <a:xfrm>
              <a:off x="5512907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5-Point Star 30"/>
            <p:cNvSpPr/>
            <p:nvPr userDrawn="1"/>
          </p:nvSpPr>
          <p:spPr>
            <a:xfrm>
              <a:off x="5950226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25230" y="3948385"/>
            <a:ext cx="5183936" cy="25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05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8679264" y="1149846"/>
            <a:ext cx="1385835" cy="3943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972565" y="1195938"/>
            <a:ext cx="5123435" cy="6976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580225" y="814902"/>
            <a:ext cx="3322236" cy="3943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endParaRPr lang="en-US" altLang="ko-KR"/>
          </a:p>
        </p:txBody>
      </p:sp>
      <p:sp>
        <p:nvSpPr>
          <p:cNvPr id="89" name=""/>
          <p:cNvSpPr txBox="1"/>
          <p:nvPr/>
        </p:nvSpPr>
        <p:spPr>
          <a:xfrm>
            <a:off x="7255749" y="1275449"/>
            <a:ext cx="3186164" cy="9991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703383" y="1172318"/>
            <a:ext cx="9518723" cy="340730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-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c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ount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r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y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: 두  호텔  모두  포르투갈 손님들의  취소율이 높기 때문에 오버부킹을  받아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                        취소에  따른 손실을  최소화 한다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-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market _segmet  : 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두  호텔  모두  온라인  예약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/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취소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비율이  높으므로  온라인  예약  취소시  수수료를 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                                                  부가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/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인상하여  손실을  줄인다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.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또한  시티 호텔의  경우에는  단체  예약  취소율이 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                                                  높아  단체  예약  시  확인  전화 를  걸거나  할인 쿠폰을  적용하여  취소율을  낮춘다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.</a:t>
            </a:r>
            <a:endParaRPr lang="en-US" altLang="ko-KR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lang="en-US" altLang="ko-KR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lang="en-US" altLang="ko-KR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/>
          <p:cNvSpPr/>
          <p:nvPr/>
        </p:nvSpPr>
        <p:spPr>
          <a:xfrm>
            <a:off x="0" y="3886"/>
            <a:ext cx="12192000" cy="3428999"/>
          </a:xfrm>
          <a:prstGeom prst="rect">
            <a:avLst/>
          </a:prstGeom>
          <a:solidFill>
            <a:srgbClr val="9fbbcc">
              <a:alpha val="45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8" name="Rectangle 22"/>
          <p:cNvSpPr/>
          <p:nvPr/>
        </p:nvSpPr>
        <p:spPr>
          <a:xfrm>
            <a:off x="471180" y="403412"/>
            <a:ext cx="11249640" cy="64545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6720" y="486249"/>
            <a:ext cx="2193630" cy="38814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01. 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분석 배경 및 목적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2265" y="6148047"/>
            <a:ext cx="7936864" cy="26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Noto Sans"/>
                <a:cs typeface="Noto Sans"/>
                <a:hlinkClick r:id="rId2"/>
              </a:rPr>
              <a:t>https://www.kaggle.com/datasets/jessemostipak/hotel-booking-demand</a:t>
            </a:r>
            <a:r>
              <a:rPr lang="ko-KR" altLang="en-US" sz="1200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Noto Sans"/>
                <a:cs typeface="Noto Sans"/>
              </a:rPr>
              <a:t> </a:t>
            </a:r>
            <a:endParaRPr lang="ko-KR" altLang="en-US" sz="1200" spc="300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Noto Sans"/>
              <a:cs typeface="Noto Sans"/>
            </a:endParaRPr>
          </a:p>
        </p:txBody>
      </p:sp>
      <p:grpSp>
        <p:nvGrpSpPr>
          <p:cNvPr id="21" name="Group 25"/>
          <p:cNvGrpSpPr/>
          <p:nvPr/>
        </p:nvGrpSpPr>
        <p:grpSpPr>
          <a:xfrm rot="0">
            <a:off x="5075588" y="548258"/>
            <a:ext cx="2040823" cy="291548"/>
            <a:chOff x="5075588" y="2950055"/>
            <a:chExt cx="2040823" cy="291548"/>
          </a:xfrm>
          <a:solidFill>
            <a:srgbClr val="3f6277"/>
          </a:solidFill>
          <a:effectLst/>
        </p:grpSpPr>
        <p:sp>
          <p:nvSpPr>
            <p:cNvPr id="22" name="5-Point Star 26"/>
            <p:cNvSpPr/>
            <p:nvPr userDrawn="1"/>
          </p:nvSpPr>
          <p:spPr>
            <a:xfrm>
              <a:off x="5075588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5-Point Star 27"/>
            <p:cNvSpPr/>
            <p:nvPr userDrawn="1"/>
          </p:nvSpPr>
          <p:spPr>
            <a:xfrm>
              <a:off x="6387545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5-Point Star 28"/>
            <p:cNvSpPr/>
            <p:nvPr userDrawn="1"/>
          </p:nvSpPr>
          <p:spPr>
            <a:xfrm>
              <a:off x="6824864" y="2950055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6" name="5-Point Star 29"/>
            <p:cNvSpPr/>
            <p:nvPr userDrawn="1"/>
          </p:nvSpPr>
          <p:spPr>
            <a:xfrm>
              <a:off x="5512907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5-Point Star 30"/>
            <p:cNvSpPr/>
            <p:nvPr userDrawn="1"/>
          </p:nvSpPr>
          <p:spPr>
            <a:xfrm>
              <a:off x="5950226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945999" y="6135995"/>
            <a:ext cx="5183936" cy="243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05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63557" y="1006866"/>
            <a:ext cx="7376249" cy="48442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/>
          <p:cNvSpPr/>
          <p:nvPr/>
        </p:nvSpPr>
        <p:spPr>
          <a:xfrm>
            <a:off x="0" y="3886"/>
            <a:ext cx="12192000" cy="3428999"/>
          </a:xfrm>
          <a:prstGeom prst="rect">
            <a:avLst/>
          </a:prstGeom>
          <a:solidFill>
            <a:srgbClr val="9fbbcc">
              <a:alpha val="45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8" name="Rectangle 22"/>
          <p:cNvSpPr/>
          <p:nvPr/>
        </p:nvSpPr>
        <p:spPr>
          <a:xfrm>
            <a:off x="471180" y="403412"/>
            <a:ext cx="11249640" cy="64545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6720" y="486249"/>
            <a:ext cx="2386055" cy="38814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0485" y="6581001"/>
            <a:ext cx="275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Presentation Template</a:t>
            </a:r>
            <a:endParaRPr lang="ko-KR" altLang="en-US" sz="1200" spc="300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Noto Sans"/>
              <a:cs typeface="Noto Sans"/>
            </a:endParaRPr>
          </a:p>
        </p:txBody>
      </p:sp>
      <p:grpSp>
        <p:nvGrpSpPr>
          <p:cNvPr id="21" name="Group 25"/>
          <p:cNvGrpSpPr/>
          <p:nvPr/>
        </p:nvGrpSpPr>
        <p:grpSpPr>
          <a:xfrm rot="0">
            <a:off x="5075588" y="548258"/>
            <a:ext cx="2040823" cy="291548"/>
            <a:chOff x="5075588" y="2950055"/>
            <a:chExt cx="2040823" cy="291548"/>
          </a:xfrm>
          <a:solidFill>
            <a:srgbClr val="3f6277"/>
          </a:solidFill>
          <a:effectLst/>
        </p:grpSpPr>
        <p:sp>
          <p:nvSpPr>
            <p:cNvPr id="22" name="5-Point Star 26"/>
            <p:cNvSpPr/>
            <p:nvPr userDrawn="1"/>
          </p:nvSpPr>
          <p:spPr>
            <a:xfrm>
              <a:off x="5075588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5-Point Star 27"/>
            <p:cNvSpPr/>
            <p:nvPr userDrawn="1"/>
          </p:nvSpPr>
          <p:spPr>
            <a:xfrm>
              <a:off x="6387545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5-Point Star 28"/>
            <p:cNvSpPr/>
            <p:nvPr userDrawn="1"/>
          </p:nvSpPr>
          <p:spPr>
            <a:xfrm>
              <a:off x="6824864" y="2950055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6" name="5-Point Star 29"/>
            <p:cNvSpPr/>
            <p:nvPr userDrawn="1"/>
          </p:nvSpPr>
          <p:spPr>
            <a:xfrm>
              <a:off x="5512907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5-Point Star 30"/>
            <p:cNvSpPr/>
            <p:nvPr userDrawn="1"/>
          </p:nvSpPr>
          <p:spPr>
            <a:xfrm>
              <a:off x="5950226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226225" y="1373494"/>
            <a:ext cx="5751587" cy="339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70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1886" y="1222231"/>
            <a:ext cx="3431324" cy="4576943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66443" y="3429000"/>
            <a:ext cx="2573963" cy="2566545"/>
          </a:xfrm>
          <a:prstGeom prst="rect">
            <a:avLst/>
          </a:prstGeom>
        </p:spPr>
      </p:pic>
      <p:sp>
        <p:nvSpPr>
          <p:cNvPr id="36" name=""/>
          <p:cNvSpPr txBox="1"/>
          <p:nvPr/>
        </p:nvSpPr>
        <p:spPr>
          <a:xfrm>
            <a:off x="4901577" y="1244347"/>
            <a:ext cx="6602942" cy="3634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37" name=""/>
          <p:cNvSpPr txBox="1"/>
          <p:nvPr/>
        </p:nvSpPr>
        <p:spPr>
          <a:xfrm>
            <a:off x="575346" y="558086"/>
            <a:ext cx="2574636" cy="39250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01. 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분석 배경 및 목적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6432742" y="1501216"/>
            <a:ext cx="6451984" cy="496377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*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 호텔의  예약   취소는  호텔  운영 측에서 봤을   때  큰   손실</a:t>
            </a:r>
            <a:endParaRPr lang="en-US" altLang="ko-KR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lang="en-US" altLang="ko-KR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lang="en-US" altLang="ko-KR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*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손실을  줄이기 위해  주어진 데이터를 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 리조트  호텔과  시티호텔로  나누어  예약  취소율을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  머신 러닝으로 분석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lang="en-US" altLang="ko-KR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*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 예약을   취소할   확률이 높은   고객을   선별한   후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   추가   대안을   마련하여   예약 취소를  줄임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*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가장  적합한   알고리즘   모델을   찾는다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.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 algn="ctr"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 algn="ctr"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6095998" y="1561848"/>
            <a:ext cx="6880561" cy="3602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/>
          <p:cNvSpPr/>
          <p:nvPr/>
        </p:nvSpPr>
        <p:spPr>
          <a:xfrm>
            <a:off x="0" y="3886"/>
            <a:ext cx="12192000" cy="3428999"/>
          </a:xfrm>
          <a:prstGeom prst="rect">
            <a:avLst/>
          </a:prstGeom>
          <a:solidFill>
            <a:srgbClr val="9fbbcc">
              <a:alpha val="45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8" name="Rectangle 22"/>
          <p:cNvSpPr/>
          <p:nvPr/>
        </p:nvSpPr>
        <p:spPr>
          <a:xfrm>
            <a:off x="471180" y="403412"/>
            <a:ext cx="11249640" cy="64545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6720" y="486249"/>
            <a:ext cx="1789540" cy="38814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02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.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EDA</a:t>
            </a:r>
            <a:endParaRPr lang="en-US" altLang="ko-KR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0485" y="6581001"/>
            <a:ext cx="275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Presentation Template</a:t>
            </a:r>
            <a:endParaRPr lang="ko-KR" altLang="en-US" sz="1200" spc="300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Noto Sans"/>
              <a:cs typeface="Noto Sans"/>
            </a:endParaRPr>
          </a:p>
        </p:txBody>
      </p:sp>
      <p:grpSp>
        <p:nvGrpSpPr>
          <p:cNvPr id="21" name="Group 25"/>
          <p:cNvGrpSpPr/>
          <p:nvPr/>
        </p:nvGrpSpPr>
        <p:grpSpPr>
          <a:xfrm rot="0">
            <a:off x="5075588" y="548258"/>
            <a:ext cx="2040823" cy="291548"/>
            <a:chOff x="5075588" y="2950055"/>
            <a:chExt cx="2040823" cy="291548"/>
          </a:xfrm>
          <a:solidFill>
            <a:srgbClr val="3f6277"/>
          </a:solidFill>
          <a:effectLst/>
        </p:grpSpPr>
        <p:sp>
          <p:nvSpPr>
            <p:cNvPr id="22" name="5-Point Star 26"/>
            <p:cNvSpPr/>
            <p:nvPr userDrawn="1"/>
          </p:nvSpPr>
          <p:spPr>
            <a:xfrm>
              <a:off x="5075588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5-Point Star 27"/>
            <p:cNvSpPr/>
            <p:nvPr userDrawn="1"/>
          </p:nvSpPr>
          <p:spPr>
            <a:xfrm>
              <a:off x="6387545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5-Point Star 28"/>
            <p:cNvSpPr/>
            <p:nvPr userDrawn="1"/>
          </p:nvSpPr>
          <p:spPr>
            <a:xfrm>
              <a:off x="6824864" y="2950055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6" name="5-Point Star 29"/>
            <p:cNvSpPr/>
            <p:nvPr userDrawn="1"/>
          </p:nvSpPr>
          <p:spPr>
            <a:xfrm>
              <a:off x="5512907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5-Point Star 30"/>
            <p:cNvSpPr/>
            <p:nvPr userDrawn="1"/>
          </p:nvSpPr>
          <p:spPr>
            <a:xfrm>
              <a:off x="5950226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945999" y="6135995"/>
            <a:ext cx="518393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5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Lorem ipsum dolor sit amet, consectetuer adipiscing elit. Maecenas porttitor congue massa. Fusce posuere, magna sed pulvinar ultricies, purus lectus</a:t>
            </a:r>
            <a:endParaRPr lang="ko-KR" altLang="en-US" sz="105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7696" y="1692937"/>
            <a:ext cx="2621279" cy="876300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6468" y="2757980"/>
            <a:ext cx="5563103" cy="452343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99601" y="3429000"/>
            <a:ext cx="9334500" cy="2438400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19351" y="945172"/>
            <a:ext cx="4824716" cy="2329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/>
          <p:cNvSpPr/>
          <p:nvPr/>
        </p:nvSpPr>
        <p:spPr>
          <a:xfrm>
            <a:off x="0" y="3886"/>
            <a:ext cx="12192000" cy="3428999"/>
          </a:xfrm>
          <a:prstGeom prst="rect">
            <a:avLst/>
          </a:prstGeom>
          <a:solidFill>
            <a:srgbClr val="9fbbcc">
              <a:alpha val="45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8" name="Rectangle 22"/>
          <p:cNvSpPr/>
          <p:nvPr/>
        </p:nvSpPr>
        <p:spPr>
          <a:xfrm>
            <a:off x="471180" y="403412"/>
            <a:ext cx="11249640" cy="64545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6720" y="486249"/>
            <a:ext cx="2453403" cy="38814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02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.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EDA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컬럼설명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grpSp>
        <p:nvGrpSpPr>
          <p:cNvPr id="21" name="Group 25"/>
          <p:cNvGrpSpPr/>
          <p:nvPr/>
        </p:nvGrpSpPr>
        <p:grpSpPr>
          <a:xfrm rot="0">
            <a:off x="5075588" y="548258"/>
            <a:ext cx="2040823" cy="291548"/>
            <a:chOff x="5075588" y="2950055"/>
            <a:chExt cx="2040823" cy="291548"/>
          </a:xfrm>
          <a:solidFill>
            <a:srgbClr val="3f6277"/>
          </a:solidFill>
          <a:effectLst/>
        </p:grpSpPr>
        <p:sp>
          <p:nvSpPr>
            <p:cNvPr id="22" name="5-Point Star 26"/>
            <p:cNvSpPr/>
            <p:nvPr userDrawn="1"/>
          </p:nvSpPr>
          <p:spPr>
            <a:xfrm>
              <a:off x="5075588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5-Point Star 27"/>
            <p:cNvSpPr/>
            <p:nvPr userDrawn="1"/>
          </p:nvSpPr>
          <p:spPr>
            <a:xfrm>
              <a:off x="6387545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5-Point Star 28"/>
            <p:cNvSpPr/>
            <p:nvPr userDrawn="1"/>
          </p:nvSpPr>
          <p:spPr>
            <a:xfrm>
              <a:off x="6824864" y="2950055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6" name="5-Point Star 29"/>
            <p:cNvSpPr/>
            <p:nvPr userDrawn="1"/>
          </p:nvSpPr>
          <p:spPr>
            <a:xfrm>
              <a:off x="5512907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5-Point Star 30"/>
            <p:cNvSpPr/>
            <p:nvPr userDrawn="1"/>
          </p:nvSpPr>
          <p:spPr>
            <a:xfrm>
              <a:off x="5950226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41" name=""/>
          <p:cNvSpPr txBox="1"/>
          <p:nvPr/>
        </p:nvSpPr>
        <p:spPr>
          <a:xfrm>
            <a:off x="1013208" y="1185296"/>
            <a:ext cx="7887957" cy="24513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100"/>
              <a:t>hotel                              object           호텔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is canceled                        int64            취소된다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lead time                          int64            리드 타임(예약을 PMS에 입력한 날짜와 도착 날짜 사이에 경과된 일 수)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adults                             int64            성인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children                           int64            어린이들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meal                               object           식사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country                            object           국가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market segment                     object           시장 부문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distribution channel               object           유통 채널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is repeated guest                  int64            재방문 손님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previous cancellations             int64            이전 취소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previous bookings not canceled     int64            취소되지 않은 이전 예약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reserved room type                 object           예약된 객실 유형</a:t>
            </a:r>
            <a:endParaRPr lang="ko-KR" altLang="en-US" sz="1100"/>
          </a:p>
          <a:p>
            <a:pPr>
              <a:defRPr/>
            </a:pPr>
            <a:endParaRPr lang="ko-KR" altLang="en-US" sz="1200"/>
          </a:p>
        </p:txBody>
      </p:sp>
      <p:sp>
        <p:nvSpPr>
          <p:cNvPr id="42" name=""/>
          <p:cNvSpPr txBox="1"/>
          <p:nvPr/>
        </p:nvSpPr>
        <p:spPr>
          <a:xfrm>
            <a:off x="1017396" y="3429000"/>
            <a:ext cx="7519517" cy="22702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100"/>
              <a:t>assigned room type                 object           배정된 방 유형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booking changes                    int64            예약 변경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deposit type                       object           보증금 유형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days in waiting list               int64            대기자 명단에 있는 날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customer type                      object           고객 유형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adr                                float64          모든 숙박 거래의 합계를 총 숙박일로 나누어 정의된 평균 일일 요금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required car parking spaces        int64            필요한 주차 공간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total of special requests          int64            총 특별 요청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reservation status                 object           예약 상태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reservation status date            datetime64[ns]   예약 상태 날짜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total guests                       int64            총 손님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total stays                        int64            총 숙박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arrival date                       datetime64[ns]   도착 일</a:t>
            </a:r>
            <a:endParaRPr lang="ko-KR" altLang="en-US"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/>
          <p:cNvSpPr/>
          <p:nvPr/>
        </p:nvSpPr>
        <p:spPr>
          <a:xfrm>
            <a:off x="0" y="3886"/>
            <a:ext cx="12192000" cy="3428999"/>
          </a:xfrm>
          <a:prstGeom prst="rect">
            <a:avLst/>
          </a:prstGeom>
          <a:solidFill>
            <a:srgbClr val="9fbbcc">
              <a:alpha val="45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8" name="Rectangle 22"/>
          <p:cNvSpPr/>
          <p:nvPr/>
        </p:nvSpPr>
        <p:spPr>
          <a:xfrm>
            <a:off x="471180" y="403412"/>
            <a:ext cx="11249640" cy="64545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720" y="486249"/>
            <a:ext cx="1789540" cy="38814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02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.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EDA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0485" y="6581001"/>
            <a:ext cx="275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Presentation Template</a:t>
            </a:r>
            <a:endParaRPr lang="ko-KR" altLang="en-US" sz="1200" spc="300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Noto Sans"/>
              <a:cs typeface="Noto Sans"/>
            </a:endParaRPr>
          </a:p>
        </p:txBody>
      </p:sp>
      <p:grpSp>
        <p:nvGrpSpPr>
          <p:cNvPr id="21" name="Group 25"/>
          <p:cNvGrpSpPr/>
          <p:nvPr/>
        </p:nvGrpSpPr>
        <p:grpSpPr>
          <a:xfrm rot="0">
            <a:off x="5075588" y="548258"/>
            <a:ext cx="2040823" cy="291548"/>
            <a:chOff x="5075588" y="2950055"/>
            <a:chExt cx="2040823" cy="291548"/>
          </a:xfrm>
          <a:solidFill>
            <a:srgbClr val="3f6277"/>
          </a:solidFill>
          <a:effectLst/>
        </p:grpSpPr>
        <p:sp>
          <p:nvSpPr>
            <p:cNvPr id="22" name="5-Point Star 26"/>
            <p:cNvSpPr/>
            <p:nvPr userDrawn="1"/>
          </p:nvSpPr>
          <p:spPr>
            <a:xfrm>
              <a:off x="5075588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5-Point Star 27"/>
            <p:cNvSpPr/>
            <p:nvPr userDrawn="1"/>
          </p:nvSpPr>
          <p:spPr>
            <a:xfrm>
              <a:off x="6387545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5-Point Star 28"/>
            <p:cNvSpPr/>
            <p:nvPr userDrawn="1"/>
          </p:nvSpPr>
          <p:spPr>
            <a:xfrm>
              <a:off x="6824864" y="2950055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6" name="5-Point Star 29"/>
            <p:cNvSpPr/>
            <p:nvPr userDrawn="1"/>
          </p:nvSpPr>
          <p:spPr>
            <a:xfrm>
              <a:off x="5512907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5-Point Star 30"/>
            <p:cNvSpPr/>
            <p:nvPr userDrawn="1"/>
          </p:nvSpPr>
          <p:spPr>
            <a:xfrm>
              <a:off x="5950226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25230" y="3948385"/>
            <a:ext cx="5183936" cy="25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05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6284" y="1057421"/>
            <a:ext cx="7315200" cy="640079"/>
          </a:xfrm>
          <a:prstGeom prst="rect">
            <a:avLst/>
          </a:prstGeom>
        </p:spPr>
      </p:pic>
      <p:sp>
        <p:nvSpPr>
          <p:cNvPr id="44" name=""/>
          <p:cNvSpPr txBox="1"/>
          <p:nvPr/>
        </p:nvSpPr>
        <p:spPr>
          <a:xfrm>
            <a:off x="8679264" y="1149846"/>
            <a:ext cx="1385835" cy="3943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결측치  제거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6294" y="2020555"/>
            <a:ext cx="3802380" cy="4114800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96666" y="2414411"/>
            <a:ext cx="3141194" cy="605184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25267" y="3118589"/>
            <a:ext cx="1471575" cy="310410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719205" y="1746152"/>
            <a:ext cx="2331719" cy="4892039"/>
          </a:xfrm>
          <a:prstGeom prst="rect">
            <a:avLst/>
          </a:prstGeom>
        </p:spPr>
      </p:pic>
      <p:sp>
        <p:nvSpPr>
          <p:cNvPr id="50" name="화살표: 아래쪽 24"/>
          <p:cNvSpPr/>
          <p:nvPr/>
        </p:nvSpPr>
        <p:spPr>
          <a:xfrm rot="16251251">
            <a:off x="7826617" y="3224307"/>
            <a:ext cx="569450" cy="4093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/>
          <p:cNvSpPr/>
          <p:nvPr/>
        </p:nvSpPr>
        <p:spPr>
          <a:xfrm>
            <a:off x="0" y="3886"/>
            <a:ext cx="12192000" cy="3428999"/>
          </a:xfrm>
          <a:prstGeom prst="rect">
            <a:avLst/>
          </a:prstGeom>
          <a:solidFill>
            <a:srgbClr val="9fbbcc">
              <a:alpha val="45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8" name="Rectangle 22"/>
          <p:cNvSpPr/>
          <p:nvPr/>
        </p:nvSpPr>
        <p:spPr>
          <a:xfrm>
            <a:off x="471180" y="403412"/>
            <a:ext cx="11249640" cy="64545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720" y="486249"/>
            <a:ext cx="3872480" cy="38814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02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.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EDA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1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)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나라 별 예약 취소 분석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0485" y="6581001"/>
            <a:ext cx="275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spc="3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Presentation Template</a:t>
            </a:r>
            <a:endParaRPr lang="ko-KR" altLang="en-US" sz="1200" spc="300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Noto Sans"/>
              <a:cs typeface="Noto Sans"/>
            </a:endParaRPr>
          </a:p>
        </p:txBody>
      </p:sp>
      <p:grpSp>
        <p:nvGrpSpPr>
          <p:cNvPr id="21" name="Group 25"/>
          <p:cNvGrpSpPr/>
          <p:nvPr/>
        </p:nvGrpSpPr>
        <p:grpSpPr>
          <a:xfrm rot="0">
            <a:off x="5075588" y="548258"/>
            <a:ext cx="2040823" cy="291548"/>
            <a:chOff x="5075588" y="2950055"/>
            <a:chExt cx="2040823" cy="291548"/>
          </a:xfrm>
          <a:solidFill>
            <a:srgbClr val="3f6277"/>
          </a:solidFill>
          <a:effectLst/>
        </p:grpSpPr>
        <p:sp>
          <p:nvSpPr>
            <p:cNvPr id="22" name="5-Point Star 26"/>
            <p:cNvSpPr/>
            <p:nvPr userDrawn="1"/>
          </p:nvSpPr>
          <p:spPr>
            <a:xfrm>
              <a:off x="5075588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5-Point Star 27"/>
            <p:cNvSpPr/>
            <p:nvPr userDrawn="1"/>
          </p:nvSpPr>
          <p:spPr>
            <a:xfrm>
              <a:off x="6387545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5-Point Star 28"/>
            <p:cNvSpPr/>
            <p:nvPr userDrawn="1"/>
          </p:nvSpPr>
          <p:spPr>
            <a:xfrm>
              <a:off x="6824864" y="2950055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6" name="5-Point Star 29"/>
            <p:cNvSpPr/>
            <p:nvPr userDrawn="1"/>
          </p:nvSpPr>
          <p:spPr>
            <a:xfrm>
              <a:off x="5512907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5-Point Star 30"/>
            <p:cNvSpPr/>
            <p:nvPr userDrawn="1"/>
          </p:nvSpPr>
          <p:spPr>
            <a:xfrm>
              <a:off x="5950226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25230" y="3948385"/>
            <a:ext cx="5183936" cy="25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05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8679264" y="1149846"/>
            <a:ext cx="1385835" cy="3943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6938" y="2308022"/>
            <a:ext cx="7117080" cy="1005840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3816" y="3574073"/>
            <a:ext cx="7073789" cy="1028700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05421" y="4914190"/>
            <a:ext cx="5303520" cy="358140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521337" y="1981200"/>
            <a:ext cx="2932831" cy="3816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/>
          <p:cNvSpPr/>
          <p:nvPr/>
        </p:nvSpPr>
        <p:spPr>
          <a:xfrm>
            <a:off x="0" y="3886"/>
            <a:ext cx="12192000" cy="3428999"/>
          </a:xfrm>
          <a:prstGeom prst="rect">
            <a:avLst/>
          </a:prstGeom>
          <a:solidFill>
            <a:srgbClr val="9fbbcc">
              <a:alpha val="45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8" name="Rectangle 22"/>
          <p:cNvSpPr/>
          <p:nvPr/>
        </p:nvSpPr>
        <p:spPr>
          <a:xfrm>
            <a:off x="471180" y="403412"/>
            <a:ext cx="11249640" cy="64545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0485" y="6581001"/>
            <a:ext cx="2751030" cy="265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200" spc="300">
              <a:ln w="9525">
                <a:solidFill>
                  <a:schemeClr val="bg1">
                    <a:alpha val="1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Noto Sans"/>
              <a:cs typeface="Noto Sans"/>
            </a:endParaRPr>
          </a:p>
        </p:txBody>
      </p:sp>
      <p:grpSp>
        <p:nvGrpSpPr>
          <p:cNvPr id="21" name="Group 25"/>
          <p:cNvGrpSpPr/>
          <p:nvPr/>
        </p:nvGrpSpPr>
        <p:grpSpPr>
          <a:xfrm rot="0">
            <a:off x="5075588" y="548258"/>
            <a:ext cx="2040823" cy="291548"/>
            <a:chOff x="5075588" y="2950055"/>
            <a:chExt cx="2040823" cy="291548"/>
          </a:xfrm>
          <a:solidFill>
            <a:srgbClr val="3f6277"/>
          </a:solidFill>
          <a:effectLst/>
        </p:grpSpPr>
        <p:sp>
          <p:nvSpPr>
            <p:cNvPr id="22" name="5-Point Star 26"/>
            <p:cNvSpPr/>
            <p:nvPr userDrawn="1"/>
          </p:nvSpPr>
          <p:spPr>
            <a:xfrm>
              <a:off x="5075588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4" name="5-Point Star 27"/>
            <p:cNvSpPr/>
            <p:nvPr userDrawn="1"/>
          </p:nvSpPr>
          <p:spPr>
            <a:xfrm>
              <a:off x="6387545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5-Point Star 28"/>
            <p:cNvSpPr/>
            <p:nvPr userDrawn="1"/>
          </p:nvSpPr>
          <p:spPr>
            <a:xfrm>
              <a:off x="6824864" y="2950055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6" name="5-Point Star 29"/>
            <p:cNvSpPr/>
            <p:nvPr userDrawn="1"/>
          </p:nvSpPr>
          <p:spPr>
            <a:xfrm>
              <a:off x="5512907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5-Point Star 30"/>
            <p:cNvSpPr/>
            <p:nvPr userDrawn="1"/>
          </p:nvSpPr>
          <p:spPr>
            <a:xfrm>
              <a:off x="5950226" y="2950056"/>
              <a:ext cx="291547" cy="29154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25230" y="3948385"/>
            <a:ext cx="5183936" cy="25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05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169167" y="6248881"/>
            <a:ext cx="9853665" cy="3893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대체적으로 유럽 국가들의 숙박  취소율이 높았으며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,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그 중에서도 포르투갈의  숙박  취소건이 가장 많음 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0266" y="1959261"/>
            <a:ext cx="8666742" cy="4151178"/>
          </a:xfrm>
          <a:prstGeom prst="rect">
            <a:avLst/>
          </a:prstGeom>
        </p:spPr>
      </p:pic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55815" y="978332"/>
            <a:ext cx="8663941" cy="861060"/>
          </a:xfrm>
          <a:prstGeom prst="rect">
            <a:avLst/>
          </a:prstGeom>
        </p:spPr>
      </p:pic>
      <p:sp>
        <p:nvSpPr>
          <p:cNvPr id="57" name=""/>
          <p:cNvSpPr txBox="1"/>
          <p:nvPr/>
        </p:nvSpPr>
        <p:spPr>
          <a:xfrm>
            <a:off x="933658" y="479956"/>
            <a:ext cx="6096000" cy="3944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02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. 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EDA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 1 </a:t>
            </a:r>
            <a:r>
              <a:rPr lang="en-US" altLang="ko-KR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)</a:t>
            </a:r>
            <a:r>
              <a:rPr lang="ko-KR" altLang="en-US" sz="2000" b="1" spc="-300">
                <a:solidFill>
                  <a:schemeClr val="accent5">
                    <a:lumMod val="50000"/>
                  </a:schemeClr>
                </a:solidFill>
                <a:latin typeface="Noto Sans"/>
                <a:ea typeface="Noto Sans"/>
                <a:cs typeface="Noto Sans"/>
              </a:rPr>
              <a:t>  나라 별 예약 취소 분석 </a:t>
            </a:r>
            <a:endParaRPr lang="ko-KR" altLang="en-US" sz="2000" b="1" spc="-300">
              <a:solidFill>
                <a:schemeClr val="accent5">
                  <a:lumMod val="50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73613" y="2190557"/>
            <a:ext cx="952500" cy="53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779</ep:Words>
  <ep:PresentationFormat>와이드스크린</ep:PresentationFormat>
  <ep:Paragraphs>180</ep:Paragraphs>
  <ep:Slides>29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ep:HeadingPairs>
  <ep:TitlesOfParts>
    <vt:vector size="3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2021-06-15T03:18:30.000</dcterms:created>
  <dc:creator>개미리</dc:creator>
  <cp:lastModifiedBy>YB</cp:lastModifiedBy>
  <dcterms:modified xsi:type="dcterms:W3CDTF">2022-11-01T11:30:30.575</dcterms:modified>
  <cp:revision>149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