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71" r:id="rId2"/>
    <p:sldId id="272" r:id="rId3"/>
    <p:sldId id="273" r:id="rId4"/>
    <p:sldId id="274" r:id="rId5"/>
    <p:sldId id="266" r:id="rId6"/>
    <p:sldId id="257" r:id="rId7"/>
    <p:sldId id="258" r:id="rId8"/>
    <p:sldId id="260" r:id="rId9"/>
    <p:sldId id="261" r:id="rId10"/>
    <p:sldId id="262" r:id="rId11"/>
    <p:sldId id="263" r:id="rId12"/>
    <p:sldId id="264" r:id="rId13"/>
    <p:sldId id="256" r:id="rId14"/>
    <p:sldId id="286" r:id="rId15"/>
    <p:sldId id="287" r:id="rId16"/>
    <p:sldId id="288" r:id="rId17"/>
    <p:sldId id="290" r:id="rId18"/>
    <p:sldId id="291" r:id="rId19"/>
    <p:sldId id="292" r:id="rId20"/>
    <p:sldId id="289" r:id="rId21"/>
    <p:sldId id="267" r:id="rId22"/>
    <p:sldId id="268" r:id="rId23"/>
    <p:sldId id="269" r:id="rId24"/>
    <p:sldId id="270" r:id="rId25"/>
    <p:sldId id="293" r:id="rId26"/>
    <p:sldId id="294" r:id="rId27"/>
    <p:sldId id="285" r:id="rId28"/>
    <p:sldId id="275" r:id="rId29"/>
    <p:sldId id="277" r:id="rId30"/>
    <p:sldId id="276" r:id="rId31"/>
    <p:sldId id="278" r:id="rId32"/>
    <p:sldId id="279" r:id="rId33"/>
    <p:sldId id="295" r:id="rId34"/>
    <p:sldId id="280" r:id="rId35"/>
    <p:sldId id="281" r:id="rId36"/>
    <p:sldId id="282" r:id="rId37"/>
    <p:sldId id="284" r:id="rId3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1E41400-C153-4F37-BD61-944DE2335247}">
          <p14:sldIdLst>
            <p14:sldId id="271"/>
            <p14:sldId id="272"/>
            <p14:sldId id="273"/>
            <p14:sldId id="274"/>
            <p14:sldId id="266"/>
            <p14:sldId id="257"/>
            <p14:sldId id="258"/>
            <p14:sldId id="260"/>
            <p14:sldId id="261"/>
            <p14:sldId id="262"/>
            <p14:sldId id="263"/>
            <p14:sldId id="264"/>
            <p14:sldId id="256"/>
            <p14:sldId id="286"/>
            <p14:sldId id="287"/>
            <p14:sldId id="288"/>
            <p14:sldId id="290"/>
            <p14:sldId id="291"/>
            <p14:sldId id="292"/>
            <p14:sldId id="289"/>
            <p14:sldId id="267"/>
            <p14:sldId id="268"/>
            <p14:sldId id="269"/>
            <p14:sldId id="270"/>
            <p14:sldId id="293"/>
          </p14:sldIdLst>
        </p14:section>
        <p14:section name="Seção sem Título" id="{6BDCB417-5946-4BFC-AEDC-355E252082F0}">
          <p14:sldIdLst>
            <p14:sldId id="294"/>
            <p14:sldId id="285"/>
            <p14:sldId id="275"/>
            <p14:sldId id="277"/>
            <p14:sldId id="276"/>
            <p14:sldId id="278"/>
            <p14:sldId id="279"/>
            <p14:sldId id="295"/>
            <p14:sldId id="280"/>
            <p14:sldId id="281"/>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447B7-0DB4-0386-E526-853E3273F65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2A2D68F-A477-1DDF-1946-2C848FC9B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59C4E79-4A07-9F6B-FE11-1EE88234799B}"/>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5" name="Espaço Reservado para Rodapé 4">
            <a:extLst>
              <a:ext uri="{FF2B5EF4-FFF2-40B4-BE49-F238E27FC236}">
                <a16:creationId xmlns:a16="http://schemas.microsoft.com/office/drawing/2014/main" id="{371865C7-3366-DB1E-2B7F-C0D45FB5737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2B4A6B-E51A-2447-2DB5-A04F3F2FD5E9}"/>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410422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4CE62-0E0F-E032-CEED-74434A56856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14CF930-600D-E8D0-A7E6-C1C5816AEF6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AA2DC6A-1C99-4165-CA68-8227505D0630}"/>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5" name="Espaço Reservado para Rodapé 4">
            <a:extLst>
              <a:ext uri="{FF2B5EF4-FFF2-40B4-BE49-F238E27FC236}">
                <a16:creationId xmlns:a16="http://schemas.microsoft.com/office/drawing/2014/main" id="{F02CE470-419F-DFF7-437D-1AD7421A3CA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F9F733A-AE15-024D-097D-0F70DB00581B}"/>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354696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1515297-64F0-1128-42FC-ED6A073288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6F07A7C-E611-A2EA-5F53-F542CA0DF53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90E8D79-1B0D-0ADB-B780-19CB6121BA3F}"/>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5" name="Espaço Reservado para Rodapé 4">
            <a:extLst>
              <a:ext uri="{FF2B5EF4-FFF2-40B4-BE49-F238E27FC236}">
                <a16:creationId xmlns:a16="http://schemas.microsoft.com/office/drawing/2014/main" id="{CFEC6F0D-8B5D-B381-7A57-55CFBB63876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FFAAAD0-0D0E-F25D-48A3-1FA719B2BCAA}"/>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98831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C6D91-497B-6D21-FD00-41F0EFC4BBF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3135576-7234-5C93-F9F4-FBB529A6214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C0C0792-5047-ABC1-C791-4A85D563BD5F}"/>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5" name="Espaço Reservado para Rodapé 4">
            <a:extLst>
              <a:ext uri="{FF2B5EF4-FFF2-40B4-BE49-F238E27FC236}">
                <a16:creationId xmlns:a16="http://schemas.microsoft.com/office/drawing/2014/main" id="{8274D15E-C3C5-3598-6CB9-7FE3EF8AAA6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1771D75-06BD-0EC9-9152-4EDE8DFE5EBA}"/>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49759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67932-DB6E-4DFB-A195-9D50FCCDE22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8484AF5-E6FA-B9AE-7726-5F5B460ED5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7B3DFEE-A5A6-1607-9FD6-0237229211BB}"/>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5" name="Espaço Reservado para Rodapé 4">
            <a:extLst>
              <a:ext uri="{FF2B5EF4-FFF2-40B4-BE49-F238E27FC236}">
                <a16:creationId xmlns:a16="http://schemas.microsoft.com/office/drawing/2014/main" id="{DC4AD78A-E0C4-9CA2-4C07-5DA8978BE1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0FD7A1-819C-AFCD-2C90-96E94535C2D9}"/>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23495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679D5-55F1-9168-F867-54C6ECF5244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7B0955-18C8-A9E8-A4A4-4410C5C1BA8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1F010AC-DFF3-56AC-2379-A90312309C3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B832EC1-A325-E2D2-2763-1EE541F22C6D}"/>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6" name="Espaço Reservado para Rodapé 5">
            <a:extLst>
              <a:ext uri="{FF2B5EF4-FFF2-40B4-BE49-F238E27FC236}">
                <a16:creationId xmlns:a16="http://schemas.microsoft.com/office/drawing/2014/main" id="{3746E54D-6FC6-DAE9-5111-A2D19EB9644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2FADD47-42B4-6D2D-448A-65B60560F01D}"/>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419550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208E77-F701-5C24-97CB-15E72B1CC14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0277711-84F2-BCD8-31FD-5D7717FD0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AC64BB7-F230-946A-4EAB-A9C2A14CEC0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54D4713-B788-AB98-9E06-CE98BA9EA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AEE7387-7022-0F09-E7C0-F4885030E5B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F81D422-DF1A-8A52-1888-FF4866938C68}"/>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8" name="Espaço Reservado para Rodapé 7">
            <a:extLst>
              <a:ext uri="{FF2B5EF4-FFF2-40B4-BE49-F238E27FC236}">
                <a16:creationId xmlns:a16="http://schemas.microsoft.com/office/drawing/2014/main" id="{D8764379-E2D3-7093-CE26-295C519679C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894AAC8-F7F1-5F39-06FF-379E12416C40}"/>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192448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148C-94EA-8D38-4D00-C7E96F79D32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D24AF46-F595-CAEC-6DF9-CE9AF0112298}"/>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4" name="Espaço Reservado para Rodapé 3">
            <a:extLst>
              <a:ext uri="{FF2B5EF4-FFF2-40B4-BE49-F238E27FC236}">
                <a16:creationId xmlns:a16="http://schemas.microsoft.com/office/drawing/2014/main" id="{D323F3E6-3ADF-CE46-2921-0B5D3EB2F10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B0EBB9D-41C9-0AF7-D8CB-A9393465AFF3}"/>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95141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64E181C-9025-25EF-C3CE-2C53DEFD1EEF}"/>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3" name="Espaço Reservado para Rodapé 2">
            <a:extLst>
              <a:ext uri="{FF2B5EF4-FFF2-40B4-BE49-F238E27FC236}">
                <a16:creationId xmlns:a16="http://schemas.microsoft.com/office/drawing/2014/main" id="{F9B0C978-AF26-4920-3D3B-F6FB99536C4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99CC6AA-EE39-3797-276C-0E49ACB55B64}"/>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71857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72742-E33B-9379-6401-B2D60BB4ED7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B2CD91C-2F4B-D292-B2C6-CF357610F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BCD137F-5C0F-7AEF-9BBE-D5B3E7505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7D56E68-5A4B-A292-CD9F-C719C2F439DE}"/>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6" name="Espaço Reservado para Rodapé 5">
            <a:extLst>
              <a:ext uri="{FF2B5EF4-FFF2-40B4-BE49-F238E27FC236}">
                <a16:creationId xmlns:a16="http://schemas.microsoft.com/office/drawing/2014/main" id="{FBD79C58-FE93-A573-EA51-1DFCF21DA40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3ADCB36-2AE8-1695-14C2-7074C9824586}"/>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122414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23DD5-98C6-2A63-E46A-D9E5EC92D71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83FD46BF-938E-8026-ECB9-663C34455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0CB2876-DB7B-5882-22B5-A66800F55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5F90010-1BCB-B61F-1D8F-96F9C5AB298A}"/>
              </a:ext>
            </a:extLst>
          </p:cNvPr>
          <p:cNvSpPr>
            <a:spLocks noGrp="1"/>
          </p:cNvSpPr>
          <p:nvPr>
            <p:ph type="dt" sz="half" idx="10"/>
          </p:nvPr>
        </p:nvSpPr>
        <p:spPr/>
        <p:txBody>
          <a:bodyPr/>
          <a:lstStyle/>
          <a:p>
            <a:fld id="{BDFDBB4F-41D8-4FC2-A6DC-F71B72A17773}" type="datetimeFigureOut">
              <a:rPr lang="pt-BR" smtClean="0"/>
              <a:t>13/02/2024</a:t>
            </a:fld>
            <a:endParaRPr lang="pt-BR"/>
          </a:p>
        </p:txBody>
      </p:sp>
      <p:sp>
        <p:nvSpPr>
          <p:cNvPr id="6" name="Espaço Reservado para Rodapé 5">
            <a:extLst>
              <a:ext uri="{FF2B5EF4-FFF2-40B4-BE49-F238E27FC236}">
                <a16:creationId xmlns:a16="http://schemas.microsoft.com/office/drawing/2014/main" id="{A863E61E-AAA4-524B-6412-585D48F26D2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369FBBD-31D5-3676-108A-75117765A176}"/>
              </a:ext>
            </a:extLst>
          </p:cNvPr>
          <p:cNvSpPr>
            <a:spLocks noGrp="1"/>
          </p:cNvSpPr>
          <p:nvPr>
            <p:ph type="sldNum" sz="quarter" idx="12"/>
          </p:nvPr>
        </p:nvSpPr>
        <p:spPr/>
        <p:txBody>
          <a:bodyPr/>
          <a:lstStyle/>
          <a:p>
            <a:fld id="{EEB37FAD-BC32-4850-ACC5-2EED0A0900C6}" type="slidenum">
              <a:rPr lang="pt-BR" smtClean="0"/>
              <a:t>‹nº›</a:t>
            </a:fld>
            <a:endParaRPr lang="pt-BR"/>
          </a:p>
        </p:txBody>
      </p:sp>
    </p:spTree>
    <p:extLst>
      <p:ext uri="{BB962C8B-B14F-4D97-AF65-F5344CB8AC3E}">
        <p14:creationId xmlns:p14="http://schemas.microsoft.com/office/powerpoint/2010/main" val="126259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F241FB7-3BB2-14D9-C9CD-B81A6C20E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765C90E-29F9-0713-1C40-02036B323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85EBECA-DA21-9F37-7A9E-7E8BE548F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DBB4F-41D8-4FC2-A6DC-F71B72A17773}" type="datetimeFigureOut">
              <a:rPr lang="pt-BR" smtClean="0"/>
              <a:t>13/02/2024</a:t>
            </a:fld>
            <a:endParaRPr lang="pt-BR"/>
          </a:p>
        </p:txBody>
      </p:sp>
      <p:sp>
        <p:nvSpPr>
          <p:cNvPr id="5" name="Espaço Reservado para Rodapé 4">
            <a:extLst>
              <a:ext uri="{FF2B5EF4-FFF2-40B4-BE49-F238E27FC236}">
                <a16:creationId xmlns:a16="http://schemas.microsoft.com/office/drawing/2014/main" id="{A6B92980-BFC8-F2F9-16FA-E3C3B8C6A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8929C36-713C-1E2E-6D74-524BDC42B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7FAD-BC32-4850-ACC5-2EED0A0900C6}" type="slidenum">
              <a:rPr lang="pt-BR" smtClean="0"/>
              <a:t>‹nº›</a:t>
            </a:fld>
            <a:endParaRPr lang="pt-BR"/>
          </a:p>
        </p:txBody>
      </p:sp>
    </p:spTree>
    <p:extLst>
      <p:ext uri="{BB962C8B-B14F-4D97-AF65-F5344CB8AC3E}">
        <p14:creationId xmlns:p14="http://schemas.microsoft.com/office/powerpoint/2010/main" val="400097304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vini777888999k@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1.jpg"/><Relationship Id="rId1" Type="http://schemas.openxmlformats.org/officeDocument/2006/relationships/slideLayout" Target="../slideLayouts/slideLayout4.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jp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36333-46E9-41B0-2AE6-E981CF50F578}"/>
              </a:ext>
            </a:extLst>
          </p:cNvPr>
          <p:cNvSpPr>
            <a:spLocks noGrp="1"/>
          </p:cNvSpPr>
          <p:nvPr>
            <p:ph type="ctrTitle"/>
          </p:nvPr>
        </p:nvSpPr>
        <p:spPr>
          <a:xfrm>
            <a:off x="2105515" y="2906112"/>
            <a:ext cx="8671871" cy="886782"/>
          </a:xfrm>
        </p:spPr>
        <p:txBody>
          <a:bodyPr>
            <a:normAutofit fontScale="90000"/>
          </a:bodyPr>
          <a:lstStyle/>
          <a:p>
            <a:r>
              <a:rPr lang="pt-BR" sz="4800" b="1" dirty="0"/>
              <a:t>Por que aplicar BI no banco Vitória?</a:t>
            </a:r>
          </a:p>
        </p:txBody>
      </p:sp>
      <p:sp>
        <p:nvSpPr>
          <p:cNvPr id="3" name="CaixaDeTexto 2">
            <a:extLst>
              <a:ext uri="{FF2B5EF4-FFF2-40B4-BE49-F238E27FC236}">
                <a16:creationId xmlns:a16="http://schemas.microsoft.com/office/drawing/2014/main" id="{554F711D-F3DF-5797-0C7B-35AA6C8240E2}"/>
              </a:ext>
            </a:extLst>
          </p:cNvPr>
          <p:cNvSpPr txBox="1"/>
          <p:nvPr/>
        </p:nvSpPr>
        <p:spPr>
          <a:xfrm>
            <a:off x="223935" y="6027576"/>
            <a:ext cx="2086853" cy="646331"/>
          </a:xfrm>
          <a:prstGeom prst="rect">
            <a:avLst/>
          </a:prstGeom>
          <a:noFill/>
        </p:spPr>
        <p:txBody>
          <a:bodyPr wrap="none" rtlCol="0">
            <a:spAutoFit/>
          </a:bodyPr>
          <a:lstStyle/>
          <a:p>
            <a:r>
              <a:rPr lang="pt-BR" sz="1200" dirty="0"/>
              <a:t>Vinicius Mendes da Silva Corra</a:t>
            </a:r>
          </a:p>
          <a:p>
            <a:r>
              <a:rPr lang="pt-BR" sz="1200" dirty="0">
                <a:hlinkClick r:id="rId2"/>
              </a:rPr>
              <a:t>vini777888999k@gmail.com</a:t>
            </a:r>
            <a:endParaRPr lang="pt-BR" sz="1200" dirty="0"/>
          </a:p>
          <a:p>
            <a:r>
              <a:rPr lang="pt-BR" sz="1200" dirty="0"/>
              <a:t>(94)99980-0696</a:t>
            </a:r>
          </a:p>
        </p:txBody>
      </p:sp>
      <p:sp>
        <p:nvSpPr>
          <p:cNvPr id="4" name="CaixaDeTexto 3">
            <a:extLst>
              <a:ext uri="{FF2B5EF4-FFF2-40B4-BE49-F238E27FC236}">
                <a16:creationId xmlns:a16="http://schemas.microsoft.com/office/drawing/2014/main" id="{7B218EE5-BD6C-CC9E-0B4E-B6F534287BDA}"/>
              </a:ext>
            </a:extLst>
          </p:cNvPr>
          <p:cNvSpPr txBox="1"/>
          <p:nvPr/>
        </p:nvSpPr>
        <p:spPr>
          <a:xfrm>
            <a:off x="5614913" y="4245427"/>
            <a:ext cx="1653074" cy="369332"/>
          </a:xfrm>
          <a:prstGeom prst="rect">
            <a:avLst/>
          </a:prstGeom>
          <a:noFill/>
        </p:spPr>
        <p:txBody>
          <a:bodyPr wrap="square" rtlCol="0">
            <a:spAutoFit/>
          </a:bodyPr>
          <a:lstStyle/>
          <a:p>
            <a:r>
              <a:rPr lang="pt-BR" b="1" dirty="0"/>
              <a:t>Banco Vitória</a:t>
            </a:r>
          </a:p>
        </p:txBody>
      </p:sp>
      <p:pic>
        <p:nvPicPr>
          <p:cNvPr id="6" name="Imagem 5">
            <a:extLst>
              <a:ext uri="{FF2B5EF4-FFF2-40B4-BE49-F238E27FC236}">
                <a16:creationId xmlns:a16="http://schemas.microsoft.com/office/drawing/2014/main" id="{3EADB13C-F455-BF93-30CB-98EB0D81D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698" y="4132485"/>
            <a:ext cx="595215" cy="595215"/>
          </a:xfrm>
          <a:prstGeom prst="rect">
            <a:avLst/>
          </a:prstGeom>
        </p:spPr>
      </p:pic>
      <p:sp>
        <p:nvSpPr>
          <p:cNvPr id="7" name="CaixaDeTexto 6">
            <a:extLst>
              <a:ext uri="{FF2B5EF4-FFF2-40B4-BE49-F238E27FC236}">
                <a16:creationId xmlns:a16="http://schemas.microsoft.com/office/drawing/2014/main" id="{63CA5BD7-D4B5-098C-DA4D-0651A65387EA}"/>
              </a:ext>
            </a:extLst>
          </p:cNvPr>
          <p:cNvSpPr txBox="1"/>
          <p:nvPr/>
        </p:nvSpPr>
        <p:spPr>
          <a:xfrm>
            <a:off x="11833712" y="6489241"/>
            <a:ext cx="268706" cy="369332"/>
          </a:xfrm>
          <a:prstGeom prst="rect">
            <a:avLst/>
          </a:prstGeom>
          <a:noFill/>
        </p:spPr>
        <p:txBody>
          <a:bodyPr wrap="square" rtlCol="0">
            <a:spAutoFit/>
          </a:bodyPr>
          <a:lstStyle/>
          <a:p>
            <a:r>
              <a:rPr lang="pt-BR" dirty="0"/>
              <a:t>1</a:t>
            </a:r>
          </a:p>
        </p:txBody>
      </p:sp>
    </p:spTree>
    <p:extLst>
      <p:ext uri="{BB962C8B-B14F-4D97-AF65-F5344CB8AC3E}">
        <p14:creationId xmlns:p14="http://schemas.microsoft.com/office/powerpoint/2010/main" val="764867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5C750291-75B2-3479-0687-B8B1407325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358" y="1261142"/>
            <a:ext cx="6646445" cy="4915726"/>
          </a:xfrm>
          <a:prstGeom prst="rect">
            <a:avLst/>
          </a:prstGeom>
        </p:spPr>
      </p:pic>
      <p:sp>
        <p:nvSpPr>
          <p:cNvPr id="3" name="CaixaDeTexto 2">
            <a:extLst>
              <a:ext uri="{FF2B5EF4-FFF2-40B4-BE49-F238E27FC236}">
                <a16:creationId xmlns:a16="http://schemas.microsoft.com/office/drawing/2014/main" id="{AAC7FD25-7BA1-BF24-3D60-1525A905AF41}"/>
              </a:ext>
            </a:extLst>
          </p:cNvPr>
          <p:cNvSpPr txBox="1"/>
          <p:nvPr/>
        </p:nvSpPr>
        <p:spPr>
          <a:xfrm>
            <a:off x="4653026" y="6479836"/>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01/01/2020 e 27/12/2022</a:t>
            </a:r>
          </a:p>
        </p:txBody>
      </p:sp>
      <p:sp>
        <p:nvSpPr>
          <p:cNvPr id="4" name="Título 1">
            <a:extLst>
              <a:ext uri="{FF2B5EF4-FFF2-40B4-BE49-F238E27FC236}">
                <a16:creationId xmlns:a16="http://schemas.microsoft.com/office/drawing/2014/main" id="{AA62ED79-338F-3353-9D5F-ACE280783F71}"/>
              </a:ext>
            </a:extLst>
          </p:cNvPr>
          <p:cNvSpPr txBox="1">
            <a:spLocks/>
          </p:cNvSpPr>
          <p:nvPr/>
        </p:nvSpPr>
        <p:spPr>
          <a:xfrm>
            <a:off x="556358" y="116554"/>
            <a:ext cx="11343476" cy="84162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pt-BR" sz="3800" b="1" dirty="0">
                <a:cs typeface="Arial" panose="020B0604020202020204" pitchFamily="34" charset="0"/>
              </a:rPr>
              <a:t>Análise de Proposta de Crédito Para Cada Tipo de Agência nos últimos 2 anos  </a:t>
            </a:r>
          </a:p>
        </p:txBody>
      </p:sp>
      <p:sp>
        <p:nvSpPr>
          <p:cNvPr id="5" name="Espaço Reservado para Conteúdo 2">
            <a:extLst>
              <a:ext uri="{FF2B5EF4-FFF2-40B4-BE49-F238E27FC236}">
                <a16:creationId xmlns:a16="http://schemas.microsoft.com/office/drawing/2014/main" id="{65677C6C-92A1-CC5F-2969-F1098D2457D1}"/>
              </a:ext>
            </a:extLst>
          </p:cNvPr>
          <p:cNvSpPr txBox="1">
            <a:spLocks/>
          </p:cNvSpPr>
          <p:nvPr/>
        </p:nvSpPr>
        <p:spPr>
          <a:xfrm>
            <a:off x="7149771" y="1692201"/>
            <a:ext cx="4697031" cy="162813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200" dirty="0"/>
              <a:t>   Ao analisar as propostas de créditos, percebe-se uma diferença ainda maior pela preferência de agencias digitais, além de uma </a:t>
            </a:r>
            <a:r>
              <a:rPr lang="pt-BR" sz="2200" b="1" dirty="0"/>
              <a:t>taxa maior de aprovação de crédito </a:t>
            </a:r>
            <a:r>
              <a:rPr lang="pt-BR" sz="2200" dirty="0"/>
              <a:t>e</a:t>
            </a:r>
            <a:r>
              <a:rPr lang="pt-BR" sz="2200" b="1" dirty="0"/>
              <a:t> validação de documentos</a:t>
            </a:r>
            <a:r>
              <a:rPr lang="pt-BR" sz="2200" dirty="0"/>
              <a:t>.</a:t>
            </a:r>
          </a:p>
        </p:txBody>
      </p:sp>
      <p:sp>
        <p:nvSpPr>
          <p:cNvPr id="6" name="Espaço Reservado para Conteúdo 2">
            <a:extLst>
              <a:ext uri="{FF2B5EF4-FFF2-40B4-BE49-F238E27FC236}">
                <a16:creationId xmlns:a16="http://schemas.microsoft.com/office/drawing/2014/main" id="{6FF9AF3C-799B-ECEC-F804-0AF30F2ABE4C}"/>
              </a:ext>
            </a:extLst>
          </p:cNvPr>
          <p:cNvSpPr txBox="1">
            <a:spLocks/>
          </p:cNvSpPr>
          <p:nvPr/>
        </p:nvSpPr>
        <p:spPr>
          <a:xfrm>
            <a:off x="7149770" y="3869116"/>
            <a:ext cx="4697031" cy="162813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200" dirty="0"/>
              <a:t>    Mesmo com a maior de quantidade em agencias físicas, dados recentes mostram que os clientes preferem agencias digitais. </a:t>
            </a:r>
          </a:p>
        </p:txBody>
      </p:sp>
      <p:sp>
        <p:nvSpPr>
          <p:cNvPr id="7" name="CaixaDeTexto 6">
            <a:extLst>
              <a:ext uri="{FF2B5EF4-FFF2-40B4-BE49-F238E27FC236}">
                <a16:creationId xmlns:a16="http://schemas.microsoft.com/office/drawing/2014/main" id="{031098E2-A0DE-3778-DD5E-9B5606F74507}"/>
              </a:ext>
            </a:extLst>
          </p:cNvPr>
          <p:cNvSpPr txBox="1"/>
          <p:nvPr/>
        </p:nvSpPr>
        <p:spPr>
          <a:xfrm>
            <a:off x="11644604" y="6489241"/>
            <a:ext cx="467145" cy="369332"/>
          </a:xfrm>
          <a:prstGeom prst="rect">
            <a:avLst/>
          </a:prstGeom>
          <a:noFill/>
        </p:spPr>
        <p:txBody>
          <a:bodyPr wrap="square" rtlCol="0">
            <a:spAutoFit/>
          </a:bodyPr>
          <a:lstStyle/>
          <a:p>
            <a:r>
              <a:rPr lang="pt-BR" dirty="0"/>
              <a:t>10</a:t>
            </a:r>
          </a:p>
        </p:txBody>
      </p:sp>
      <p:sp>
        <p:nvSpPr>
          <p:cNvPr id="8" name="Retângulo 7">
            <a:extLst>
              <a:ext uri="{FF2B5EF4-FFF2-40B4-BE49-F238E27FC236}">
                <a16:creationId xmlns:a16="http://schemas.microsoft.com/office/drawing/2014/main" id="{63C03310-4CA0-954C-0054-1202E03C4C78}"/>
              </a:ext>
            </a:extLst>
          </p:cNvPr>
          <p:cNvSpPr/>
          <p:nvPr/>
        </p:nvSpPr>
        <p:spPr>
          <a:xfrm>
            <a:off x="521961" y="1261142"/>
            <a:ext cx="68793" cy="47934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9" name="Retângulo 8">
            <a:extLst>
              <a:ext uri="{FF2B5EF4-FFF2-40B4-BE49-F238E27FC236}">
                <a16:creationId xmlns:a16="http://schemas.microsoft.com/office/drawing/2014/main" id="{93B4E10C-11E4-84FA-8B85-7DC1F34AAF35}"/>
              </a:ext>
            </a:extLst>
          </p:cNvPr>
          <p:cNvSpPr/>
          <p:nvPr/>
        </p:nvSpPr>
        <p:spPr>
          <a:xfrm>
            <a:off x="7149771" y="1462232"/>
            <a:ext cx="45719" cy="45759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28872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82F68-A49E-B3D5-8690-D1D5A5ED4B05}"/>
              </a:ext>
            </a:extLst>
          </p:cNvPr>
          <p:cNvSpPr>
            <a:spLocks noGrp="1"/>
          </p:cNvSpPr>
          <p:nvPr>
            <p:ph type="title"/>
          </p:nvPr>
        </p:nvSpPr>
        <p:spPr>
          <a:xfrm>
            <a:off x="1004034" y="354470"/>
            <a:ext cx="10864811" cy="860282"/>
          </a:xfrm>
        </p:spPr>
        <p:txBody>
          <a:bodyPr>
            <a:noAutofit/>
          </a:bodyPr>
          <a:lstStyle/>
          <a:p>
            <a:r>
              <a:rPr lang="pt-BR" sz="4000" b="1" dirty="0"/>
              <a:t>Análise com os dados gerados nos últimos 5 anos.</a:t>
            </a:r>
          </a:p>
        </p:txBody>
      </p:sp>
      <p:pic>
        <p:nvPicPr>
          <p:cNvPr id="6" name="Espaço Reservado para Conteúdo 5">
            <a:extLst>
              <a:ext uri="{FF2B5EF4-FFF2-40B4-BE49-F238E27FC236}">
                <a16:creationId xmlns:a16="http://schemas.microsoft.com/office/drawing/2014/main" id="{A35E6F34-6411-379A-6F4F-36857D226B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9909" y="1635402"/>
            <a:ext cx="3985605" cy="3154953"/>
          </a:xfrm>
        </p:spPr>
      </p:pic>
      <p:pic>
        <p:nvPicPr>
          <p:cNvPr id="8" name="Espaço Reservado para Conteúdo 7">
            <a:extLst>
              <a:ext uri="{FF2B5EF4-FFF2-40B4-BE49-F238E27FC236}">
                <a16:creationId xmlns:a16="http://schemas.microsoft.com/office/drawing/2014/main" id="{1009DBF2-2FA6-788D-0E8C-FEDC710FB9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10950" y="1627781"/>
            <a:ext cx="3665538" cy="3162574"/>
          </a:xfrm>
        </p:spPr>
      </p:pic>
      <p:pic>
        <p:nvPicPr>
          <p:cNvPr id="9" name="Espaço Reservado para Conteúdo 7">
            <a:extLst>
              <a:ext uri="{FF2B5EF4-FFF2-40B4-BE49-F238E27FC236}">
                <a16:creationId xmlns:a16="http://schemas.microsoft.com/office/drawing/2014/main" id="{B1C725AA-32A1-4E34-1768-0252B313FC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12253" y="1635402"/>
            <a:ext cx="3890165" cy="2940121"/>
          </a:xfrm>
          <a:prstGeom prst="rect">
            <a:avLst/>
          </a:prstGeom>
        </p:spPr>
      </p:pic>
      <p:sp>
        <p:nvSpPr>
          <p:cNvPr id="10" name="CaixaDeTexto 9">
            <a:extLst>
              <a:ext uri="{FF2B5EF4-FFF2-40B4-BE49-F238E27FC236}">
                <a16:creationId xmlns:a16="http://schemas.microsoft.com/office/drawing/2014/main" id="{A3D789F7-3266-AC13-00CB-8C4AB4612E42}"/>
              </a:ext>
            </a:extLst>
          </p:cNvPr>
          <p:cNvSpPr txBox="1"/>
          <p:nvPr/>
        </p:nvSpPr>
        <p:spPr>
          <a:xfrm>
            <a:off x="4821842" y="6502213"/>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01/01/2017 e 27/12/2022</a:t>
            </a:r>
          </a:p>
        </p:txBody>
      </p:sp>
      <p:sp>
        <p:nvSpPr>
          <p:cNvPr id="3" name="CaixaDeTexto 2">
            <a:extLst>
              <a:ext uri="{FF2B5EF4-FFF2-40B4-BE49-F238E27FC236}">
                <a16:creationId xmlns:a16="http://schemas.microsoft.com/office/drawing/2014/main" id="{69B073F6-FD18-19AE-52C6-EB746880B040}"/>
              </a:ext>
            </a:extLst>
          </p:cNvPr>
          <p:cNvSpPr txBox="1"/>
          <p:nvPr/>
        </p:nvSpPr>
        <p:spPr>
          <a:xfrm>
            <a:off x="11635273" y="6489241"/>
            <a:ext cx="467145" cy="369332"/>
          </a:xfrm>
          <a:prstGeom prst="rect">
            <a:avLst/>
          </a:prstGeom>
          <a:noFill/>
        </p:spPr>
        <p:txBody>
          <a:bodyPr wrap="square" rtlCol="0">
            <a:spAutoFit/>
          </a:bodyPr>
          <a:lstStyle/>
          <a:p>
            <a:r>
              <a:rPr lang="pt-BR" dirty="0"/>
              <a:t>11</a:t>
            </a:r>
          </a:p>
        </p:txBody>
      </p:sp>
      <p:sp>
        <p:nvSpPr>
          <p:cNvPr id="4" name="Retângulo 3">
            <a:extLst>
              <a:ext uri="{FF2B5EF4-FFF2-40B4-BE49-F238E27FC236}">
                <a16:creationId xmlns:a16="http://schemas.microsoft.com/office/drawing/2014/main" id="{A3828B30-9CD8-5146-9A50-BCDA16EE3F28}"/>
              </a:ext>
            </a:extLst>
          </p:cNvPr>
          <p:cNvSpPr/>
          <p:nvPr/>
        </p:nvSpPr>
        <p:spPr>
          <a:xfrm>
            <a:off x="12033625" y="812340"/>
            <a:ext cx="68793" cy="47934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5" name="Espaço Reservado para Conteúdo 2">
            <a:extLst>
              <a:ext uri="{FF2B5EF4-FFF2-40B4-BE49-F238E27FC236}">
                <a16:creationId xmlns:a16="http://schemas.microsoft.com/office/drawing/2014/main" id="{3816CD06-8E55-EDFF-DA8D-60CA9F49B4CF}"/>
              </a:ext>
            </a:extLst>
          </p:cNvPr>
          <p:cNvSpPr txBox="1">
            <a:spLocks/>
          </p:cNvSpPr>
          <p:nvPr/>
        </p:nvSpPr>
        <p:spPr>
          <a:xfrm>
            <a:off x="358781" y="5095755"/>
            <a:ext cx="11474438" cy="8602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200" dirty="0"/>
              <a:t>    Percebe-se que o resultado da análise com os dados gerados nos últimos 5 anos é similar com o resultado da análise com os dados dos últimos 2 anos.</a:t>
            </a:r>
          </a:p>
        </p:txBody>
      </p:sp>
      <p:sp>
        <p:nvSpPr>
          <p:cNvPr id="11" name="Retângulo 10">
            <a:extLst>
              <a:ext uri="{FF2B5EF4-FFF2-40B4-BE49-F238E27FC236}">
                <a16:creationId xmlns:a16="http://schemas.microsoft.com/office/drawing/2014/main" id="{6785F145-5C23-B4A7-7AA2-F8571B3F48BF}"/>
              </a:ext>
            </a:extLst>
          </p:cNvPr>
          <p:cNvSpPr/>
          <p:nvPr/>
        </p:nvSpPr>
        <p:spPr>
          <a:xfrm rot="16200000">
            <a:off x="9850878" y="-251182"/>
            <a:ext cx="107629" cy="36655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357922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413C4-F549-D84B-1AF9-68C689E5369D}"/>
              </a:ext>
            </a:extLst>
          </p:cNvPr>
          <p:cNvSpPr>
            <a:spLocks noGrp="1"/>
          </p:cNvSpPr>
          <p:nvPr>
            <p:ph type="title"/>
          </p:nvPr>
        </p:nvSpPr>
        <p:spPr>
          <a:xfrm>
            <a:off x="544830" y="347049"/>
            <a:ext cx="2728271" cy="839894"/>
          </a:xfrm>
        </p:spPr>
        <p:txBody>
          <a:bodyPr>
            <a:normAutofit/>
          </a:bodyPr>
          <a:lstStyle/>
          <a:p>
            <a:r>
              <a:rPr lang="pt-BR" sz="4000" b="1" dirty="0"/>
              <a:t>Conclusão</a:t>
            </a:r>
          </a:p>
        </p:txBody>
      </p:sp>
      <p:sp>
        <p:nvSpPr>
          <p:cNvPr id="4" name="Espaço Reservado para Conteúdo 3">
            <a:extLst>
              <a:ext uri="{FF2B5EF4-FFF2-40B4-BE49-F238E27FC236}">
                <a16:creationId xmlns:a16="http://schemas.microsoft.com/office/drawing/2014/main" id="{91B0C7D6-4501-C478-3D67-8E18B52B83C8}"/>
              </a:ext>
            </a:extLst>
          </p:cNvPr>
          <p:cNvSpPr>
            <a:spLocks noGrp="1"/>
          </p:cNvSpPr>
          <p:nvPr>
            <p:ph sz="half" idx="2"/>
          </p:nvPr>
        </p:nvSpPr>
        <p:spPr>
          <a:xfrm>
            <a:off x="376333" y="1207559"/>
            <a:ext cx="11044336" cy="1136757"/>
          </a:xfrm>
        </p:spPr>
        <p:txBody>
          <a:bodyPr>
            <a:normAutofit/>
          </a:bodyPr>
          <a:lstStyle/>
          <a:p>
            <a:pPr marL="0" indent="0">
              <a:buNone/>
            </a:pPr>
            <a:r>
              <a:rPr lang="pt-BR" sz="2200" dirty="0"/>
              <a:t>   Por mais que os dados gerados dos 12 anos indiquem preferência por agencias físicas, dados recentes indicam um grande crescimento na preferência por agencias digitais, superando as agencias físicas. Os gráficos abaixo retratam o resultado.</a:t>
            </a:r>
          </a:p>
        </p:txBody>
      </p:sp>
      <p:pic>
        <p:nvPicPr>
          <p:cNvPr id="16" name="Imagem 15">
            <a:extLst>
              <a:ext uri="{FF2B5EF4-FFF2-40B4-BE49-F238E27FC236}">
                <a16:creationId xmlns:a16="http://schemas.microsoft.com/office/drawing/2014/main" id="{E5DE524E-BDB1-1B04-8519-528F8FD8C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0755" y="2577107"/>
            <a:ext cx="4071663" cy="3223075"/>
          </a:xfrm>
          <a:prstGeom prst="rect">
            <a:avLst/>
          </a:prstGeom>
        </p:spPr>
      </p:pic>
      <p:pic>
        <p:nvPicPr>
          <p:cNvPr id="18" name="Imagem 17">
            <a:extLst>
              <a:ext uri="{FF2B5EF4-FFF2-40B4-BE49-F238E27FC236}">
                <a16:creationId xmlns:a16="http://schemas.microsoft.com/office/drawing/2014/main" id="{EF312250-779A-B5A0-F255-3925FEBD2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139" y="2525970"/>
            <a:ext cx="4214225" cy="3124471"/>
          </a:xfrm>
          <a:prstGeom prst="rect">
            <a:avLst/>
          </a:prstGeom>
        </p:spPr>
      </p:pic>
      <p:pic>
        <p:nvPicPr>
          <p:cNvPr id="20" name="Imagem 19">
            <a:extLst>
              <a:ext uri="{FF2B5EF4-FFF2-40B4-BE49-F238E27FC236}">
                <a16:creationId xmlns:a16="http://schemas.microsoft.com/office/drawing/2014/main" id="{2C8DD59F-25D6-6228-DC94-389CECA917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19" y="2649270"/>
            <a:ext cx="3665538" cy="3162574"/>
          </a:xfrm>
          <a:prstGeom prst="rect">
            <a:avLst/>
          </a:prstGeom>
        </p:spPr>
      </p:pic>
      <p:sp>
        <p:nvSpPr>
          <p:cNvPr id="21" name="CaixaDeTexto 20">
            <a:extLst>
              <a:ext uri="{FF2B5EF4-FFF2-40B4-BE49-F238E27FC236}">
                <a16:creationId xmlns:a16="http://schemas.microsoft.com/office/drawing/2014/main" id="{5818B20F-B896-7512-F68D-EBED309B972A}"/>
              </a:ext>
            </a:extLst>
          </p:cNvPr>
          <p:cNvSpPr txBox="1"/>
          <p:nvPr/>
        </p:nvSpPr>
        <p:spPr>
          <a:xfrm>
            <a:off x="4491101" y="6489241"/>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01/01/2017 e 27/12/2022</a:t>
            </a:r>
          </a:p>
        </p:txBody>
      </p:sp>
      <p:sp>
        <p:nvSpPr>
          <p:cNvPr id="3" name="CaixaDeTexto 2">
            <a:extLst>
              <a:ext uri="{FF2B5EF4-FFF2-40B4-BE49-F238E27FC236}">
                <a16:creationId xmlns:a16="http://schemas.microsoft.com/office/drawing/2014/main" id="{18E8DF53-7579-EB1A-DF56-C9F60C1637E5}"/>
              </a:ext>
            </a:extLst>
          </p:cNvPr>
          <p:cNvSpPr txBox="1"/>
          <p:nvPr/>
        </p:nvSpPr>
        <p:spPr>
          <a:xfrm>
            <a:off x="11635273" y="6489241"/>
            <a:ext cx="467145" cy="369332"/>
          </a:xfrm>
          <a:prstGeom prst="rect">
            <a:avLst/>
          </a:prstGeom>
          <a:noFill/>
        </p:spPr>
        <p:txBody>
          <a:bodyPr wrap="square" rtlCol="0">
            <a:spAutoFit/>
          </a:bodyPr>
          <a:lstStyle/>
          <a:p>
            <a:r>
              <a:rPr lang="pt-BR" dirty="0"/>
              <a:t>12</a:t>
            </a:r>
          </a:p>
        </p:txBody>
      </p:sp>
      <p:sp>
        <p:nvSpPr>
          <p:cNvPr id="5" name="Retângulo 4">
            <a:extLst>
              <a:ext uri="{FF2B5EF4-FFF2-40B4-BE49-F238E27FC236}">
                <a16:creationId xmlns:a16="http://schemas.microsoft.com/office/drawing/2014/main" id="{B1079FEB-E1CD-1FFD-2189-9CB28752818D}"/>
              </a:ext>
            </a:extLst>
          </p:cNvPr>
          <p:cNvSpPr/>
          <p:nvPr/>
        </p:nvSpPr>
        <p:spPr>
          <a:xfrm>
            <a:off x="8198877" y="2493313"/>
            <a:ext cx="159487" cy="31244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6" name="Retângulo 5">
            <a:extLst>
              <a:ext uri="{FF2B5EF4-FFF2-40B4-BE49-F238E27FC236}">
                <a16:creationId xmlns:a16="http://schemas.microsoft.com/office/drawing/2014/main" id="{F0CBFE44-0FFA-7B08-F50D-A4100F06FF6D}"/>
              </a:ext>
            </a:extLst>
          </p:cNvPr>
          <p:cNvSpPr/>
          <p:nvPr/>
        </p:nvSpPr>
        <p:spPr>
          <a:xfrm rot="16200000">
            <a:off x="6470961" y="-330090"/>
            <a:ext cx="120026" cy="55920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3318236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4A5E78-D12F-543D-9F99-5320ECE40009}"/>
              </a:ext>
            </a:extLst>
          </p:cNvPr>
          <p:cNvSpPr>
            <a:spLocks noGrp="1"/>
          </p:cNvSpPr>
          <p:nvPr>
            <p:ph type="ctrTitle"/>
          </p:nvPr>
        </p:nvSpPr>
        <p:spPr>
          <a:xfrm>
            <a:off x="225623" y="2204304"/>
            <a:ext cx="11740753" cy="1329720"/>
          </a:xfrm>
        </p:spPr>
        <p:txBody>
          <a:bodyPr>
            <a:normAutofit/>
          </a:bodyPr>
          <a:lstStyle/>
          <a:p>
            <a:pPr algn="ctr"/>
            <a:r>
              <a:rPr lang="pt-BR" sz="4000" b="1" dirty="0">
                <a:latin typeface="Arial" panose="020B0604020202020204" pitchFamily="34" charset="0"/>
                <a:cs typeface="Arial" panose="020B0604020202020204" pitchFamily="34" charset="0"/>
              </a:rPr>
              <a:t>Análise de Popularidade por Estado</a:t>
            </a:r>
          </a:p>
        </p:txBody>
      </p:sp>
      <p:sp>
        <p:nvSpPr>
          <p:cNvPr id="4" name="CaixaDeTexto 3">
            <a:extLst>
              <a:ext uri="{FF2B5EF4-FFF2-40B4-BE49-F238E27FC236}">
                <a16:creationId xmlns:a16="http://schemas.microsoft.com/office/drawing/2014/main" id="{C96E6F0F-E655-182A-9752-1987FB95A774}"/>
              </a:ext>
            </a:extLst>
          </p:cNvPr>
          <p:cNvSpPr txBox="1"/>
          <p:nvPr/>
        </p:nvSpPr>
        <p:spPr>
          <a:xfrm>
            <a:off x="5551715" y="3751880"/>
            <a:ext cx="1427583" cy="369332"/>
          </a:xfrm>
          <a:prstGeom prst="rect">
            <a:avLst/>
          </a:prstGeom>
          <a:noFill/>
        </p:spPr>
        <p:txBody>
          <a:bodyPr wrap="square" rtlCol="0">
            <a:spAutoFit/>
          </a:bodyPr>
          <a:lstStyle/>
          <a:p>
            <a:r>
              <a:rPr lang="pt-BR" dirty="0"/>
              <a:t>Banco Vitória</a:t>
            </a:r>
          </a:p>
        </p:txBody>
      </p:sp>
      <p:pic>
        <p:nvPicPr>
          <p:cNvPr id="3" name="Imagem 2">
            <a:extLst>
              <a:ext uri="{FF2B5EF4-FFF2-40B4-BE49-F238E27FC236}">
                <a16:creationId xmlns:a16="http://schemas.microsoft.com/office/drawing/2014/main" id="{BF13744B-6CF8-0EC8-6892-8C183A912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500" y="3638939"/>
            <a:ext cx="595215" cy="595215"/>
          </a:xfrm>
          <a:prstGeom prst="rect">
            <a:avLst/>
          </a:prstGeom>
        </p:spPr>
      </p:pic>
      <p:sp>
        <p:nvSpPr>
          <p:cNvPr id="5" name="CaixaDeTexto 4">
            <a:extLst>
              <a:ext uri="{FF2B5EF4-FFF2-40B4-BE49-F238E27FC236}">
                <a16:creationId xmlns:a16="http://schemas.microsoft.com/office/drawing/2014/main" id="{07F6A636-6E41-C7A2-1AD2-191C4E890BE8}"/>
              </a:ext>
            </a:extLst>
          </p:cNvPr>
          <p:cNvSpPr txBox="1"/>
          <p:nvPr/>
        </p:nvSpPr>
        <p:spPr>
          <a:xfrm>
            <a:off x="11635273" y="6489241"/>
            <a:ext cx="467145" cy="369332"/>
          </a:xfrm>
          <a:prstGeom prst="rect">
            <a:avLst/>
          </a:prstGeom>
          <a:noFill/>
        </p:spPr>
        <p:txBody>
          <a:bodyPr wrap="square" rtlCol="0">
            <a:spAutoFit/>
          </a:bodyPr>
          <a:lstStyle/>
          <a:p>
            <a:r>
              <a:rPr lang="pt-BR" dirty="0"/>
              <a:t>13</a:t>
            </a:r>
          </a:p>
        </p:txBody>
      </p:sp>
    </p:spTree>
    <p:extLst>
      <p:ext uri="{BB962C8B-B14F-4D97-AF65-F5344CB8AC3E}">
        <p14:creationId xmlns:p14="http://schemas.microsoft.com/office/powerpoint/2010/main" val="133829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6172F-D310-CB5E-C756-B44FE8C3002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BB3236-56FB-539E-1AB4-E31CDF28569D}"/>
              </a:ext>
            </a:extLst>
          </p:cNvPr>
          <p:cNvSpPr>
            <a:spLocks noGrp="1"/>
          </p:cNvSpPr>
          <p:nvPr>
            <p:ph type="title"/>
          </p:nvPr>
        </p:nvSpPr>
        <p:spPr>
          <a:xfrm>
            <a:off x="325639" y="259311"/>
            <a:ext cx="10058400" cy="850952"/>
          </a:xfrm>
        </p:spPr>
        <p:txBody>
          <a:bodyPr>
            <a:normAutofit/>
          </a:bodyPr>
          <a:lstStyle/>
          <a:p>
            <a:r>
              <a:rPr lang="pt-BR" sz="4000" b="1" dirty="0">
                <a:cs typeface="Arial" panose="020B0604020202020204" pitchFamily="34" charset="0"/>
              </a:rPr>
              <a:t>Critérios</a:t>
            </a:r>
            <a:r>
              <a:rPr lang="pt-BR" sz="4800" b="1" dirty="0">
                <a:cs typeface="Arial" panose="020B0604020202020204" pitchFamily="34" charset="0"/>
              </a:rPr>
              <a:t> </a:t>
            </a:r>
            <a:r>
              <a:rPr lang="pt-BR" sz="4000" b="1" dirty="0">
                <a:cs typeface="Arial" panose="020B0604020202020204" pitchFamily="34" charset="0"/>
              </a:rPr>
              <a:t>da análise</a:t>
            </a:r>
            <a:endParaRPr lang="pt-BR" sz="4800" b="1" dirty="0">
              <a:cs typeface="Arial" panose="020B0604020202020204" pitchFamily="34" charset="0"/>
            </a:endParaRPr>
          </a:p>
        </p:txBody>
      </p:sp>
      <p:sp>
        <p:nvSpPr>
          <p:cNvPr id="3" name="Espaço Reservado para Conteúdo 2">
            <a:extLst>
              <a:ext uri="{FF2B5EF4-FFF2-40B4-BE49-F238E27FC236}">
                <a16:creationId xmlns:a16="http://schemas.microsoft.com/office/drawing/2014/main" id="{932D321D-4AC0-94FB-6709-F907AE224A84}"/>
              </a:ext>
            </a:extLst>
          </p:cNvPr>
          <p:cNvSpPr>
            <a:spLocks noGrp="1"/>
          </p:cNvSpPr>
          <p:nvPr>
            <p:ph sz="half" idx="1"/>
          </p:nvPr>
        </p:nvSpPr>
        <p:spPr>
          <a:xfrm>
            <a:off x="530913" y="1680855"/>
            <a:ext cx="4937760" cy="4023360"/>
          </a:xfrm>
        </p:spPr>
        <p:txBody>
          <a:bodyPr>
            <a:normAutofit fontScale="77500" lnSpcReduction="20000"/>
          </a:bodyPr>
          <a:lstStyle/>
          <a:p>
            <a:pPr marL="0" indent="0" algn="just">
              <a:buNone/>
            </a:pPr>
            <a:r>
              <a:rPr lang="pt-BR" dirty="0"/>
              <a:t>  Para avaliar a popularidade das agências em cada estado, será verificado:</a:t>
            </a:r>
          </a:p>
          <a:p>
            <a:pPr algn="just">
              <a:buFont typeface="Arial" panose="020B0604020202020204" pitchFamily="34" charset="0"/>
              <a:buChar char="•"/>
            </a:pPr>
            <a:endParaRPr lang="pt-BR" dirty="0"/>
          </a:p>
          <a:p>
            <a:pPr algn="just">
              <a:buFont typeface="Arial" panose="020B0604020202020204" pitchFamily="34" charset="0"/>
              <a:buChar char="•"/>
            </a:pPr>
            <a:r>
              <a:rPr lang="pt-BR" dirty="0"/>
              <a:t>  Número de contas abertas e ativas em cada tipo de agencia.</a:t>
            </a:r>
          </a:p>
          <a:p>
            <a:pPr algn="just">
              <a:buFont typeface="Arial" panose="020B0604020202020204" pitchFamily="34" charset="0"/>
              <a:buChar char="•"/>
            </a:pPr>
            <a:r>
              <a:rPr lang="pt-BR" dirty="0"/>
              <a:t>  Quantidade de transações realizadas.</a:t>
            </a:r>
          </a:p>
          <a:p>
            <a:pPr algn="just">
              <a:buFont typeface="Arial" panose="020B0604020202020204" pitchFamily="34" charset="0"/>
              <a:buChar char="•"/>
            </a:pPr>
            <a:r>
              <a:rPr lang="pt-BR" dirty="0"/>
              <a:t>  Quantidade de propostas de crédito.</a:t>
            </a:r>
          </a:p>
          <a:p>
            <a:pPr marL="0" indent="0" algn="just">
              <a:buNone/>
            </a:pPr>
            <a:endParaRPr lang="pt-BR" dirty="0"/>
          </a:p>
          <a:p>
            <a:pPr marL="0" indent="0" algn="just">
              <a:buNone/>
            </a:pPr>
            <a:r>
              <a:rPr lang="pt-BR" dirty="0"/>
              <a:t>    As análises serão realizadas repartidas em diferentes períodos para um resultado assertivo.</a:t>
            </a:r>
          </a:p>
        </p:txBody>
      </p:sp>
      <p:pic>
        <p:nvPicPr>
          <p:cNvPr id="6" name="Espaço Reservado para Conteúdo 5">
            <a:extLst>
              <a:ext uri="{FF2B5EF4-FFF2-40B4-BE49-F238E27FC236}">
                <a16:creationId xmlns:a16="http://schemas.microsoft.com/office/drawing/2014/main" id="{18CF14B8-52C9-7857-F240-07B91B52F7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5676744" y="1680855"/>
            <a:ext cx="6221969" cy="3496289"/>
          </a:xfrm>
        </p:spPr>
      </p:pic>
      <p:sp>
        <p:nvSpPr>
          <p:cNvPr id="7" name="Espaço Reservado para Conteúdo 2">
            <a:extLst>
              <a:ext uri="{FF2B5EF4-FFF2-40B4-BE49-F238E27FC236}">
                <a16:creationId xmlns:a16="http://schemas.microsoft.com/office/drawing/2014/main" id="{70CEF858-498C-7E9D-7845-7B9F70F96D26}"/>
              </a:ext>
            </a:extLst>
          </p:cNvPr>
          <p:cNvSpPr txBox="1">
            <a:spLocks/>
          </p:cNvSpPr>
          <p:nvPr/>
        </p:nvSpPr>
        <p:spPr>
          <a:xfrm>
            <a:off x="1249679" y="1998134"/>
            <a:ext cx="2249301" cy="83837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t-BR" dirty="0"/>
          </a:p>
        </p:txBody>
      </p:sp>
      <p:sp>
        <p:nvSpPr>
          <p:cNvPr id="8" name="CaixaDeTexto 7">
            <a:extLst>
              <a:ext uri="{FF2B5EF4-FFF2-40B4-BE49-F238E27FC236}">
                <a16:creationId xmlns:a16="http://schemas.microsoft.com/office/drawing/2014/main" id="{54EB47C5-9BFE-A97A-9D2D-0D8CF84F15EB}"/>
              </a:ext>
            </a:extLst>
          </p:cNvPr>
          <p:cNvSpPr txBox="1"/>
          <p:nvPr/>
        </p:nvSpPr>
        <p:spPr>
          <a:xfrm>
            <a:off x="7052077" y="5209799"/>
            <a:ext cx="4413380" cy="276999"/>
          </a:xfrm>
          <a:prstGeom prst="rect">
            <a:avLst/>
          </a:prstGeom>
          <a:noFill/>
        </p:spPr>
        <p:txBody>
          <a:bodyPr wrap="square" rtlCol="0">
            <a:spAutoFit/>
          </a:bodyPr>
          <a:lstStyle/>
          <a:p>
            <a:r>
              <a:rPr lang="pt-BR" sz="1200" b="1" dirty="0"/>
              <a:t>Dashboard desenvolvido para conclusão visual da análise </a:t>
            </a:r>
          </a:p>
        </p:txBody>
      </p:sp>
      <p:sp>
        <p:nvSpPr>
          <p:cNvPr id="9" name="CaixaDeTexto 8">
            <a:extLst>
              <a:ext uri="{FF2B5EF4-FFF2-40B4-BE49-F238E27FC236}">
                <a16:creationId xmlns:a16="http://schemas.microsoft.com/office/drawing/2014/main" id="{271AB127-8F53-B3B3-D244-26EFD1E84036}"/>
              </a:ext>
            </a:extLst>
          </p:cNvPr>
          <p:cNvSpPr txBox="1"/>
          <p:nvPr/>
        </p:nvSpPr>
        <p:spPr>
          <a:xfrm>
            <a:off x="10254342" y="6073452"/>
            <a:ext cx="4021494" cy="261610"/>
          </a:xfrm>
          <a:prstGeom prst="rect">
            <a:avLst/>
          </a:prstGeom>
          <a:noFill/>
        </p:spPr>
        <p:txBody>
          <a:bodyPr wrap="square" rtlCol="0">
            <a:spAutoFit/>
          </a:bodyPr>
          <a:lstStyle/>
          <a:p>
            <a:r>
              <a:rPr lang="pt-BR" sz="1050" dirty="0"/>
              <a:t>Arquivo anexado junto ao e-mail</a:t>
            </a:r>
          </a:p>
        </p:txBody>
      </p:sp>
      <p:sp>
        <p:nvSpPr>
          <p:cNvPr id="5" name="CaixaDeTexto 4">
            <a:extLst>
              <a:ext uri="{FF2B5EF4-FFF2-40B4-BE49-F238E27FC236}">
                <a16:creationId xmlns:a16="http://schemas.microsoft.com/office/drawing/2014/main" id="{47FC2570-1C94-8CC4-FD31-68C76029D7C4}"/>
              </a:ext>
            </a:extLst>
          </p:cNvPr>
          <p:cNvSpPr txBox="1"/>
          <p:nvPr/>
        </p:nvSpPr>
        <p:spPr>
          <a:xfrm>
            <a:off x="11635273" y="6489241"/>
            <a:ext cx="467145" cy="369332"/>
          </a:xfrm>
          <a:prstGeom prst="rect">
            <a:avLst/>
          </a:prstGeom>
          <a:noFill/>
        </p:spPr>
        <p:txBody>
          <a:bodyPr wrap="square" rtlCol="0">
            <a:spAutoFit/>
          </a:bodyPr>
          <a:lstStyle/>
          <a:p>
            <a:r>
              <a:rPr lang="pt-BR" dirty="0"/>
              <a:t>14</a:t>
            </a:r>
          </a:p>
        </p:txBody>
      </p:sp>
    </p:spTree>
    <p:extLst>
      <p:ext uri="{BB962C8B-B14F-4D97-AF65-F5344CB8AC3E}">
        <p14:creationId xmlns:p14="http://schemas.microsoft.com/office/powerpoint/2010/main" val="227211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328DD-15AB-7829-2277-7EE44B15E72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847260-CD4C-1968-147E-3645778A1538}"/>
              </a:ext>
            </a:extLst>
          </p:cNvPr>
          <p:cNvSpPr>
            <a:spLocks noGrp="1"/>
          </p:cNvSpPr>
          <p:nvPr>
            <p:ph type="title"/>
          </p:nvPr>
        </p:nvSpPr>
        <p:spPr>
          <a:xfrm>
            <a:off x="378861" y="276821"/>
            <a:ext cx="10058400" cy="841621"/>
          </a:xfrm>
        </p:spPr>
        <p:txBody>
          <a:bodyPr>
            <a:normAutofit/>
          </a:bodyPr>
          <a:lstStyle/>
          <a:p>
            <a:r>
              <a:rPr lang="pt-BR" sz="4000" b="1" dirty="0">
                <a:cs typeface="Arial" panose="020B0604020202020204" pitchFamily="34" charset="0"/>
              </a:rPr>
              <a:t>Primeira</a:t>
            </a:r>
            <a:r>
              <a:rPr lang="pt-BR" b="1" dirty="0">
                <a:latin typeface="Arial" panose="020B0604020202020204" pitchFamily="34" charset="0"/>
                <a:cs typeface="Arial" panose="020B0604020202020204" pitchFamily="34" charset="0"/>
              </a:rPr>
              <a:t> </a:t>
            </a:r>
            <a:r>
              <a:rPr lang="pt-BR" sz="4000" b="1" dirty="0">
                <a:cs typeface="Arial" panose="020B0604020202020204" pitchFamily="34" charset="0"/>
              </a:rPr>
              <a:t>impressão</a:t>
            </a:r>
            <a:endParaRPr lang="pt-BR" b="1" dirty="0">
              <a:cs typeface="Arial" panose="020B0604020202020204" pitchFamily="34" charset="0"/>
            </a:endParaRPr>
          </a:p>
        </p:txBody>
      </p:sp>
      <p:sp>
        <p:nvSpPr>
          <p:cNvPr id="4" name="Espaço Reservado para Conteúdo 3">
            <a:extLst>
              <a:ext uri="{FF2B5EF4-FFF2-40B4-BE49-F238E27FC236}">
                <a16:creationId xmlns:a16="http://schemas.microsoft.com/office/drawing/2014/main" id="{8B619EBF-61C3-94A1-D44A-922BC38EB242}"/>
              </a:ext>
            </a:extLst>
          </p:cNvPr>
          <p:cNvSpPr>
            <a:spLocks noGrp="1"/>
          </p:cNvSpPr>
          <p:nvPr>
            <p:ph idx="1"/>
          </p:nvPr>
        </p:nvSpPr>
        <p:spPr>
          <a:xfrm>
            <a:off x="668010" y="1188475"/>
            <a:ext cx="4740051" cy="962780"/>
          </a:xfrm>
        </p:spPr>
        <p:txBody>
          <a:bodyPr>
            <a:normAutofit fontScale="77500" lnSpcReduction="20000"/>
          </a:bodyPr>
          <a:lstStyle/>
          <a:p>
            <a:pPr marL="0" indent="0" algn="just">
              <a:buNone/>
            </a:pPr>
            <a:r>
              <a:rPr lang="pt-BR" dirty="0"/>
              <a:t>   Em uma primeira análise, ver-se que o Amazonas é o estado com maior número de clientes e transações.</a:t>
            </a:r>
          </a:p>
        </p:txBody>
      </p:sp>
      <p:pic>
        <p:nvPicPr>
          <p:cNvPr id="9" name="Imagem 8">
            <a:extLst>
              <a:ext uri="{FF2B5EF4-FFF2-40B4-BE49-F238E27FC236}">
                <a16:creationId xmlns:a16="http://schemas.microsoft.com/office/drawing/2014/main" id="{633072D7-9E87-7AA7-0969-B2C9F5C77D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8010" y="2246917"/>
            <a:ext cx="4964712" cy="4192232"/>
          </a:xfrm>
          <a:prstGeom prst="rect">
            <a:avLst/>
          </a:prstGeom>
        </p:spPr>
      </p:pic>
      <p:pic>
        <p:nvPicPr>
          <p:cNvPr id="11" name="Imagem 10">
            <a:extLst>
              <a:ext uri="{FF2B5EF4-FFF2-40B4-BE49-F238E27FC236}">
                <a16:creationId xmlns:a16="http://schemas.microsoft.com/office/drawing/2014/main" id="{0311006E-F213-1B12-F0E0-59D21781D6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306534"/>
            <a:ext cx="5654562" cy="2556769"/>
          </a:xfrm>
          <a:prstGeom prst="rect">
            <a:avLst/>
          </a:prstGeom>
        </p:spPr>
      </p:pic>
      <p:sp>
        <p:nvSpPr>
          <p:cNvPr id="12" name="Espaço Reservado para Conteúdo 3">
            <a:extLst>
              <a:ext uri="{FF2B5EF4-FFF2-40B4-BE49-F238E27FC236}">
                <a16:creationId xmlns:a16="http://schemas.microsoft.com/office/drawing/2014/main" id="{F16E3586-EC5B-806E-6445-A9BC5C4BCC8E}"/>
              </a:ext>
            </a:extLst>
          </p:cNvPr>
          <p:cNvSpPr txBox="1">
            <a:spLocks/>
          </p:cNvSpPr>
          <p:nvPr/>
        </p:nvSpPr>
        <p:spPr>
          <a:xfrm>
            <a:off x="6351483" y="1159205"/>
            <a:ext cx="5283790" cy="96278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200" dirty="0"/>
              <a:t>   Porém, ao buscar os dados mais recentes, é visto que Amazonas não é o estado com maior crescimento de clientes.</a:t>
            </a:r>
          </a:p>
        </p:txBody>
      </p:sp>
      <p:sp>
        <p:nvSpPr>
          <p:cNvPr id="13" name="CaixaDeTexto 12">
            <a:extLst>
              <a:ext uri="{FF2B5EF4-FFF2-40B4-BE49-F238E27FC236}">
                <a16:creationId xmlns:a16="http://schemas.microsoft.com/office/drawing/2014/main" id="{953E21C1-54D4-C858-6168-8FFE96F7BA59}"/>
              </a:ext>
            </a:extLst>
          </p:cNvPr>
          <p:cNvSpPr txBox="1"/>
          <p:nvPr/>
        </p:nvSpPr>
        <p:spPr>
          <a:xfrm>
            <a:off x="4591367" y="6510214"/>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02/02/2010 e 27/12/2022</a:t>
            </a:r>
          </a:p>
        </p:txBody>
      </p:sp>
      <p:pic>
        <p:nvPicPr>
          <p:cNvPr id="3" name="Espaço Reservado para Conteúdo 19">
            <a:extLst>
              <a:ext uri="{FF2B5EF4-FFF2-40B4-BE49-F238E27FC236}">
                <a16:creationId xmlns:a16="http://schemas.microsoft.com/office/drawing/2014/main" id="{7E56F64B-6704-A827-FF04-6DF80FB64A7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4972376"/>
            <a:ext cx="2684785" cy="1117027"/>
          </a:xfrm>
          <a:prstGeom prst="rect">
            <a:avLst/>
          </a:prstGeom>
        </p:spPr>
      </p:pic>
      <p:sp>
        <p:nvSpPr>
          <p:cNvPr id="5" name="CaixaDeTexto 4">
            <a:extLst>
              <a:ext uri="{FF2B5EF4-FFF2-40B4-BE49-F238E27FC236}">
                <a16:creationId xmlns:a16="http://schemas.microsoft.com/office/drawing/2014/main" id="{A7703E39-1C1B-DFCF-0EAC-CAA21E54CD1B}"/>
              </a:ext>
            </a:extLst>
          </p:cNvPr>
          <p:cNvSpPr txBox="1"/>
          <p:nvPr/>
        </p:nvSpPr>
        <p:spPr>
          <a:xfrm>
            <a:off x="8777680" y="5346223"/>
            <a:ext cx="2746310" cy="369332"/>
          </a:xfrm>
          <a:prstGeom prst="rect">
            <a:avLst/>
          </a:prstGeom>
          <a:noFill/>
        </p:spPr>
        <p:txBody>
          <a:bodyPr wrap="square" rtlCol="0">
            <a:spAutoFit/>
          </a:bodyPr>
          <a:lstStyle/>
          <a:p>
            <a:r>
              <a:rPr lang="pt-BR" dirty="0"/>
              <a:t>Quantidade de Transações</a:t>
            </a:r>
          </a:p>
        </p:txBody>
      </p:sp>
      <p:sp>
        <p:nvSpPr>
          <p:cNvPr id="6" name="CaixaDeTexto 5">
            <a:extLst>
              <a:ext uri="{FF2B5EF4-FFF2-40B4-BE49-F238E27FC236}">
                <a16:creationId xmlns:a16="http://schemas.microsoft.com/office/drawing/2014/main" id="{B3322E60-5F88-3C38-9EDF-E4637DB71833}"/>
              </a:ext>
            </a:extLst>
          </p:cNvPr>
          <p:cNvSpPr txBox="1"/>
          <p:nvPr/>
        </p:nvSpPr>
        <p:spPr>
          <a:xfrm>
            <a:off x="11635273" y="6489241"/>
            <a:ext cx="467145" cy="369332"/>
          </a:xfrm>
          <a:prstGeom prst="rect">
            <a:avLst/>
          </a:prstGeom>
          <a:noFill/>
        </p:spPr>
        <p:txBody>
          <a:bodyPr wrap="square" rtlCol="0">
            <a:spAutoFit/>
          </a:bodyPr>
          <a:lstStyle/>
          <a:p>
            <a:r>
              <a:rPr lang="pt-BR" dirty="0"/>
              <a:t>15</a:t>
            </a:r>
          </a:p>
        </p:txBody>
      </p:sp>
      <p:sp>
        <p:nvSpPr>
          <p:cNvPr id="7" name="Retângulo 6">
            <a:extLst>
              <a:ext uri="{FF2B5EF4-FFF2-40B4-BE49-F238E27FC236}">
                <a16:creationId xmlns:a16="http://schemas.microsoft.com/office/drawing/2014/main" id="{735C9354-6E10-D301-E1F7-709352E8B57C}"/>
              </a:ext>
            </a:extLst>
          </p:cNvPr>
          <p:cNvSpPr/>
          <p:nvPr/>
        </p:nvSpPr>
        <p:spPr>
          <a:xfrm>
            <a:off x="645150" y="2055046"/>
            <a:ext cx="45719" cy="45759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8" name="Retângulo 7">
            <a:extLst>
              <a:ext uri="{FF2B5EF4-FFF2-40B4-BE49-F238E27FC236}">
                <a16:creationId xmlns:a16="http://schemas.microsoft.com/office/drawing/2014/main" id="{0C1E12D2-8688-C11E-8E21-ACDB7CDBF086}"/>
              </a:ext>
            </a:extLst>
          </p:cNvPr>
          <p:cNvSpPr/>
          <p:nvPr/>
        </p:nvSpPr>
        <p:spPr>
          <a:xfrm rot="16200000">
            <a:off x="3033799" y="3876876"/>
            <a:ext cx="45719" cy="51521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0" name="Retângulo 9">
            <a:extLst>
              <a:ext uri="{FF2B5EF4-FFF2-40B4-BE49-F238E27FC236}">
                <a16:creationId xmlns:a16="http://schemas.microsoft.com/office/drawing/2014/main" id="{B5BD5C5A-5B26-613D-7CAC-96D4DE28169B}"/>
              </a:ext>
            </a:extLst>
          </p:cNvPr>
          <p:cNvSpPr/>
          <p:nvPr/>
        </p:nvSpPr>
        <p:spPr>
          <a:xfrm rot="16200000">
            <a:off x="3123177" y="-293406"/>
            <a:ext cx="54378" cy="50849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5" name="Retângulo 14">
            <a:extLst>
              <a:ext uri="{FF2B5EF4-FFF2-40B4-BE49-F238E27FC236}">
                <a16:creationId xmlns:a16="http://schemas.microsoft.com/office/drawing/2014/main" id="{23B4473E-848E-1169-E05F-7EACF63C92C2}"/>
              </a:ext>
            </a:extLst>
          </p:cNvPr>
          <p:cNvSpPr/>
          <p:nvPr/>
        </p:nvSpPr>
        <p:spPr>
          <a:xfrm rot="16200000">
            <a:off x="7897849" y="2707248"/>
            <a:ext cx="45719" cy="45759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6" name="Retângulo 15">
            <a:extLst>
              <a:ext uri="{FF2B5EF4-FFF2-40B4-BE49-F238E27FC236}">
                <a16:creationId xmlns:a16="http://schemas.microsoft.com/office/drawing/2014/main" id="{19D1F603-22B8-3F78-C254-D54310693181}"/>
              </a:ext>
            </a:extLst>
          </p:cNvPr>
          <p:cNvSpPr/>
          <p:nvPr/>
        </p:nvSpPr>
        <p:spPr>
          <a:xfrm rot="5400000">
            <a:off x="8733861" y="-823996"/>
            <a:ext cx="93668" cy="61756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E3F20D5-9F8E-60E1-B79F-D565EE31B452}"/>
              </a:ext>
            </a:extLst>
          </p:cNvPr>
          <p:cNvSpPr/>
          <p:nvPr/>
        </p:nvSpPr>
        <p:spPr>
          <a:xfrm>
            <a:off x="11727702" y="1513430"/>
            <a:ext cx="45719" cy="45759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58235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61F04-CB80-5245-B5A9-FC05EEDEC9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06C168B-4600-0296-5769-7740FA27901D}"/>
              </a:ext>
            </a:extLst>
          </p:cNvPr>
          <p:cNvSpPr>
            <a:spLocks noGrp="1"/>
          </p:cNvSpPr>
          <p:nvPr>
            <p:ph type="title"/>
          </p:nvPr>
        </p:nvSpPr>
        <p:spPr>
          <a:xfrm>
            <a:off x="216936" y="-183712"/>
            <a:ext cx="10058400" cy="1450757"/>
          </a:xfrm>
        </p:spPr>
        <p:txBody>
          <a:bodyPr>
            <a:normAutofit/>
          </a:bodyPr>
          <a:lstStyle/>
          <a:p>
            <a:r>
              <a:rPr lang="pt-BR" sz="4000" b="1" dirty="0">
                <a:cs typeface="Arial" panose="020B0604020202020204" pitchFamily="34" charset="0"/>
              </a:rPr>
              <a:t>Análise de dados recentes</a:t>
            </a:r>
          </a:p>
        </p:txBody>
      </p:sp>
      <p:sp>
        <p:nvSpPr>
          <p:cNvPr id="3" name="Espaço Reservado para Conteúdo 2">
            <a:extLst>
              <a:ext uri="{FF2B5EF4-FFF2-40B4-BE49-F238E27FC236}">
                <a16:creationId xmlns:a16="http://schemas.microsoft.com/office/drawing/2014/main" id="{B6216378-CA53-1D33-2C61-042CA922D8BF}"/>
              </a:ext>
            </a:extLst>
          </p:cNvPr>
          <p:cNvSpPr>
            <a:spLocks noGrp="1"/>
          </p:cNvSpPr>
          <p:nvPr>
            <p:ph sz="half" idx="1"/>
          </p:nvPr>
        </p:nvSpPr>
        <p:spPr>
          <a:xfrm>
            <a:off x="432279" y="1110941"/>
            <a:ext cx="5556623" cy="918583"/>
          </a:xfrm>
        </p:spPr>
        <p:txBody>
          <a:bodyPr>
            <a:noAutofit/>
          </a:bodyPr>
          <a:lstStyle/>
          <a:p>
            <a:pPr marL="0" indent="0" algn="just">
              <a:buNone/>
            </a:pPr>
            <a:r>
              <a:rPr lang="pt-BR" sz="2200" dirty="0"/>
              <a:t>   Em uma análise com dados mais recentes (coletado no período de um ano), percebe-se um maior crescimento de clientes no estado do Maranhão</a:t>
            </a:r>
          </a:p>
        </p:txBody>
      </p:sp>
      <p:sp>
        <p:nvSpPr>
          <p:cNvPr id="9" name="CaixaDeTexto 8">
            <a:extLst>
              <a:ext uri="{FF2B5EF4-FFF2-40B4-BE49-F238E27FC236}">
                <a16:creationId xmlns:a16="http://schemas.microsoft.com/office/drawing/2014/main" id="{CFCE6BDF-4386-F444-37D7-2C43B4678C28}"/>
              </a:ext>
            </a:extLst>
          </p:cNvPr>
          <p:cNvSpPr txBox="1"/>
          <p:nvPr/>
        </p:nvSpPr>
        <p:spPr>
          <a:xfrm>
            <a:off x="4900676" y="6489241"/>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01/01/2021 e 27/12/2022</a:t>
            </a:r>
          </a:p>
        </p:txBody>
      </p:sp>
      <p:pic>
        <p:nvPicPr>
          <p:cNvPr id="7" name="Imagem 6">
            <a:extLst>
              <a:ext uri="{FF2B5EF4-FFF2-40B4-BE49-F238E27FC236}">
                <a16:creationId xmlns:a16="http://schemas.microsoft.com/office/drawing/2014/main" id="{D7F5C3C9-D16B-24A7-6E74-235D6117B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2819" y="2360060"/>
            <a:ext cx="4755542" cy="3989324"/>
          </a:xfrm>
          <a:prstGeom prst="rect">
            <a:avLst/>
          </a:prstGeom>
        </p:spPr>
      </p:pic>
      <p:pic>
        <p:nvPicPr>
          <p:cNvPr id="11" name="Imagem 10">
            <a:extLst>
              <a:ext uri="{FF2B5EF4-FFF2-40B4-BE49-F238E27FC236}">
                <a16:creationId xmlns:a16="http://schemas.microsoft.com/office/drawing/2014/main" id="{72F80052-688F-9AD1-55EA-7E54407654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6029" y="2269163"/>
            <a:ext cx="5683978" cy="2539836"/>
          </a:xfrm>
          <a:prstGeom prst="rect">
            <a:avLst/>
          </a:prstGeom>
        </p:spPr>
      </p:pic>
      <p:sp>
        <p:nvSpPr>
          <p:cNvPr id="13" name="CaixaDeTexto 12">
            <a:extLst>
              <a:ext uri="{FF2B5EF4-FFF2-40B4-BE49-F238E27FC236}">
                <a16:creationId xmlns:a16="http://schemas.microsoft.com/office/drawing/2014/main" id="{9F63CB6E-74D6-3640-1D52-4C10B3A14FDF}"/>
              </a:ext>
            </a:extLst>
          </p:cNvPr>
          <p:cNvSpPr txBox="1"/>
          <p:nvPr/>
        </p:nvSpPr>
        <p:spPr>
          <a:xfrm>
            <a:off x="9122535" y="5299261"/>
            <a:ext cx="2746310" cy="369332"/>
          </a:xfrm>
          <a:prstGeom prst="rect">
            <a:avLst/>
          </a:prstGeom>
          <a:noFill/>
        </p:spPr>
        <p:txBody>
          <a:bodyPr wrap="square" rtlCol="0">
            <a:spAutoFit/>
          </a:bodyPr>
          <a:lstStyle/>
          <a:p>
            <a:r>
              <a:rPr lang="pt-BR" dirty="0"/>
              <a:t>Quantidade de Transações</a:t>
            </a:r>
          </a:p>
        </p:txBody>
      </p:sp>
      <p:pic>
        <p:nvPicPr>
          <p:cNvPr id="14" name="Espaço Reservado para Conteúdo 19">
            <a:extLst>
              <a:ext uri="{FF2B5EF4-FFF2-40B4-BE49-F238E27FC236}">
                <a16:creationId xmlns:a16="http://schemas.microsoft.com/office/drawing/2014/main" id="{78840D7C-831A-9E96-046F-A3F9814CA8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46029" y="4990469"/>
            <a:ext cx="2746310" cy="1124395"/>
          </a:xfrm>
          <a:prstGeom prst="rect">
            <a:avLst/>
          </a:prstGeom>
        </p:spPr>
      </p:pic>
      <p:sp>
        <p:nvSpPr>
          <p:cNvPr id="15" name="Espaço Reservado para Conteúdo 2">
            <a:extLst>
              <a:ext uri="{FF2B5EF4-FFF2-40B4-BE49-F238E27FC236}">
                <a16:creationId xmlns:a16="http://schemas.microsoft.com/office/drawing/2014/main" id="{CD890FCA-638A-07B3-676F-BDB01487130A}"/>
              </a:ext>
            </a:extLst>
          </p:cNvPr>
          <p:cNvSpPr txBox="1">
            <a:spLocks/>
          </p:cNvSpPr>
          <p:nvPr/>
        </p:nvSpPr>
        <p:spPr>
          <a:xfrm>
            <a:off x="6246029" y="1169110"/>
            <a:ext cx="5556623" cy="91858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400" dirty="0"/>
              <a:t>   Superando estados como São Paulo e Amazonas tanto em número de clientes como em número de transações.  </a:t>
            </a:r>
          </a:p>
        </p:txBody>
      </p:sp>
      <p:sp>
        <p:nvSpPr>
          <p:cNvPr id="4" name="CaixaDeTexto 3">
            <a:extLst>
              <a:ext uri="{FF2B5EF4-FFF2-40B4-BE49-F238E27FC236}">
                <a16:creationId xmlns:a16="http://schemas.microsoft.com/office/drawing/2014/main" id="{B752B89D-0C1D-FDCC-0163-E33F2B7D2AE4}"/>
              </a:ext>
            </a:extLst>
          </p:cNvPr>
          <p:cNvSpPr txBox="1"/>
          <p:nvPr/>
        </p:nvSpPr>
        <p:spPr>
          <a:xfrm>
            <a:off x="11635273" y="6489241"/>
            <a:ext cx="467145" cy="369332"/>
          </a:xfrm>
          <a:prstGeom prst="rect">
            <a:avLst/>
          </a:prstGeom>
          <a:noFill/>
        </p:spPr>
        <p:txBody>
          <a:bodyPr wrap="square" rtlCol="0">
            <a:spAutoFit/>
          </a:bodyPr>
          <a:lstStyle/>
          <a:p>
            <a:r>
              <a:rPr lang="pt-BR" dirty="0"/>
              <a:t>16</a:t>
            </a:r>
          </a:p>
        </p:txBody>
      </p:sp>
      <p:sp>
        <p:nvSpPr>
          <p:cNvPr id="5" name="Retângulo 4">
            <a:extLst>
              <a:ext uri="{FF2B5EF4-FFF2-40B4-BE49-F238E27FC236}">
                <a16:creationId xmlns:a16="http://schemas.microsoft.com/office/drawing/2014/main" id="{7D55C30C-FB34-E56C-FF79-4D8CE92663B1}"/>
              </a:ext>
            </a:extLst>
          </p:cNvPr>
          <p:cNvSpPr/>
          <p:nvPr/>
        </p:nvSpPr>
        <p:spPr>
          <a:xfrm>
            <a:off x="6156266" y="313553"/>
            <a:ext cx="93668" cy="61756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6" name="Retângulo 5">
            <a:extLst>
              <a:ext uri="{FF2B5EF4-FFF2-40B4-BE49-F238E27FC236}">
                <a16:creationId xmlns:a16="http://schemas.microsoft.com/office/drawing/2014/main" id="{CB1B0628-F516-243D-E5EC-F4F133D3A50D}"/>
              </a:ext>
            </a:extLst>
          </p:cNvPr>
          <p:cNvSpPr/>
          <p:nvPr/>
        </p:nvSpPr>
        <p:spPr>
          <a:xfrm rot="5400000">
            <a:off x="8629371" y="1855791"/>
            <a:ext cx="93668" cy="61756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8" name="Retângulo 7">
            <a:extLst>
              <a:ext uri="{FF2B5EF4-FFF2-40B4-BE49-F238E27FC236}">
                <a16:creationId xmlns:a16="http://schemas.microsoft.com/office/drawing/2014/main" id="{6D8B6A95-652C-3F41-D911-7BBBA8C653C1}"/>
              </a:ext>
            </a:extLst>
          </p:cNvPr>
          <p:cNvSpPr/>
          <p:nvPr/>
        </p:nvSpPr>
        <p:spPr>
          <a:xfrm>
            <a:off x="8916934" y="4896800"/>
            <a:ext cx="93669" cy="16765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2" name="Retângulo 11">
            <a:extLst>
              <a:ext uri="{FF2B5EF4-FFF2-40B4-BE49-F238E27FC236}">
                <a16:creationId xmlns:a16="http://schemas.microsoft.com/office/drawing/2014/main" id="{2244BBB3-7FE1-912B-A5EA-11AD1C8100D0}"/>
              </a:ext>
            </a:extLst>
          </p:cNvPr>
          <p:cNvSpPr/>
          <p:nvPr/>
        </p:nvSpPr>
        <p:spPr>
          <a:xfrm>
            <a:off x="832819" y="2360060"/>
            <a:ext cx="45719" cy="41291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6" name="Retângulo 15">
            <a:extLst>
              <a:ext uri="{FF2B5EF4-FFF2-40B4-BE49-F238E27FC236}">
                <a16:creationId xmlns:a16="http://schemas.microsoft.com/office/drawing/2014/main" id="{AEE2D09B-B089-7EAF-AF33-6AF10ABE568B}"/>
              </a:ext>
            </a:extLst>
          </p:cNvPr>
          <p:cNvSpPr/>
          <p:nvPr/>
        </p:nvSpPr>
        <p:spPr>
          <a:xfrm>
            <a:off x="6165799" y="0"/>
            <a:ext cx="120026" cy="55920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399948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613B-4C9F-5968-562C-87BDD6B447E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BE5B02-2C7B-C6B8-4C49-ED9A853455BE}"/>
              </a:ext>
            </a:extLst>
          </p:cNvPr>
          <p:cNvSpPr>
            <a:spLocks noGrp="1"/>
          </p:cNvSpPr>
          <p:nvPr>
            <p:ph type="title"/>
          </p:nvPr>
        </p:nvSpPr>
        <p:spPr>
          <a:xfrm>
            <a:off x="212044" y="-261350"/>
            <a:ext cx="10058400" cy="1450757"/>
          </a:xfrm>
        </p:spPr>
        <p:txBody>
          <a:bodyPr>
            <a:normAutofit/>
          </a:bodyPr>
          <a:lstStyle/>
          <a:p>
            <a:r>
              <a:rPr lang="pt-BR" sz="4000" b="1" dirty="0">
                <a:cs typeface="Arial" panose="020B0604020202020204" pitchFamily="34" charset="0"/>
              </a:rPr>
              <a:t>Análise de dados dos últimos 2 anos</a:t>
            </a:r>
          </a:p>
        </p:txBody>
      </p:sp>
      <p:sp>
        <p:nvSpPr>
          <p:cNvPr id="3" name="Espaço Reservado para Conteúdo 2">
            <a:extLst>
              <a:ext uri="{FF2B5EF4-FFF2-40B4-BE49-F238E27FC236}">
                <a16:creationId xmlns:a16="http://schemas.microsoft.com/office/drawing/2014/main" id="{668F45C4-A668-C4FA-4BD5-E24F2025EE87}"/>
              </a:ext>
            </a:extLst>
          </p:cNvPr>
          <p:cNvSpPr>
            <a:spLocks noGrp="1"/>
          </p:cNvSpPr>
          <p:nvPr>
            <p:ph sz="half" idx="1"/>
          </p:nvPr>
        </p:nvSpPr>
        <p:spPr>
          <a:xfrm>
            <a:off x="380756" y="895358"/>
            <a:ext cx="5556623" cy="918583"/>
          </a:xfrm>
        </p:spPr>
        <p:txBody>
          <a:bodyPr>
            <a:noAutofit/>
          </a:bodyPr>
          <a:lstStyle/>
          <a:p>
            <a:pPr marL="0" indent="0" algn="just">
              <a:buNone/>
            </a:pPr>
            <a:r>
              <a:rPr lang="pt-BR" sz="2200" dirty="0"/>
              <a:t>   Voltando um pouco no tempo, percebe-se um maior crescimento no estado de São Paulo, porém com maior número de transações no Estado do Maranhão.</a:t>
            </a:r>
          </a:p>
        </p:txBody>
      </p:sp>
      <p:sp>
        <p:nvSpPr>
          <p:cNvPr id="9" name="CaixaDeTexto 8">
            <a:extLst>
              <a:ext uri="{FF2B5EF4-FFF2-40B4-BE49-F238E27FC236}">
                <a16:creationId xmlns:a16="http://schemas.microsoft.com/office/drawing/2014/main" id="{97572CA2-F3F8-38CD-33EF-25A8765D9FC4}"/>
              </a:ext>
            </a:extLst>
          </p:cNvPr>
          <p:cNvSpPr txBox="1"/>
          <p:nvPr/>
        </p:nvSpPr>
        <p:spPr>
          <a:xfrm>
            <a:off x="4614926" y="6416971"/>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01/01/2020 e 27/12/2022</a:t>
            </a:r>
          </a:p>
        </p:txBody>
      </p:sp>
      <p:pic>
        <p:nvPicPr>
          <p:cNvPr id="7" name="Imagem 6">
            <a:extLst>
              <a:ext uri="{FF2B5EF4-FFF2-40B4-BE49-F238E27FC236}">
                <a16:creationId xmlns:a16="http://schemas.microsoft.com/office/drawing/2014/main" id="{9C6CBF9C-FCD0-98B8-B131-9CB350234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9760" y="2249202"/>
            <a:ext cx="4890839" cy="4112752"/>
          </a:xfrm>
          <a:prstGeom prst="rect">
            <a:avLst/>
          </a:prstGeom>
        </p:spPr>
      </p:pic>
      <p:pic>
        <p:nvPicPr>
          <p:cNvPr id="11" name="Imagem 10">
            <a:extLst>
              <a:ext uri="{FF2B5EF4-FFF2-40B4-BE49-F238E27FC236}">
                <a16:creationId xmlns:a16="http://schemas.microsoft.com/office/drawing/2014/main" id="{86865E6F-4410-B9F7-950B-2C1FDDC596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9398" y="2223154"/>
            <a:ext cx="5592094" cy="2768724"/>
          </a:xfrm>
          <a:prstGeom prst="rect">
            <a:avLst/>
          </a:prstGeom>
        </p:spPr>
      </p:pic>
      <p:sp>
        <p:nvSpPr>
          <p:cNvPr id="13" name="CaixaDeTexto 12">
            <a:extLst>
              <a:ext uri="{FF2B5EF4-FFF2-40B4-BE49-F238E27FC236}">
                <a16:creationId xmlns:a16="http://schemas.microsoft.com/office/drawing/2014/main" id="{E0CAA683-FC83-CC85-D4C3-91E859CBAD32}"/>
              </a:ext>
            </a:extLst>
          </p:cNvPr>
          <p:cNvSpPr txBox="1"/>
          <p:nvPr/>
        </p:nvSpPr>
        <p:spPr>
          <a:xfrm>
            <a:off x="8886632" y="5471453"/>
            <a:ext cx="2746310" cy="369332"/>
          </a:xfrm>
          <a:prstGeom prst="rect">
            <a:avLst/>
          </a:prstGeom>
          <a:noFill/>
        </p:spPr>
        <p:txBody>
          <a:bodyPr wrap="square" rtlCol="0">
            <a:spAutoFit/>
          </a:bodyPr>
          <a:lstStyle/>
          <a:p>
            <a:r>
              <a:rPr lang="pt-BR" dirty="0"/>
              <a:t>Quantidade de Transações</a:t>
            </a:r>
          </a:p>
        </p:txBody>
      </p:sp>
      <p:pic>
        <p:nvPicPr>
          <p:cNvPr id="14" name="Espaço Reservado para Conteúdo 19">
            <a:extLst>
              <a:ext uri="{FF2B5EF4-FFF2-40B4-BE49-F238E27FC236}">
                <a16:creationId xmlns:a16="http://schemas.microsoft.com/office/drawing/2014/main" id="{A0709450-13C1-DC5B-865B-0CB9CDD25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10958" y="5056047"/>
            <a:ext cx="2875674" cy="1185954"/>
          </a:xfrm>
          <a:prstGeom prst="rect">
            <a:avLst/>
          </a:prstGeom>
        </p:spPr>
      </p:pic>
      <p:sp>
        <p:nvSpPr>
          <p:cNvPr id="15" name="Espaço Reservado para Conteúdo 2">
            <a:extLst>
              <a:ext uri="{FF2B5EF4-FFF2-40B4-BE49-F238E27FC236}">
                <a16:creationId xmlns:a16="http://schemas.microsoft.com/office/drawing/2014/main" id="{F7999EEB-06EF-FFD9-3226-B6B9C4FBFA82}"/>
              </a:ext>
            </a:extLst>
          </p:cNvPr>
          <p:cNvSpPr txBox="1">
            <a:spLocks/>
          </p:cNvSpPr>
          <p:nvPr/>
        </p:nvSpPr>
        <p:spPr>
          <a:xfrm>
            <a:off x="6199398" y="1017215"/>
            <a:ext cx="5556623" cy="91858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400" dirty="0"/>
              <a:t>   Portanto, há um conjunto de estado que que sempre apresenta potencial de crescimento de clientes.</a:t>
            </a:r>
          </a:p>
        </p:txBody>
      </p:sp>
      <p:sp>
        <p:nvSpPr>
          <p:cNvPr id="4" name="CaixaDeTexto 3">
            <a:extLst>
              <a:ext uri="{FF2B5EF4-FFF2-40B4-BE49-F238E27FC236}">
                <a16:creationId xmlns:a16="http://schemas.microsoft.com/office/drawing/2014/main" id="{BCF6BEAE-CF7F-E590-CB89-78B5BBB1A88F}"/>
              </a:ext>
            </a:extLst>
          </p:cNvPr>
          <p:cNvSpPr txBox="1"/>
          <p:nvPr/>
        </p:nvSpPr>
        <p:spPr>
          <a:xfrm>
            <a:off x="11635273" y="6489241"/>
            <a:ext cx="467145" cy="369332"/>
          </a:xfrm>
          <a:prstGeom prst="rect">
            <a:avLst/>
          </a:prstGeom>
          <a:noFill/>
        </p:spPr>
        <p:txBody>
          <a:bodyPr wrap="square" rtlCol="0">
            <a:spAutoFit/>
          </a:bodyPr>
          <a:lstStyle/>
          <a:p>
            <a:r>
              <a:rPr lang="pt-BR" dirty="0"/>
              <a:t>17</a:t>
            </a:r>
          </a:p>
        </p:txBody>
      </p:sp>
      <p:sp>
        <p:nvSpPr>
          <p:cNvPr id="5" name="Retângulo 4">
            <a:extLst>
              <a:ext uri="{FF2B5EF4-FFF2-40B4-BE49-F238E27FC236}">
                <a16:creationId xmlns:a16="http://schemas.microsoft.com/office/drawing/2014/main" id="{A73C07E3-C2A0-BEDE-EFED-526258399C2A}"/>
              </a:ext>
            </a:extLst>
          </p:cNvPr>
          <p:cNvSpPr/>
          <p:nvPr/>
        </p:nvSpPr>
        <p:spPr>
          <a:xfrm>
            <a:off x="639760" y="2017591"/>
            <a:ext cx="45719" cy="45759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6" name="Retângulo 5">
            <a:extLst>
              <a:ext uri="{FF2B5EF4-FFF2-40B4-BE49-F238E27FC236}">
                <a16:creationId xmlns:a16="http://schemas.microsoft.com/office/drawing/2014/main" id="{2F2F51D1-983B-9A10-B940-12E3BEE4A07B}"/>
              </a:ext>
            </a:extLst>
          </p:cNvPr>
          <p:cNvSpPr/>
          <p:nvPr/>
        </p:nvSpPr>
        <p:spPr>
          <a:xfrm rot="16200000">
            <a:off x="8917696" y="2209186"/>
            <a:ext cx="120026" cy="55920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298846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CA26C-CAE9-F50B-33AE-E63EDD5547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E9ED808-3DBF-B963-D862-DC8C33F59580}"/>
              </a:ext>
            </a:extLst>
          </p:cNvPr>
          <p:cNvSpPr>
            <a:spLocks noGrp="1"/>
          </p:cNvSpPr>
          <p:nvPr>
            <p:ph type="title"/>
          </p:nvPr>
        </p:nvSpPr>
        <p:spPr>
          <a:xfrm>
            <a:off x="195943" y="-164172"/>
            <a:ext cx="10058400" cy="1450757"/>
          </a:xfrm>
        </p:spPr>
        <p:txBody>
          <a:bodyPr>
            <a:normAutofit/>
          </a:bodyPr>
          <a:lstStyle/>
          <a:p>
            <a:r>
              <a:rPr lang="pt-BR" sz="4000" b="1" dirty="0">
                <a:cs typeface="Arial" panose="020B0604020202020204" pitchFamily="34" charset="0"/>
              </a:rPr>
              <a:t>Análise de Dados em Diferentes Períodos</a:t>
            </a:r>
          </a:p>
        </p:txBody>
      </p:sp>
      <p:pic>
        <p:nvPicPr>
          <p:cNvPr id="6" name="Imagem 5">
            <a:extLst>
              <a:ext uri="{FF2B5EF4-FFF2-40B4-BE49-F238E27FC236}">
                <a16:creationId xmlns:a16="http://schemas.microsoft.com/office/drawing/2014/main" id="{E9E618C7-376C-A43B-BA5B-AE6D9977BA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3068" y="1096031"/>
            <a:ext cx="5632932" cy="2546155"/>
          </a:xfrm>
          <a:prstGeom prst="rect">
            <a:avLst/>
          </a:prstGeom>
        </p:spPr>
      </p:pic>
      <p:pic>
        <p:nvPicPr>
          <p:cNvPr id="8" name="Imagem 7">
            <a:extLst>
              <a:ext uri="{FF2B5EF4-FFF2-40B4-BE49-F238E27FC236}">
                <a16:creationId xmlns:a16="http://schemas.microsoft.com/office/drawing/2014/main" id="{4E9C5820-3DFA-5380-C3A0-C60F937C9E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78228" y="974339"/>
            <a:ext cx="5442563" cy="2436593"/>
          </a:xfrm>
          <a:prstGeom prst="rect">
            <a:avLst/>
          </a:prstGeom>
        </p:spPr>
      </p:pic>
      <p:pic>
        <p:nvPicPr>
          <p:cNvPr id="12" name="Imagem 11">
            <a:extLst>
              <a:ext uri="{FF2B5EF4-FFF2-40B4-BE49-F238E27FC236}">
                <a16:creationId xmlns:a16="http://schemas.microsoft.com/office/drawing/2014/main" id="{34CAC38B-4FBD-76A8-6197-E900D856CB0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3068" y="3642186"/>
            <a:ext cx="5799884" cy="2534427"/>
          </a:xfrm>
          <a:prstGeom prst="rect">
            <a:avLst/>
          </a:prstGeom>
        </p:spPr>
      </p:pic>
      <p:pic>
        <p:nvPicPr>
          <p:cNvPr id="16" name="Imagem 15">
            <a:extLst>
              <a:ext uri="{FF2B5EF4-FFF2-40B4-BE49-F238E27FC236}">
                <a16:creationId xmlns:a16="http://schemas.microsoft.com/office/drawing/2014/main" id="{2D335628-E1B7-7963-A35C-BFB438FBB9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28940" y="3698458"/>
            <a:ext cx="5495000" cy="2496955"/>
          </a:xfrm>
          <a:prstGeom prst="rect">
            <a:avLst/>
          </a:prstGeom>
        </p:spPr>
      </p:pic>
      <p:sp>
        <p:nvSpPr>
          <p:cNvPr id="17" name="CaixaDeTexto 16">
            <a:extLst>
              <a:ext uri="{FF2B5EF4-FFF2-40B4-BE49-F238E27FC236}">
                <a16:creationId xmlns:a16="http://schemas.microsoft.com/office/drawing/2014/main" id="{D5000B5D-0AD2-2051-5592-F7D0ED56DBB0}"/>
              </a:ext>
            </a:extLst>
          </p:cNvPr>
          <p:cNvSpPr txBox="1"/>
          <p:nvPr/>
        </p:nvSpPr>
        <p:spPr>
          <a:xfrm>
            <a:off x="1864258" y="6423857"/>
            <a:ext cx="3084077" cy="253916"/>
          </a:xfrm>
          <a:prstGeom prst="rect">
            <a:avLst/>
          </a:prstGeom>
          <a:noFill/>
        </p:spPr>
        <p:txBody>
          <a:bodyPr wrap="square" rtlCol="0">
            <a:spAutoFit/>
          </a:bodyPr>
          <a:lstStyle/>
          <a:p>
            <a:r>
              <a:rPr lang="pt-BR" sz="1050" dirty="0">
                <a:solidFill>
                  <a:schemeClr val="bg1"/>
                </a:solidFill>
                <a:latin typeface="Arial" panose="020B0604020202020204" pitchFamily="34" charset="0"/>
                <a:cs typeface="Arial" panose="020B0604020202020204" pitchFamily="34" charset="0"/>
              </a:rPr>
              <a:t>Dados coletados entre 01/01/2018 e 01/01/2020</a:t>
            </a:r>
          </a:p>
        </p:txBody>
      </p:sp>
      <p:sp>
        <p:nvSpPr>
          <p:cNvPr id="3" name="Retângulo 2">
            <a:extLst>
              <a:ext uri="{FF2B5EF4-FFF2-40B4-BE49-F238E27FC236}">
                <a16:creationId xmlns:a16="http://schemas.microsoft.com/office/drawing/2014/main" id="{449E7A8E-7C9E-81AA-4955-4D648DF377E4}"/>
              </a:ext>
            </a:extLst>
          </p:cNvPr>
          <p:cNvSpPr/>
          <p:nvPr/>
        </p:nvSpPr>
        <p:spPr>
          <a:xfrm>
            <a:off x="6214431" y="1675714"/>
            <a:ext cx="45719" cy="45759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4" name="Retângulo 3">
            <a:extLst>
              <a:ext uri="{FF2B5EF4-FFF2-40B4-BE49-F238E27FC236}">
                <a16:creationId xmlns:a16="http://schemas.microsoft.com/office/drawing/2014/main" id="{017C89A7-E1AE-3959-F4BD-442A71985805}"/>
              </a:ext>
            </a:extLst>
          </p:cNvPr>
          <p:cNvSpPr/>
          <p:nvPr/>
        </p:nvSpPr>
        <p:spPr>
          <a:xfrm>
            <a:off x="6378228" y="883892"/>
            <a:ext cx="45719" cy="2502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5" name="Retângulo 4">
            <a:extLst>
              <a:ext uri="{FF2B5EF4-FFF2-40B4-BE49-F238E27FC236}">
                <a16:creationId xmlns:a16="http://schemas.microsoft.com/office/drawing/2014/main" id="{99EB80F6-A086-4A03-3456-2541C7777623}"/>
              </a:ext>
            </a:extLst>
          </p:cNvPr>
          <p:cNvSpPr/>
          <p:nvPr/>
        </p:nvSpPr>
        <p:spPr>
          <a:xfrm>
            <a:off x="11675148" y="826138"/>
            <a:ext cx="45719" cy="23896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7" name="Retângulo 6">
            <a:extLst>
              <a:ext uri="{FF2B5EF4-FFF2-40B4-BE49-F238E27FC236}">
                <a16:creationId xmlns:a16="http://schemas.microsoft.com/office/drawing/2014/main" id="{4C5D3D17-EDBB-287F-5DCD-E47C9D0288B3}"/>
              </a:ext>
            </a:extLst>
          </p:cNvPr>
          <p:cNvSpPr/>
          <p:nvPr/>
        </p:nvSpPr>
        <p:spPr>
          <a:xfrm rot="5400000">
            <a:off x="9029916" y="-1735259"/>
            <a:ext cx="130673" cy="53049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1" name="Retângulo 10">
            <a:extLst>
              <a:ext uri="{FF2B5EF4-FFF2-40B4-BE49-F238E27FC236}">
                <a16:creationId xmlns:a16="http://schemas.microsoft.com/office/drawing/2014/main" id="{5B33E2D8-4E31-3A4A-432C-C432553BC24E}"/>
              </a:ext>
            </a:extLst>
          </p:cNvPr>
          <p:cNvSpPr/>
          <p:nvPr/>
        </p:nvSpPr>
        <p:spPr>
          <a:xfrm rot="5400000">
            <a:off x="9068067" y="3329990"/>
            <a:ext cx="49525" cy="53377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3" name="Retângulo 12">
            <a:extLst>
              <a:ext uri="{FF2B5EF4-FFF2-40B4-BE49-F238E27FC236}">
                <a16:creationId xmlns:a16="http://schemas.microsoft.com/office/drawing/2014/main" id="{A3543D47-EF55-40D4-47F7-923119E45E00}"/>
              </a:ext>
            </a:extLst>
          </p:cNvPr>
          <p:cNvSpPr/>
          <p:nvPr/>
        </p:nvSpPr>
        <p:spPr>
          <a:xfrm rot="5400000">
            <a:off x="9135329" y="3301433"/>
            <a:ext cx="49523" cy="57998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4" name="CaixaDeTexto 13">
            <a:extLst>
              <a:ext uri="{FF2B5EF4-FFF2-40B4-BE49-F238E27FC236}">
                <a16:creationId xmlns:a16="http://schemas.microsoft.com/office/drawing/2014/main" id="{79603587-6536-7E81-F0B0-65C887A2CA51}"/>
              </a:ext>
            </a:extLst>
          </p:cNvPr>
          <p:cNvSpPr txBox="1"/>
          <p:nvPr/>
        </p:nvSpPr>
        <p:spPr>
          <a:xfrm>
            <a:off x="11635273" y="6489241"/>
            <a:ext cx="467145" cy="369332"/>
          </a:xfrm>
          <a:prstGeom prst="rect">
            <a:avLst/>
          </a:prstGeom>
          <a:noFill/>
        </p:spPr>
        <p:txBody>
          <a:bodyPr wrap="square" rtlCol="0">
            <a:spAutoFit/>
          </a:bodyPr>
          <a:lstStyle/>
          <a:p>
            <a:r>
              <a:rPr lang="pt-BR" dirty="0"/>
              <a:t>18</a:t>
            </a:r>
          </a:p>
        </p:txBody>
      </p:sp>
      <p:sp>
        <p:nvSpPr>
          <p:cNvPr id="15" name="Retângulo 14">
            <a:extLst>
              <a:ext uri="{FF2B5EF4-FFF2-40B4-BE49-F238E27FC236}">
                <a16:creationId xmlns:a16="http://schemas.microsoft.com/office/drawing/2014/main" id="{B52CE8D2-9CF6-4E08-214D-736B0FE70B81}"/>
              </a:ext>
            </a:extLst>
          </p:cNvPr>
          <p:cNvSpPr/>
          <p:nvPr/>
        </p:nvSpPr>
        <p:spPr>
          <a:xfrm>
            <a:off x="6246520" y="778747"/>
            <a:ext cx="45719" cy="547294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6C3A8684-6C45-9591-D35A-586F0BCB71D8}"/>
              </a:ext>
            </a:extLst>
          </p:cNvPr>
          <p:cNvSpPr/>
          <p:nvPr/>
        </p:nvSpPr>
        <p:spPr>
          <a:xfrm>
            <a:off x="11910223" y="777831"/>
            <a:ext cx="45719" cy="547294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BDE3707D-F8CF-F8BE-6638-6FD6CA000D2F}"/>
              </a:ext>
            </a:extLst>
          </p:cNvPr>
          <p:cNvSpPr/>
          <p:nvPr/>
        </p:nvSpPr>
        <p:spPr>
          <a:xfrm>
            <a:off x="325490" y="777831"/>
            <a:ext cx="45719" cy="547294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797299FE-5785-17BD-A95E-26BD50562288}"/>
              </a:ext>
            </a:extLst>
          </p:cNvPr>
          <p:cNvSpPr/>
          <p:nvPr/>
        </p:nvSpPr>
        <p:spPr>
          <a:xfrm rot="5400000">
            <a:off x="6123619" y="429782"/>
            <a:ext cx="57054" cy="11607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2CA711C5-DA9F-C94C-5B72-6BFD1C958A31}"/>
              </a:ext>
            </a:extLst>
          </p:cNvPr>
          <p:cNvSpPr/>
          <p:nvPr/>
        </p:nvSpPr>
        <p:spPr>
          <a:xfrm rot="5400000">
            <a:off x="6100758" y="-4999399"/>
            <a:ext cx="57054" cy="11607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2" name="Espaço Reservado para Conteúdo 2">
            <a:extLst>
              <a:ext uri="{FF2B5EF4-FFF2-40B4-BE49-F238E27FC236}">
                <a16:creationId xmlns:a16="http://schemas.microsoft.com/office/drawing/2014/main" id="{5FF9E0FC-F615-C45C-67AE-163DB7525DB7}"/>
              </a:ext>
            </a:extLst>
          </p:cNvPr>
          <p:cNvSpPr txBox="1">
            <a:spLocks/>
          </p:cNvSpPr>
          <p:nvPr/>
        </p:nvSpPr>
        <p:spPr>
          <a:xfrm>
            <a:off x="1892779" y="6353404"/>
            <a:ext cx="8753199" cy="3948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200" dirty="0"/>
              <a:t>Observe que diferentes anos, apresenta crescimento em diferentes estados.</a:t>
            </a:r>
          </a:p>
        </p:txBody>
      </p:sp>
    </p:spTree>
    <p:extLst>
      <p:ext uri="{BB962C8B-B14F-4D97-AF65-F5344CB8AC3E}">
        <p14:creationId xmlns:p14="http://schemas.microsoft.com/office/powerpoint/2010/main" val="255339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CEDAA-911A-ACD5-6381-9CCD02DDB9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2331E07-B10A-56D9-BEF3-CA42E65A13C9}"/>
              </a:ext>
            </a:extLst>
          </p:cNvPr>
          <p:cNvSpPr>
            <a:spLocks noGrp="1"/>
          </p:cNvSpPr>
          <p:nvPr>
            <p:ph type="title"/>
          </p:nvPr>
        </p:nvSpPr>
        <p:spPr>
          <a:xfrm>
            <a:off x="279917" y="-171197"/>
            <a:ext cx="10058400" cy="1450757"/>
          </a:xfrm>
        </p:spPr>
        <p:txBody>
          <a:bodyPr>
            <a:normAutofit/>
          </a:bodyPr>
          <a:lstStyle/>
          <a:p>
            <a:r>
              <a:rPr lang="pt-BR" sz="4000" b="1" dirty="0">
                <a:cs typeface="Arial" panose="020B0604020202020204" pitchFamily="34" charset="0"/>
              </a:rPr>
              <a:t>Conclusão</a:t>
            </a:r>
          </a:p>
        </p:txBody>
      </p:sp>
      <p:sp>
        <p:nvSpPr>
          <p:cNvPr id="3" name="Espaço Reservado para Conteúdo 2">
            <a:extLst>
              <a:ext uri="{FF2B5EF4-FFF2-40B4-BE49-F238E27FC236}">
                <a16:creationId xmlns:a16="http://schemas.microsoft.com/office/drawing/2014/main" id="{80F99D46-3361-BF07-6523-759662D50EC1}"/>
              </a:ext>
            </a:extLst>
          </p:cNvPr>
          <p:cNvSpPr>
            <a:spLocks noGrp="1"/>
          </p:cNvSpPr>
          <p:nvPr>
            <p:ph sz="half" idx="1"/>
          </p:nvPr>
        </p:nvSpPr>
        <p:spPr>
          <a:xfrm>
            <a:off x="363587" y="2051842"/>
            <a:ext cx="5060924" cy="2449427"/>
          </a:xfrm>
        </p:spPr>
        <p:txBody>
          <a:bodyPr>
            <a:noAutofit/>
          </a:bodyPr>
          <a:lstStyle/>
          <a:p>
            <a:pPr marL="0" indent="0">
              <a:buNone/>
            </a:pPr>
            <a:r>
              <a:rPr lang="pt-BR" sz="2200" dirty="0"/>
              <a:t>   Ao analisar diferentes períodos, percebe-se que há estados com potenciais certos de crescimento como </a:t>
            </a:r>
            <a:r>
              <a:rPr lang="pt-BR" sz="2200" b="1" dirty="0"/>
              <a:t>Amazonas</a:t>
            </a:r>
            <a:r>
              <a:rPr lang="pt-BR" sz="2200" dirty="0"/>
              <a:t>, </a:t>
            </a:r>
            <a:r>
              <a:rPr lang="pt-BR" sz="2200" b="1" dirty="0"/>
              <a:t>São Paulo</a:t>
            </a:r>
            <a:r>
              <a:rPr lang="pt-BR" sz="2200" dirty="0"/>
              <a:t> e </a:t>
            </a:r>
            <a:r>
              <a:rPr lang="pt-BR" sz="2200" b="1" dirty="0"/>
              <a:t>Maranhão</a:t>
            </a:r>
            <a:r>
              <a:rPr lang="pt-BR" sz="2200" dirty="0"/>
              <a:t>. Sendo sempre esses os estados que estiveram nos maiores crescimentos em todas as análises.</a:t>
            </a:r>
          </a:p>
        </p:txBody>
      </p:sp>
      <p:sp>
        <p:nvSpPr>
          <p:cNvPr id="9" name="CaixaDeTexto 8">
            <a:extLst>
              <a:ext uri="{FF2B5EF4-FFF2-40B4-BE49-F238E27FC236}">
                <a16:creationId xmlns:a16="http://schemas.microsoft.com/office/drawing/2014/main" id="{D7958A0E-3D57-0AC2-36AE-729490BDEE29}"/>
              </a:ext>
            </a:extLst>
          </p:cNvPr>
          <p:cNvSpPr txBox="1"/>
          <p:nvPr/>
        </p:nvSpPr>
        <p:spPr>
          <a:xfrm>
            <a:off x="4586351" y="6387913"/>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02/02/2010 e 27/12/2022</a:t>
            </a:r>
          </a:p>
        </p:txBody>
      </p:sp>
      <p:pic>
        <p:nvPicPr>
          <p:cNvPr id="11" name="Imagem 10">
            <a:extLst>
              <a:ext uri="{FF2B5EF4-FFF2-40B4-BE49-F238E27FC236}">
                <a16:creationId xmlns:a16="http://schemas.microsoft.com/office/drawing/2014/main" id="{13A532F4-C731-D33D-CC7F-C42C7AFF0B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24511" y="1421279"/>
            <a:ext cx="6603272" cy="3710555"/>
          </a:xfrm>
          <a:prstGeom prst="rect">
            <a:avLst/>
          </a:prstGeom>
        </p:spPr>
      </p:pic>
      <p:sp>
        <p:nvSpPr>
          <p:cNvPr id="4" name="CaixaDeTexto 3">
            <a:extLst>
              <a:ext uri="{FF2B5EF4-FFF2-40B4-BE49-F238E27FC236}">
                <a16:creationId xmlns:a16="http://schemas.microsoft.com/office/drawing/2014/main" id="{E1458EFA-F3BE-F8E8-BB30-0931991C3F46}"/>
              </a:ext>
            </a:extLst>
          </p:cNvPr>
          <p:cNvSpPr txBox="1"/>
          <p:nvPr/>
        </p:nvSpPr>
        <p:spPr>
          <a:xfrm>
            <a:off x="11635273" y="6489241"/>
            <a:ext cx="467145" cy="369332"/>
          </a:xfrm>
          <a:prstGeom prst="rect">
            <a:avLst/>
          </a:prstGeom>
          <a:noFill/>
        </p:spPr>
        <p:txBody>
          <a:bodyPr wrap="square" rtlCol="0">
            <a:spAutoFit/>
          </a:bodyPr>
          <a:lstStyle/>
          <a:p>
            <a:r>
              <a:rPr lang="pt-BR" dirty="0"/>
              <a:t>19</a:t>
            </a:r>
          </a:p>
        </p:txBody>
      </p:sp>
    </p:spTree>
    <p:extLst>
      <p:ext uri="{BB962C8B-B14F-4D97-AF65-F5344CB8AC3E}">
        <p14:creationId xmlns:p14="http://schemas.microsoft.com/office/powerpoint/2010/main" val="414375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4E906A-46F5-8594-F2C3-6D6DB80B9F3E}"/>
              </a:ext>
            </a:extLst>
          </p:cNvPr>
          <p:cNvSpPr>
            <a:spLocks noGrp="1"/>
          </p:cNvSpPr>
          <p:nvPr>
            <p:ph type="title"/>
          </p:nvPr>
        </p:nvSpPr>
        <p:spPr>
          <a:xfrm>
            <a:off x="243218" y="216113"/>
            <a:ext cx="10058400" cy="860282"/>
          </a:xfrm>
        </p:spPr>
        <p:txBody>
          <a:bodyPr>
            <a:normAutofit/>
          </a:bodyPr>
          <a:lstStyle/>
          <a:p>
            <a:r>
              <a:rPr lang="pt-BR" sz="4000" b="1" dirty="0"/>
              <a:t>O que faz e porque aplicar BI?</a:t>
            </a:r>
          </a:p>
        </p:txBody>
      </p:sp>
      <p:sp>
        <p:nvSpPr>
          <p:cNvPr id="3" name="Espaço Reservado para Conteúdo 2">
            <a:extLst>
              <a:ext uri="{FF2B5EF4-FFF2-40B4-BE49-F238E27FC236}">
                <a16:creationId xmlns:a16="http://schemas.microsoft.com/office/drawing/2014/main" id="{CCA0A61E-B25C-42C6-457C-D1C571D4055F}"/>
              </a:ext>
            </a:extLst>
          </p:cNvPr>
          <p:cNvSpPr>
            <a:spLocks noGrp="1"/>
          </p:cNvSpPr>
          <p:nvPr>
            <p:ph sz="half" idx="1"/>
          </p:nvPr>
        </p:nvSpPr>
        <p:spPr>
          <a:xfrm>
            <a:off x="588451" y="1322564"/>
            <a:ext cx="6511523" cy="4983469"/>
          </a:xfrm>
        </p:spPr>
        <p:txBody>
          <a:bodyPr>
            <a:normAutofit/>
          </a:bodyPr>
          <a:lstStyle/>
          <a:p>
            <a:pPr marL="0" indent="0" algn="just">
              <a:buNone/>
            </a:pPr>
            <a:r>
              <a:rPr lang="pt-BR" sz="2200" dirty="0"/>
              <a:t>   Inteligência de Negócio (termo traduzido do inglês), auxilia na tomada de </a:t>
            </a:r>
            <a:r>
              <a:rPr lang="pt-BR" sz="2200" b="1" dirty="0"/>
              <a:t>decisão assertiva </a:t>
            </a:r>
            <a:r>
              <a:rPr lang="pt-BR" sz="2200" dirty="0"/>
              <a:t>de um negócio, evitando erros como teses enviesadas, análises superficiais e etc.</a:t>
            </a:r>
          </a:p>
          <a:p>
            <a:pPr marL="0" indent="0" algn="just">
              <a:buNone/>
            </a:pPr>
            <a:r>
              <a:rPr lang="pt-BR" sz="2200" dirty="0"/>
              <a:t>   Por exemplo, como saber se devo focar meus investimentos em agencias físicas ou digitais?</a:t>
            </a:r>
          </a:p>
          <a:p>
            <a:pPr marL="0" indent="0" algn="just">
              <a:buNone/>
            </a:pPr>
            <a:r>
              <a:rPr lang="pt-BR" sz="2200" dirty="0"/>
              <a:t>   Sem uma aplicação em análise de dados com BI, facilmente decidiríamos investir em agência físicas por haver maior quantidade de clientes.</a:t>
            </a:r>
          </a:p>
          <a:p>
            <a:pPr marL="0" indent="0" algn="just">
              <a:buNone/>
            </a:pPr>
            <a:r>
              <a:rPr lang="pt-BR" sz="2200" dirty="0"/>
              <a:t>   Porém em uma análise assertiva, percebemos que em dados recentes indicam que há um crescimento maior de clientes em agências digitais. Evitando um decisão errada de investimento.</a:t>
            </a:r>
          </a:p>
        </p:txBody>
      </p:sp>
      <p:pic>
        <p:nvPicPr>
          <p:cNvPr id="6" name="Espaço Reservado para Conteúdo 5">
            <a:extLst>
              <a:ext uri="{FF2B5EF4-FFF2-40B4-BE49-F238E27FC236}">
                <a16:creationId xmlns:a16="http://schemas.microsoft.com/office/drawing/2014/main" id="{D2E64A3C-AC00-54D7-9832-4E53A64242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43191" y="655455"/>
            <a:ext cx="3986808" cy="2716209"/>
          </a:xfrm>
          <a:ln>
            <a:noFill/>
          </a:ln>
        </p:spPr>
      </p:pic>
      <p:pic>
        <p:nvPicPr>
          <p:cNvPr id="7" name="Espaço Reservado para Conteúdo 5">
            <a:extLst>
              <a:ext uri="{FF2B5EF4-FFF2-40B4-BE49-F238E27FC236}">
                <a16:creationId xmlns:a16="http://schemas.microsoft.com/office/drawing/2014/main" id="{0504CA9E-52EB-0C35-62A5-9608EB4D395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51377" y="3644431"/>
            <a:ext cx="3978621" cy="2997456"/>
          </a:xfrm>
          <a:prstGeom prst="rect">
            <a:avLst/>
          </a:prstGeom>
        </p:spPr>
      </p:pic>
      <p:sp>
        <p:nvSpPr>
          <p:cNvPr id="9" name="CaixaDeTexto 8">
            <a:extLst>
              <a:ext uri="{FF2B5EF4-FFF2-40B4-BE49-F238E27FC236}">
                <a16:creationId xmlns:a16="http://schemas.microsoft.com/office/drawing/2014/main" id="{4C67D09A-213C-102D-5332-6AEA42777C1C}"/>
              </a:ext>
            </a:extLst>
          </p:cNvPr>
          <p:cNvSpPr txBox="1"/>
          <p:nvPr/>
        </p:nvSpPr>
        <p:spPr>
          <a:xfrm>
            <a:off x="8309794" y="393845"/>
            <a:ext cx="3638988" cy="261610"/>
          </a:xfrm>
          <a:prstGeom prst="rect">
            <a:avLst/>
          </a:prstGeom>
          <a:noFill/>
        </p:spPr>
        <p:txBody>
          <a:bodyPr wrap="square" rtlCol="0">
            <a:spAutoFit/>
          </a:bodyPr>
          <a:lstStyle/>
          <a:p>
            <a:r>
              <a:rPr lang="pt-BR" sz="1100" b="1" dirty="0"/>
              <a:t>Dados gerais, análise superficial</a:t>
            </a:r>
          </a:p>
        </p:txBody>
      </p:sp>
      <p:sp>
        <p:nvSpPr>
          <p:cNvPr id="10" name="CaixaDeTexto 9">
            <a:extLst>
              <a:ext uri="{FF2B5EF4-FFF2-40B4-BE49-F238E27FC236}">
                <a16:creationId xmlns:a16="http://schemas.microsoft.com/office/drawing/2014/main" id="{F2CC9F9A-1F5A-08F2-7843-3D8C8B58C9FE}"/>
              </a:ext>
            </a:extLst>
          </p:cNvPr>
          <p:cNvSpPr txBox="1"/>
          <p:nvPr/>
        </p:nvSpPr>
        <p:spPr>
          <a:xfrm>
            <a:off x="7964561" y="3382821"/>
            <a:ext cx="3638988" cy="261610"/>
          </a:xfrm>
          <a:prstGeom prst="rect">
            <a:avLst/>
          </a:prstGeom>
          <a:noFill/>
        </p:spPr>
        <p:txBody>
          <a:bodyPr wrap="square" rtlCol="0">
            <a:spAutoFit/>
          </a:bodyPr>
          <a:lstStyle/>
          <a:p>
            <a:r>
              <a:rPr lang="pt-BR" sz="1100" b="1" dirty="0"/>
              <a:t>Resultados com dados recentes, análise assertiva</a:t>
            </a:r>
          </a:p>
        </p:txBody>
      </p:sp>
      <p:sp>
        <p:nvSpPr>
          <p:cNvPr id="12" name="CaixaDeTexto 11">
            <a:extLst>
              <a:ext uri="{FF2B5EF4-FFF2-40B4-BE49-F238E27FC236}">
                <a16:creationId xmlns:a16="http://schemas.microsoft.com/office/drawing/2014/main" id="{6C301BD5-6428-DAAE-B24B-A17199A0937D}"/>
              </a:ext>
            </a:extLst>
          </p:cNvPr>
          <p:cNvSpPr txBox="1"/>
          <p:nvPr/>
        </p:nvSpPr>
        <p:spPr>
          <a:xfrm>
            <a:off x="7889916" y="6535407"/>
            <a:ext cx="5878286" cy="276999"/>
          </a:xfrm>
          <a:prstGeom prst="rect">
            <a:avLst/>
          </a:prstGeom>
          <a:noFill/>
        </p:spPr>
        <p:txBody>
          <a:bodyPr wrap="square" rtlCol="0">
            <a:spAutoFit/>
          </a:bodyPr>
          <a:lstStyle/>
          <a:p>
            <a:r>
              <a:rPr lang="pt-BR" sz="1200" dirty="0"/>
              <a:t>A análise será melhor contextualizada em outro tópico</a:t>
            </a:r>
          </a:p>
        </p:txBody>
      </p:sp>
      <p:sp>
        <p:nvSpPr>
          <p:cNvPr id="4" name="CaixaDeTexto 3">
            <a:extLst>
              <a:ext uri="{FF2B5EF4-FFF2-40B4-BE49-F238E27FC236}">
                <a16:creationId xmlns:a16="http://schemas.microsoft.com/office/drawing/2014/main" id="{A572684A-CE99-1BDE-6EAB-4E40E2C75E4D}"/>
              </a:ext>
            </a:extLst>
          </p:cNvPr>
          <p:cNvSpPr txBox="1"/>
          <p:nvPr/>
        </p:nvSpPr>
        <p:spPr>
          <a:xfrm>
            <a:off x="11833712" y="6489241"/>
            <a:ext cx="268706" cy="369332"/>
          </a:xfrm>
          <a:prstGeom prst="rect">
            <a:avLst/>
          </a:prstGeom>
          <a:noFill/>
        </p:spPr>
        <p:txBody>
          <a:bodyPr wrap="square" rtlCol="0">
            <a:spAutoFit/>
          </a:bodyPr>
          <a:lstStyle/>
          <a:p>
            <a:r>
              <a:rPr lang="pt-BR" dirty="0"/>
              <a:t>2</a:t>
            </a:r>
          </a:p>
        </p:txBody>
      </p:sp>
      <p:sp>
        <p:nvSpPr>
          <p:cNvPr id="5" name="Retângulo 4">
            <a:extLst>
              <a:ext uri="{FF2B5EF4-FFF2-40B4-BE49-F238E27FC236}">
                <a16:creationId xmlns:a16="http://schemas.microsoft.com/office/drawing/2014/main" id="{716FE304-696D-641E-0CE8-EEE04013B2EC}"/>
              </a:ext>
            </a:extLst>
          </p:cNvPr>
          <p:cNvSpPr/>
          <p:nvPr/>
        </p:nvSpPr>
        <p:spPr>
          <a:xfrm>
            <a:off x="7305869" y="485192"/>
            <a:ext cx="307289" cy="299745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ln>
                <a:solidFill>
                  <a:schemeClr val="bg1"/>
                </a:solidFill>
              </a:ln>
              <a:solidFill>
                <a:schemeClr val="bg1"/>
              </a:solidFill>
            </a:endParaRPr>
          </a:p>
        </p:txBody>
      </p:sp>
      <p:sp>
        <p:nvSpPr>
          <p:cNvPr id="8" name="Retângulo 7">
            <a:extLst>
              <a:ext uri="{FF2B5EF4-FFF2-40B4-BE49-F238E27FC236}">
                <a16:creationId xmlns:a16="http://schemas.microsoft.com/office/drawing/2014/main" id="{A3BFA2B4-EC2F-DAD0-BF82-274FAABB3371}"/>
              </a:ext>
            </a:extLst>
          </p:cNvPr>
          <p:cNvSpPr/>
          <p:nvPr/>
        </p:nvSpPr>
        <p:spPr>
          <a:xfrm rot="5400000">
            <a:off x="9390353" y="-1302035"/>
            <a:ext cx="100668" cy="388702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ln>
                <a:solidFill>
                  <a:schemeClr val="bg1"/>
                </a:solidFill>
              </a:ln>
              <a:solidFill>
                <a:schemeClr val="bg1"/>
              </a:solidFill>
            </a:endParaRPr>
          </a:p>
        </p:txBody>
      </p:sp>
      <p:sp>
        <p:nvSpPr>
          <p:cNvPr id="11" name="Retângulo 10">
            <a:extLst>
              <a:ext uri="{FF2B5EF4-FFF2-40B4-BE49-F238E27FC236}">
                <a16:creationId xmlns:a16="http://schemas.microsoft.com/office/drawing/2014/main" id="{77DA35B2-884B-6F69-5192-652CCFFBC076}"/>
              </a:ext>
            </a:extLst>
          </p:cNvPr>
          <p:cNvSpPr/>
          <p:nvPr/>
        </p:nvSpPr>
        <p:spPr>
          <a:xfrm>
            <a:off x="11384200" y="493359"/>
            <a:ext cx="191305" cy="298928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ln>
                <a:solidFill>
                  <a:schemeClr val="bg1"/>
                </a:solidFill>
              </a:ln>
              <a:solidFill>
                <a:schemeClr val="bg1"/>
              </a:solidFill>
            </a:endParaRPr>
          </a:p>
        </p:txBody>
      </p:sp>
      <p:sp>
        <p:nvSpPr>
          <p:cNvPr id="13" name="Retângulo 12">
            <a:extLst>
              <a:ext uri="{FF2B5EF4-FFF2-40B4-BE49-F238E27FC236}">
                <a16:creationId xmlns:a16="http://schemas.microsoft.com/office/drawing/2014/main" id="{D25D3B13-1620-2FDF-80FE-2A4E35DB95C1}"/>
              </a:ext>
            </a:extLst>
          </p:cNvPr>
          <p:cNvSpPr/>
          <p:nvPr/>
        </p:nvSpPr>
        <p:spPr>
          <a:xfrm rot="5400000">
            <a:off x="9378949" y="1449720"/>
            <a:ext cx="45719" cy="434739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ln>
                <a:solidFill>
                  <a:schemeClr val="bg1"/>
                </a:solidFill>
              </a:ln>
              <a:solidFill>
                <a:schemeClr val="bg1"/>
              </a:solidFill>
            </a:endParaRPr>
          </a:p>
        </p:txBody>
      </p:sp>
      <p:sp>
        <p:nvSpPr>
          <p:cNvPr id="14" name="Retângulo 13">
            <a:extLst>
              <a:ext uri="{FF2B5EF4-FFF2-40B4-BE49-F238E27FC236}">
                <a16:creationId xmlns:a16="http://schemas.microsoft.com/office/drawing/2014/main" id="{7E4C959C-D69C-E23F-590D-BE13FD58E9CC}"/>
              </a:ext>
            </a:extLst>
          </p:cNvPr>
          <p:cNvSpPr/>
          <p:nvPr/>
        </p:nvSpPr>
        <p:spPr>
          <a:xfrm rot="10800000">
            <a:off x="11362247" y="2141848"/>
            <a:ext cx="81773" cy="434739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ln>
                <a:solidFill>
                  <a:schemeClr val="bg1"/>
                </a:solidFill>
              </a:ln>
              <a:solidFill>
                <a:schemeClr val="bg1"/>
              </a:solidFill>
            </a:endParaRPr>
          </a:p>
        </p:txBody>
      </p:sp>
    </p:spTree>
    <p:extLst>
      <p:ext uri="{BB962C8B-B14F-4D97-AF65-F5344CB8AC3E}">
        <p14:creationId xmlns:p14="http://schemas.microsoft.com/office/powerpoint/2010/main" val="815351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C2693-490E-BCF3-97FD-586A5A56D0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9EAF13F-1011-67B3-A3A7-8B6865D50AC5}"/>
              </a:ext>
            </a:extLst>
          </p:cNvPr>
          <p:cNvSpPr>
            <a:spLocks noGrp="1"/>
          </p:cNvSpPr>
          <p:nvPr>
            <p:ph type="ctrTitle"/>
          </p:nvPr>
        </p:nvSpPr>
        <p:spPr>
          <a:xfrm>
            <a:off x="225623" y="2309219"/>
            <a:ext cx="11740753" cy="1329720"/>
          </a:xfrm>
        </p:spPr>
        <p:txBody>
          <a:bodyPr>
            <a:normAutofit/>
          </a:bodyPr>
          <a:lstStyle/>
          <a:p>
            <a:pPr algn="ctr"/>
            <a:r>
              <a:rPr lang="pt-BR" sz="4000" b="1" dirty="0">
                <a:latin typeface="Arial" panose="020B0604020202020204" pitchFamily="34" charset="0"/>
                <a:cs typeface="Arial" panose="020B0604020202020204" pitchFamily="34" charset="0"/>
              </a:rPr>
              <a:t>Impacto do PIX nas transações do Banco Vitória</a:t>
            </a:r>
          </a:p>
        </p:txBody>
      </p:sp>
      <p:sp>
        <p:nvSpPr>
          <p:cNvPr id="3" name="CaixaDeTexto 2">
            <a:extLst>
              <a:ext uri="{FF2B5EF4-FFF2-40B4-BE49-F238E27FC236}">
                <a16:creationId xmlns:a16="http://schemas.microsoft.com/office/drawing/2014/main" id="{92456EED-40DB-8C9B-B465-D7B3A400CB6D}"/>
              </a:ext>
            </a:extLst>
          </p:cNvPr>
          <p:cNvSpPr txBox="1"/>
          <p:nvPr/>
        </p:nvSpPr>
        <p:spPr>
          <a:xfrm>
            <a:off x="5551715" y="3751880"/>
            <a:ext cx="1427583" cy="369332"/>
          </a:xfrm>
          <a:prstGeom prst="rect">
            <a:avLst/>
          </a:prstGeom>
          <a:noFill/>
        </p:spPr>
        <p:txBody>
          <a:bodyPr wrap="square" rtlCol="0">
            <a:spAutoFit/>
          </a:bodyPr>
          <a:lstStyle/>
          <a:p>
            <a:r>
              <a:rPr lang="pt-BR" dirty="0"/>
              <a:t>Banco Vitória</a:t>
            </a:r>
          </a:p>
        </p:txBody>
      </p:sp>
      <p:pic>
        <p:nvPicPr>
          <p:cNvPr id="5" name="Imagem 4">
            <a:extLst>
              <a:ext uri="{FF2B5EF4-FFF2-40B4-BE49-F238E27FC236}">
                <a16:creationId xmlns:a16="http://schemas.microsoft.com/office/drawing/2014/main" id="{8FC44D84-93E5-AAEC-821A-DC2E1DAA1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500" y="3638939"/>
            <a:ext cx="595215" cy="595215"/>
          </a:xfrm>
          <a:prstGeom prst="rect">
            <a:avLst/>
          </a:prstGeom>
        </p:spPr>
      </p:pic>
      <p:sp>
        <p:nvSpPr>
          <p:cNvPr id="6" name="CaixaDeTexto 5">
            <a:extLst>
              <a:ext uri="{FF2B5EF4-FFF2-40B4-BE49-F238E27FC236}">
                <a16:creationId xmlns:a16="http://schemas.microsoft.com/office/drawing/2014/main" id="{F51FAF73-4852-CF74-E0EB-95779C553640}"/>
              </a:ext>
            </a:extLst>
          </p:cNvPr>
          <p:cNvSpPr txBox="1"/>
          <p:nvPr/>
        </p:nvSpPr>
        <p:spPr>
          <a:xfrm>
            <a:off x="11635273" y="6489241"/>
            <a:ext cx="467145" cy="369332"/>
          </a:xfrm>
          <a:prstGeom prst="rect">
            <a:avLst/>
          </a:prstGeom>
          <a:noFill/>
        </p:spPr>
        <p:txBody>
          <a:bodyPr wrap="square" rtlCol="0">
            <a:spAutoFit/>
          </a:bodyPr>
          <a:lstStyle/>
          <a:p>
            <a:r>
              <a:rPr lang="pt-BR" dirty="0"/>
              <a:t>20</a:t>
            </a:r>
          </a:p>
        </p:txBody>
      </p:sp>
    </p:spTree>
    <p:extLst>
      <p:ext uri="{BB962C8B-B14F-4D97-AF65-F5344CB8AC3E}">
        <p14:creationId xmlns:p14="http://schemas.microsoft.com/office/powerpoint/2010/main" val="117353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62CD2-7D60-8AE8-76B2-D2D1C4050972}"/>
              </a:ext>
            </a:extLst>
          </p:cNvPr>
          <p:cNvSpPr>
            <a:spLocks noGrp="1"/>
          </p:cNvSpPr>
          <p:nvPr>
            <p:ph type="title"/>
          </p:nvPr>
        </p:nvSpPr>
        <p:spPr>
          <a:xfrm>
            <a:off x="190554" y="-167951"/>
            <a:ext cx="12586996" cy="1450757"/>
          </a:xfrm>
        </p:spPr>
        <p:txBody>
          <a:bodyPr>
            <a:normAutofit/>
          </a:bodyPr>
          <a:lstStyle/>
          <a:p>
            <a:r>
              <a:rPr lang="pt-BR" sz="4000" b="1" dirty="0">
                <a:cs typeface="Arial" panose="020B0604020202020204" pitchFamily="34" charset="0"/>
              </a:rPr>
              <a:t>Como analisaremos o impacto do PIX nas transações?</a:t>
            </a:r>
          </a:p>
        </p:txBody>
      </p:sp>
      <p:pic>
        <p:nvPicPr>
          <p:cNvPr id="11" name="Espaço Reservado para Conteúdo 10">
            <a:extLst>
              <a:ext uri="{FF2B5EF4-FFF2-40B4-BE49-F238E27FC236}">
                <a16:creationId xmlns:a16="http://schemas.microsoft.com/office/drawing/2014/main" id="{247B9867-8A9C-6D18-18AE-74E0503FB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012816" y="1663024"/>
            <a:ext cx="6972464" cy="3907352"/>
          </a:xfrm>
        </p:spPr>
      </p:pic>
      <p:sp>
        <p:nvSpPr>
          <p:cNvPr id="6" name="CaixaDeTexto 5">
            <a:extLst>
              <a:ext uri="{FF2B5EF4-FFF2-40B4-BE49-F238E27FC236}">
                <a16:creationId xmlns:a16="http://schemas.microsoft.com/office/drawing/2014/main" id="{C408F906-D1D8-BC53-BF02-ABB227A8A031}"/>
              </a:ext>
            </a:extLst>
          </p:cNvPr>
          <p:cNvSpPr txBox="1"/>
          <p:nvPr/>
        </p:nvSpPr>
        <p:spPr>
          <a:xfrm>
            <a:off x="599438" y="1663024"/>
            <a:ext cx="4413378" cy="3816429"/>
          </a:xfrm>
          <a:prstGeom prst="rect">
            <a:avLst/>
          </a:prstGeom>
          <a:noFill/>
        </p:spPr>
        <p:txBody>
          <a:bodyPr wrap="square" rtlCol="0">
            <a:spAutoFit/>
          </a:bodyPr>
          <a:lstStyle/>
          <a:p>
            <a:r>
              <a:rPr lang="pt-BR" sz="2200" dirty="0"/>
              <a:t>   Para analisar o efeito pix nas transações bancárias do banco Vitória, será feita a comparação dos dados das transações antes e depois do surgimento do PIX.</a:t>
            </a:r>
          </a:p>
          <a:p>
            <a:endParaRPr lang="pt-BR" sz="2200" dirty="0"/>
          </a:p>
          <a:p>
            <a:r>
              <a:rPr lang="pt-BR" sz="2200" dirty="0"/>
              <a:t>Será visto:</a:t>
            </a:r>
          </a:p>
          <a:p>
            <a:pPr marL="285750" indent="-285750">
              <a:buFont typeface="Arial" panose="020B0604020202020204" pitchFamily="34" charset="0"/>
              <a:buChar char="•"/>
            </a:pPr>
            <a:r>
              <a:rPr lang="pt-BR" sz="2200" dirty="0"/>
              <a:t>Mudança na quantidade de outras transações.</a:t>
            </a:r>
          </a:p>
          <a:p>
            <a:pPr marL="285750" indent="-285750">
              <a:buFont typeface="Arial" panose="020B0604020202020204" pitchFamily="34" charset="0"/>
              <a:buChar char="•"/>
            </a:pPr>
            <a:r>
              <a:rPr lang="pt-BR" sz="2200" dirty="0"/>
              <a:t>Mudança no número total de transações</a:t>
            </a:r>
          </a:p>
        </p:txBody>
      </p:sp>
      <p:sp>
        <p:nvSpPr>
          <p:cNvPr id="3" name="CaixaDeTexto 2">
            <a:extLst>
              <a:ext uri="{FF2B5EF4-FFF2-40B4-BE49-F238E27FC236}">
                <a16:creationId xmlns:a16="http://schemas.microsoft.com/office/drawing/2014/main" id="{8E126717-DF5B-1921-2B3E-A217D5B07B95}"/>
              </a:ext>
            </a:extLst>
          </p:cNvPr>
          <p:cNvSpPr txBox="1"/>
          <p:nvPr/>
        </p:nvSpPr>
        <p:spPr>
          <a:xfrm>
            <a:off x="11635273" y="6489241"/>
            <a:ext cx="467145" cy="369332"/>
          </a:xfrm>
          <a:prstGeom prst="rect">
            <a:avLst/>
          </a:prstGeom>
          <a:noFill/>
        </p:spPr>
        <p:txBody>
          <a:bodyPr wrap="square" rtlCol="0">
            <a:spAutoFit/>
          </a:bodyPr>
          <a:lstStyle/>
          <a:p>
            <a:r>
              <a:rPr lang="pt-BR" dirty="0"/>
              <a:t>21</a:t>
            </a:r>
          </a:p>
        </p:txBody>
      </p:sp>
    </p:spTree>
    <p:extLst>
      <p:ext uri="{BB962C8B-B14F-4D97-AF65-F5344CB8AC3E}">
        <p14:creationId xmlns:p14="http://schemas.microsoft.com/office/powerpoint/2010/main" val="328321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3732C-61FB-FFEE-6DA9-E680EF7CE0B9}"/>
              </a:ext>
            </a:extLst>
          </p:cNvPr>
          <p:cNvSpPr>
            <a:spLocks noGrp="1"/>
          </p:cNvSpPr>
          <p:nvPr>
            <p:ph type="title"/>
          </p:nvPr>
        </p:nvSpPr>
        <p:spPr>
          <a:xfrm>
            <a:off x="255037" y="-105518"/>
            <a:ext cx="10058400" cy="1450757"/>
          </a:xfrm>
        </p:spPr>
        <p:txBody>
          <a:bodyPr>
            <a:normAutofit/>
          </a:bodyPr>
          <a:lstStyle/>
          <a:p>
            <a:r>
              <a:rPr lang="pt-BR" sz="4000" b="1" dirty="0"/>
              <a:t>Análise antes do surgimento do PIX</a:t>
            </a:r>
          </a:p>
        </p:txBody>
      </p:sp>
      <p:pic>
        <p:nvPicPr>
          <p:cNvPr id="18" name="Espaço Reservado para Conteúdo 17">
            <a:extLst>
              <a:ext uri="{FF2B5EF4-FFF2-40B4-BE49-F238E27FC236}">
                <a16:creationId xmlns:a16="http://schemas.microsoft.com/office/drawing/2014/main" id="{4D453C9A-99A9-58EC-8E1F-28D7CA19A5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66317" y="1460095"/>
            <a:ext cx="5868955" cy="3700660"/>
          </a:xfrm>
        </p:spPr>
      </p:pic>
      <p:pic>
        <p:nvPicPr>
          <p:cNvPr id="20" name="Espaço Reservado para Conteúdo 19">
            <a:extLst>
              <a:ext uri="{FF2B5EF4-FFF2-40B4-BE49-F238E27FC236}">
                <a16:creationId xmlns:a16="http://schemas.microsoft.com/office/drawing/2014/main" id="{AC65AF6F-D5FD-73E0-CAFC-2284B30B38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66317" y="5203165"/>
            <a:ext cx="2748248" cy="1125189"/>
          </a:xfrm>
        </p:spPr>
      </p:pic>
      <p:sp>
        <p:nvSpPr>
          <p:cNvPr id="11" name="CaixaDeTexto 10">
            <a:extLst>
              <a:ext uri="{FF2B5EF4-FFF2-40B4-BE49-F238E27FC236}">
                <a16:creationId xmlns:a16="http://schemas.microsoft.com/office/drawing/2014/main" id="{DC30AB88-3DEF-1B8F-2E69-0D4AA24F7500}"/>
              </a:ext>
            </a:extLst>
          </p:cNvPr>
          <p:cNvSpPr txBox="1"/>
          <p:nvPr/>
        </p:nvSpPr>
        <p:spPr>
          <a:xfrm>
            <a:off x="1244082" y="2367171"/>
            <a:ext cx="4413378" cy="2123658"/>
          </a:xfrm>
          <a:prstGeom prst="rect">
            <a:avLst/>
          </a:prstGeom>
          <a:noFill/>
        </p:spPr>
        <p:txBody>
          <a:bodyPr wrap="square" rtlCol="0">
            <a:spAutoFit/>
          </a:bodyPr>
          <a:lstStyle/>
          <a:p>
            <a:r>
              <a:rPr lang="pt-BR" sz="2200" dirty="0"/>
              <a:t>   Antes do surgimento do PIX, é perceptível a concentração de transações em compras com crédito e débito, e 20 mil transações realizadas durante o período da análise.</a:t>
            </a:r>
          </a:p>
        </p:txBody>
      </p:sp>
      <p:sp>
        <p:nvSpPr>
          <p:cNvPr id="12" name="CaixaDeTexto 11">
            <a:extLst>
              <a:ext uri="{FF2B5EF4-FFF2-40B4-BE49-F238E27FC236}">
                <a16:creationId xmlns:a16="http://schemas.microsoft.com/office/drawing/2014/main" id="{B10DCDC6-7F44-FEDD-0DCA-FE5F7ADC7BEE}"/>
              </a:ext>
            </a:extLst>
          </p:cNvPr>
          <p:cNvSpPr txBox="1"/>
          <p:nvPr/>
        </p:nvSpPr>
        <p:spPr>
          <a:xfrm>
            <a:off x="4811486" y="6529895"/>
            <a:ext cx="4413378" cy="246221"/>
          </a:xfrm>
          <a:prstGeom prst="rect">
            <a:avLst/>
          </a:prstGeom>
          <a:noFill/>
        </p:spPr>
        <p:txBody>
          <a:bodyPr wrap="square" rtlCol="0">
            <a:spAutoFit/>
          </a:bodyPr>
          <a:lstStyle/>
          <a:p>
            <a:r>
              <a:rPr lang="pt-BR" sz="1000" dirty="0"/>
              <a:t>Dados coletados entre 01/01/2017 e 12/12/2019 </a:t>
            </a:r>
          </a:p>
        </p:txBody>
      </p:sp>
      <p:sp>
        <p:nvSpPr>
          <p:cNvPr id="21" name="CaixaDeTexto 20">
            <a:extLst>
              <a:ext uri="{FF2B5EF4-FFF2-40B4-BE49-F238E27FC236}">
                <a16:creationId xmlns:a16="http://schemas.microsoft.com/office/drawing/2014/main" id="{6E0CC5F2-6AA5-E788-9FEE-A183A489B0E2}"/>
              </a:ext>
            </a:extLst>
          </p:cNvPr>
          <p:cNvSpPr txBox="1"/>
          <p:nvPr/>
        </p:nvSpPr>
        <p:spPr>
          <a:xfrm>
            <a:off x="8776996" y="5581093"/>
            <a:ext cx="2746310" cy="369332"/>
          </a:xfrm>
          <a:prstGeom prst="rect">
            <a:avLst/>
          </a:prstGeom>
          <a:noFill/>
        </p:spPr>
        <p:txBody>
          <a:bodyPr wrap="square" rtlCol="0">
            <a:spAutoFit/>
          </a:bodyPr>
          <a:lstStyle/>
          <a:p>
            <a:r>
              <a:rPr lang="pt-BR" dirty="0"/>
              <a:t>Quantidade de Transações</a:t>
            </a:r>
          </a:p>
        </p:txBody>
      </p:sp>
      <p:sp>
        <p:nvSpPr>
          <p:cNvPr id="3" name="CaixaDeTexto 2">
            <a:extLst>
              <a:ext uri="{FF2B5EF4-FFF2-40B4-BE49-F238E27FC236}">
                <a16:creationId xmlns:a16="http://schemas.microsoft.com/office/drawing/2014/main" id="{35B96031-5DE2-B947-257C-C48A68077428}"/>
              </a:ext>
            </a:extLst>
          </p:cNvPr>
          <p:cNvSpPr txBox="1"/>
          <p:nvPr/>
        </p:nvSpPr>
        <p:spPr>
          <a:xfrm>
            <a:off x="11635273" y="6489241"/>
            <a:ext cx="467145" cy="369332"/>
          </a:xfrm>
          <a:prstGeom prst="rect">
            <a:avLst/>
          </a:prstGeom>
          <a:noFill/>
        </p:spPr>
        <p:txBody>
          <a:bodyPr wrap="square" rtlCol="0">
            <a:spAutoFit/>
          </a:bodyPr>
          <a:lstStyle/>
          <a:p>
            <a:r>
              <a:rPr lang="pt-BR" dirty="0"/>
              <a:t>22</a:t>
            </a:r>
          </a:p>
        </p:txBody>
      </p:sp>
      <p:sp>
        <p:nvSpPr>
          <p:cNvPr id="4" name="Retângulo 3">
            <a:extLst>
              <a:ext uri="{FF2B5EF4-FFF2-40B4-BE49-F238E27FC236}">
                <a16:creationId xmlns:a16="http://schemas.microsoft.com/office/drawing/2014/main" id="{343075D4-0B0E-4130-AA09-A16DA0812FE3}"/>
              </a:ext>
            </a:extLst>
          </p:cNvPr>
          <p:cNvSpPr/>
          <p:nvPr/>
        </p:nvSpPr>
        <p:spPr>
          <a:xfrm rot="10800000">
            <a:off x="11569935" y="92919"/>
            <a:ext cx="130673" cy="53049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6" name="Retângulo 5">
            <a:extLst>
              <a:ext uri="{FF2B5EF4-FFF2-40B4-BE49-F238E27FC236}">
                <a16:creationId xmlns:a16="http://schemas.microsoft.com/office/drawing/2014/main" id="{638C77B7-CDBE-363F-CE18-03975D7618B8}"/>
              </a:ext>
            </a:extLst>
          </p:cNvPr>
          <p:cNvSpPr/>
          <p:nvPr/>
        </p:nvSpPr>
        <p:spPr>
          <a:xfrm rot="10800000">
            <a:off x="5700980" y="1082350"/>
            <a:ext cx="130672" cy="4284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7" name="Retângulo 6">
            <a:extLst>
              <a:ext uri="{FF2B5EF4-FFF2-40B4-BE49-F238E27FC236}">
                <a16:creationId xmlns:a16="http://schemas.microsoft.com/office/drawing/2014/main" id="{326B0269-78EF-D4B9-4CFC-FE3292D33692}"/>
              </a:ext>
            </a:extLst>
          </p:cNvPr>
          <p:cNvSpPr/>
          <p:nvPr/>
        </p:nvSpPr>
        <p:spPr>
          <a:xfrm rot="5400000">
            <a:off x="8275368" y="1907654"/>
            <a:ext cx="158323" cy="66268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8" name="Retângulo 7">
            <a:extLst>
              <a:ext uri="{FF2B5EF4-FFF2-40B4-BE49-F238E27FC236}">
                <a16:creationId xmlns:a16="http://schemas.microsoft.com/office/drawing/2014/main" id="{23A74F7A-DA4C-CF9B-F5BA-4C0D769A1922}"/>
              </a:ext>
            </a:extLst>
          </p:cNvPr>
          <p:cNvSpPr/>
          <p:nvPr/>
        </p:nvSpPr>
        <p:spPr>
          <a:xfrm rot="10800000">
            <a:off x="8491149" y="5179464"/>
            <a:ext cx="88754" cy="17172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93262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5E4D8-BDDE-6C2E-8920-68B7C16690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C3DFC66-27D7-B72F-4684-62BC73C8B44C}"/>
              </a:ext>
            </a:extLst>
          </p:cNvPr>
          <p:cNvSpPr>
            <a:spLocks noGrp="1"/>
          </p:cNvSpPr>
          <p:nvPr>
            <p:ph type="title"/>
          </p:nvPr>
        </p:nvSpPr>
        <p:spPr>
          <a:xfrm>
            <a:off x="329681" y="-121565"/>
            <a:ext cx="10058400" cy="1450757"/>
          </a:xfrm>
        </p:spPr>
        <p:txBody>
          <a:bodyPr>
            <a:normAutofit/>
          </a:bodyPr>
          <a:lstStyle/>
          <a:p>
            <a:r>
              <a:rPr lang="pt-BR" sz="4000" b="1" dirty="0"/>
              <a:t>Análise depois do surgimento do PIX</a:t>
            </a:r>
          </a:p>
        </p:txBody>
      </p:sp>
      <p:pic>
        <p:nvPicPr>
          <p:cNvPr id="18" name="Espaço Reservado para Conteúdo 17">
            <a:extLst>
              <a:ext uri="{FF2B5EF4-FFF2-40B4-BE49-F238E27FC236}">
                <a16:creationId xmlns:a16="http://schemas.microsoft.com/office/drawing/2014/main" id="{1C697409-62C4-D247-90C0-E64B33C90F1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5672719" y="1748361"/>
            <a:ext cx="5181600" cy="3254671"/>
          </a:xfrm>
        </p:spPr>
      </p:pic>
      <p:pic>
        <p:nvPicPr>
          <p:cNvPr id="20" name="Espaço Reservado para Conteúdo 19">
            <a:extLst>
              <a:ext uri="{FF2B5EF4-FFF2-40B4-BE49-F238E27FC236}">
                <a16:creationId xmlns:a16="http://schemas.microsoft.com/office/drawing/2014/main" id="{20611B0E-4CA6-EE6A-DF94-C189ABF471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86488" y="5202229"/>
            <a:ext cx="2103302" cy="861135"/>
          </a:xfrm>
        </p:spPr>
      </p:pic>
      <p:sp>
        <p:nvSpPr>
          <p:cNvPr id="11" name="CaixaDeTexto 10">
            <a:extLst>
              <a:ext uri="{FF2B5EF4-FFF2-40B4-BE49-F238E27FC236}">
                <a16:creationId xmlns:a16="http://schemas.microsoft.com/office/drawing/2014/main" id="{9CCBBB5E-78DE-B5ED-64E5-D60DBD2B621A}"/>
              </a:ext>
            </a:extLst>
          </p:cNvPr>
          <p:cNvSpPr txBox="1"/>
          <p:nvPr/>
        </p:nvSpPr>
        <p:spPr>
          <a:xfrm>
            <a:off x="1206759" y="2690336"/>
            <a:ext cx="4413378" cy="1477328"/>
          </a:xfrm>
          <a:prstGeom prst="rect">
            <a:avLst/>
          </a:prstGeom>
          <a:noFill/>
        </p:spPr>
        <p:txBody>
          <a:bodyPr wrap="square" rtlCol="0">
            <a:spAutoFit/>
          </a:bodyPr>
          <a:lstStyle/>
          <a:p>
            <a:r>
              <a:rPr lang="pt-BR" dirty="0"/>
              <a:t>   Após o surgimento do PIX é possível perceber que agora as transações com PIX são mais usuais que compras com Débito, além do crescimento de </a:t>
            </a:r>
            <a:r>
              <a:rPr lang="pt-BR" b="1" dirty="0"/>
              <a:t>37,3%</a:t>
            </a:r>
            <a:r>
              <a:rPr lang="pt-BR" dirty="0"/>
              <a:t> na quantidade de transações.</a:t>
            </a:r>
          </a:p>
        </p:txBody>
      </p:sp>
      <p:sp>
        <p:nvSpPr>
          <p:cNvPr id="12" name="CaixaDeTexto 11">
            <a:extLst>
              <a:ext uri="{FF2B5EF4-FFF2-40B4-BE49-F238E27FC236}">
                <a16:creationId xmlns:a16="http://schemas.microsoft.com/office/drawing/2014/main" id="{F8E33F28-83C2-2CD8-E128-1AD2C20B77CF}"/>
              </a:ext>
            </a:extLst>
          </p:cNvPr>
          <p:cNvSpPr txBox="1"/>
          <p:nvPr/>
        </p:nvSpPr>
        <p:spPr>
          <a:xfrm>
            <a:off x="4718179" y="6456760"/>
            <a:ext cx="4413378" cy="246221"/>
          </a:xfrm>
          <a:prstGeom prst="rect">
            <a:avLst/>
          </a:prstGeom>
          <a:noFill/>
        </p:spPr>
        <p:txBody>
          <a:bodyPr wrap="square" rtlCol="0">
            <a:spAutoFit/>
          </a:bodyPr>
          <a:lstStyle/>
          <a:p>
            <a:r>
              <a:rPr lang="pt-BR" sz="1000" dirty="0"/>
              <a:t>Dados coletados entre 01/01/2020 e 27/12/2022 </a:t>
            </a:r>
          </a:p>
        </p:txBody>
      </p:sp>
      <p:sp>
        <p:nvSpPr>
          <p:cNvPr id="21" name="CaixaDeTexto 20">
            <a:extLst>
              <a:ext uri="{FF2B5EF4-FFF2-40B4-BE49-F238E27FC236}">
                <a16:creationId xmlns:a16="http://schemas.microsoft.com/office/drawing/2014/main" id="{2EECE4E6-6AFA-27D4-37EB-1BFBC9697976}"/>
              </a:ext>
            </a:extLst>
          </p:cNvPr>
          <p:cNvSpPr txBox="1"/>
          <p:nvPr/>
        </p:nvSpPr>
        <p:spPr>
          <a:xfrm>
            <a:off x="8450425" y="5396428"/>
            <a:ext cx="2746310" cy="369332"/>
          </a:xfrm>
          <a:prstGeom prst="rect">
            <a:avLst/>
          </a:prstGeom>
          <a:noFill/>
        </p:spPr>
        <p:txBody>
          <a:bodyPr wrap="square" rtlCol="0">
            <a:spAutoFit/>
          </a:bodyPr>
          <a:lstStyle/>
          <a:p>
            <a:r>
              <a:rPr lang="pt-BR" dirty="0"/>
              <a:t>Quantidade de Transações</a:t>
            </a:r>
          </a:p>
        </p:txBody>
      </p:sp>
      <p:sp>
        <p:nvSpPr>
          <p:cNvPr id="3" name="CaixaDeTexto 2">
            <a:extLst>
              <a:ext uri="{FF2B5EF4-FFF2-40B4-BE49-F238E27FC236}">
                <a16:creationId xmlns:a16="http://schemas.microsoft.com/office/drawing/2014/main" id="{A6942451-2520-D53E-5946-7A077D02A8F0}"/>
              </a:ext>
            </a:extLst>
          </p:cNvPr>
          <p:cNvSpPr txBox="1"/>
          <p:nvPr/>
        </p:nvSpPr>
        <p:spPr>
          <a:xfrm>
            <a:off x="11724855" y="6488668"/>
            <a:ext cx="467145" cy="369332"/>
          </a:xfrm>
          <a:prstGeom prst="rect">
            <a:avLst/>
          </a:prstGeom>
          <a:noFill/>
        </p:spPr>
        <p:txBody>
          <a:bodyPr wrap="square" rtlCol="0">
            <a:spAutoFit/>
          </a:bodyPr>
          <a:lstStyle/>
          <a:p>
            <a:r>
              <a:rPr lang="pt-BR" dirty="0"/>
              <a:t>23</a:t>
            </a:r>
          </a:p>
        </p:txBody>
      </p:sp>
      <p:sp>
        <p:nvSpPr>
          <p:cNvPr id="4" name="Retângulo 3">
            <a:extLst>
              <a:ext uri="{FF2B5EF4-FFF2-40B4-BE49-F238E27FC236}">
                <a16:creationId xmlns:a16="http://schemas.microsoft.com/office/drawing/2014/main" id="{0AD6C7CA-9E28-4590-405C-9FF0751F80C6}"/>
              </a:ext>
            </a:extLst>
          </p:cNvPr>
          <p:cNvSpPr/>
          <p:nvPr/>
        </p:nvSpPr>
        <p:spPr>
          <a:xfrm rot="10800000">
            <a:off x="5646428" y="1111907"/>
            <a:ext cx="52582" cy="4284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5" name="Retângulo 4">
            <a:extLst>
              <a:ext uri="{FF2B5EF4-FFF2-40B4-BE49-F238E27FC236}">
                <a16:creationId xmlns:a16="http://schemas.microsoft.com/office/drawing/2014/main" id="{F4D5CAE7-4626-3A0D-0437-75A39539C9F8}"/>
              </a:ext>
            </a:extLst>
          </p:cNvPr>
          <p:cNvSpPr/>
          <p:nvPr/>
        </p:nvSpPr>
        <p:spPr>
          <a:xfrm rot="16200000">
            <a:off x="8222979" y="-1042282"/>
            <a:ext cx="199197" cy="54048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6" name="Retângulo 5">
            <a:extLst>
              <a:ext uri="{FF2B5EF4-FFF2-40B4-BE49-F238E27FC236}">
                <a16:creationId xmlns:a16="http://schemas.microsoft.com/office/drawing/2014/main" id="{F903E306-67AD-3A52-FEB9-3F5378CA1E63}"/>
              </a:ext>
            </a:extLst>
          </p:cNvPr>
          <p:cNvSpPr/>
          <p:nvPr/>
        </p:nvSpPr>
        <p:spPr>
          <a:xfrm rot="10800000">
            <a:off x="10803964" y="1092240"/>
            <a:ext cx="130672" cy="4284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7" name="Retângulo 6">
            <a:extLst>
              <a:ext uri="{FF2B5EF4-FFF2-40B4-BE49-F238E27FC236}">
                <a16:creationId xmlns:a16="http://schemas.microsoft.com/office/drawing/2014/main" id="{65C2644E-588A-7A86-D4B8-FE11155AF8DE}"/>
              </a:ext>
            </a:extLst>
          </p:cNvPr>
          <p:cNvSpPr/>
          <p:nvPr/>
        </p:nvSpPr>
        <p:spPr>
          <a:xfrm rot="10800000">
            <a:off x="8238044" y="5103844"/>
            <a:ext cx="69413" cy="13282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188095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B1029-4272-9489-C914-7D044B7E0425}"/>
              </a:ext>
            </a:extLst>
          </p:cNvPr>
          <p:cNvSpPr>
            <a:spLocks noGrp="1"/>
          </p:cNvSpPr>
          <p:nvPr>
            <p:ph type="title"/>
          </p:nvPr>
        </p:nvSpPr>
        <p:spPr>
          <a:xfrm>
            <a:off x="404605" y="2595"/>
            <a:ext cx="10515600" cy="1325563"/>
          </a:xfrm>
        </p:spPr>
        <p:txBody>
          <a:bodyPr>
            <a:normAutofit/>
          </a:bodyPr>
          <a:lstStyle/>
          <a:p>
            <a:r>
              <a:rPr lang="pt-BR" sz="4000" b="1" dirty="0"/>
              <a:t>Conclusão</a:t>
            </a:r>
          </a:p>
        </p:txBody>
      </p:sp>
      <p:sp>
        <p:nvSpPr>
          <p:cNvPr id="4" name="Espaço Reservado para Conteúdo 3">
            <a:extLst>
              <a:ext uri="{FF2B5EF4-FFF2-40B4-BE49-F238E27FC236}">
                <a16:creationId xmlns:a16="http://schemas.microsoft.com/office/drawing/2014/main" id="{B0A9B10D-DFE7-55C9-8CB3-700E3AD4818C}"/>
              </a:ext>
            </a:extLst>
          </p:cNvPr>
          <p:cNvSpPr>
            <a:spLocks noGrp="1"/>
          </p:cNvSpPr>
          <p:nvPr>
            <p:ph sz="half" idx="2"/>
          </p:nvPr>
        </p:nvSpPr>
        <p:spPr>
          <a:xfrm>
            <a:off x="724645" y="2107545"/>
            <a:ext cx="4937760" cy="3378200"/>
          </a:xfrm>
        </p:spPr>
        <p:txBody>
          <a:bodyPr>
            <a:normAutofit/>
          </a:bodyPr>
          <a:lstStyle/>
          <a:p>
            <a:pPr marL="0" indent="0">
              <a:buNone/>
            </a:pPr>
            <a:r>
              <a:rPr lang="pt-BR" sz="2200" dirty="0"/>
              <a:t>   Após o surgimento do PIX, houve um aumento de 37,3% no número de transações e o grande número de transações com PIX, sendo até preferência em pagamento acima do crédito (considerando os dados recentes). </a:t>
            </a:r>
          </a:p>
        </p:txBody>
      </p:sp>
      <p:pic>
        <p:nvPicPr>
          <p:cNvPr id="8" name="Espaço Reservado para Conteúdo 7">
            <a:extLst>
              <a:ext uri="{FF2B5EF4-FFF2-40B4-BE49-F238E27FC236}">
                <a16:creationId xmlns:a16="http://schemas.microsoft.com/office/drawing/2014/main" id="{0A9D26B2-8C1A-00E4-C659-80EE0B87A2F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p:blipFill>
        <p:spPr>
          <a:xfrm>
            <a:off x="5662405" y="1542107"/>
            <a:ext cx="6305786" cy="3533746"/>
          </a:xfrm>
        </p:spPr>
      </p:pic>
      <p:sp>
        <p:nvSpPr>
          <p:cNvPr id="3" name="CaixaDeTexto 2">
            <a:extLst>
              <a:ext uri="{FF2B5EF4-FFF2-40B4-BE49-F238E27FC236}">
                <a16:creationId xmlns:a16="http://schemas.microsoft.com/office/drawing/2014/main" id="{3CB66FFD-02DA-9152-BC5B-E96AF699AD8F}"/>
              </a:ext>
            </a:extLst>
          </p:cNvPr>
          <p:cNvSpPr txBox="1"/>
          <p:nvPr/>
        </p:nvSpPr>
        <p:spPr>
          <a:xfrm>
            <a:off x="11724855" y="6488668"/>
            <a:ext cx="467145" cy="369332"/>
          </a:xfrm>
          <a:prstGeom prst="rect">
            <a:avLst/>
          </a:prstGeom>
          <a:noFill/>
        </p:spPr>
        <p:txBody>
          <a:bodyPr wrap="square" rtlCol="0">
            <a:spAutoFit/>
          </a:bodyPr>
          <a:lstStyle/>
          <a:p>
            <a:r>
              <a:rPr lang="pt-BR" dirty="0"/>
              <a:t>24</a:t>
            </a:r>
          </a:p>
        </p:txBody>
      </p:sp>
    </p:spTree>
    <p:extLst>
      <p:ext uri="{BB962C8B-B14F-4D97-AF65-F5344CB8AC3E}">
        <p14:creationId xmlns:p14="http://schemas.microsoft.com/office/powerpoint/2010/main" val="3479563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D17F5-0C7B-9060-16B1-78B8486EAD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B8E042-0C0C-10BC-42AF-21D67D7F8AF3}"/>
              </a:ext>
            </a:extLst>
          </p:cNvPr>
          <p:cNvSpPr>
            <a:spLocks noGrp="1"/>
          </p:cNvSpPr>
          <p:nvPr>
            <p:ph type="ctrTitle"/>
          </p:nvPr>
        </p:nvSpPr>
        <p:spPr>
          <a:xfrm>
            <a:off x="225623" y="2183103"/>
            <a:ext cx="11740753" cy="1329720"/>
          </a:xfrm>
        </p:spPr>
        <p:txBody>
          <a:bodyPr>
            <a:normAutofit/>
          </a:bodyPr>
          <a:lstStyle/>
          <a:p>
            <a:pPr algn="ctr"/>
            <a:r>
              <a:rPr lang="pt-BR" sz="4000" b="1" dirty="0">
                <a:latin typeface="Arial" panose="020B0604020202020204" pitchFamily="34" charset="0"/>
                <a:cs typeface="Arial" panose="020B0604020202020204" pitchFamily="34" charset="0"/>
              </a:rPr>
              <a:t>Quais estratégias seguir?</a:t>
            </a:r>
          </a:p>
        </p:txBody>
      </p:sp>
      <p:sp>
        <p:nvSpPr>
          <p:cNvPr id="3" name="CaixaDeTexto 2">
            <a:extLst>
              <a:ext uri="{FF2B5EF4-FFF2-40B4-BE49-F238E27FC236}">
                <a16:creationId xmlns:a16="http://schemas.microsoft.com/office/drawing/2014/main" id="{8C97D7AD-B4D8-745C-48FE-E699C8D170A2}"/>
              </a:ext>
            </a:extLst>
          </p:cNvPr>
          <p:cNvSpPr txBox="1"/>
          <p:nvPr/>
        </p:nvSpPr>
        <p:spPr>
          <a:xfrm>
            <a:off x="5551715" y="3751880"/>
            <a:ext cx="1427583" cy="369332"/>
          </a:xfrm>
          <a:prstGeom prst="rect">
            <a:avLst/>
          </a:prstGeom>
          <a:noFill/>
        </p:spPr>
        <p:txBody>
          <a:bodyPr wrap="square" rtlCol="0">
            <a:spAutoFit/>
          </a:bodyPr>
          <a:lstStyle/>
          <a:p>
            <a:r>
              <a:rPr lang="pt-BR" dirty="0"/>
              <a:t>Banco Vitória</a:t>
            </a:r>
          </a:p>
        </p:txBody>
      </p:sp>
      <p:pic>
        <p:nvPicPr>
          <p:cNvPr id="5" name="Imagem 4">
            <a:extLst>
              <a:ext uri="{FF2B5EF4-FFF2-40B4-BE49-F238E27FC236}">
                <a16:creationId xmlns:a16="http://schemas.microsoft.com/office/drawing/2014/main" id="{30220885-252F-595A-3DB0-5CBFCA134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500" y="3638939"/>
            <a:ext cx="595215" cy="595215"/>
          </a:xfrm>
          <a:prstGeom prst="rect">
            <a:avLst/>
          </a:prstGeom>
        </p:spPr>
      </p:pic>
      <p:sp>
        <p:nvSpPr>
          <p:cNvPr id="6" name="CaixaDeTexto 5">
            <a:extLst>
              <a:ext uri="{FF2B5EF4-FFF2-40B4-BE49-F238E27FC236}">
                <a16:creationId xmlns:a16="http://schemas.microsoft.com/office/drawing/2014/main" id="{C48B5215-9ACE-DD5E-BFD5-9729C7922952}"/>
              </a:ext>
            </a:extLst>
          </p:cNvPr>
          <p:cNvSpPr txBox="1"/>
          <p:nvPr/>
        </p:nvSpPr>
        <p:spPr>
          <a:xfrm>
            <a:off x="11724855" y="6488668"/>
            <a:ext cx="467145" cy="369332"/>
          </a:xfrm>
          <a:prstGeom prst="rect">
            <a:avLst/>
          </a:prstGeom>
          <a:noFill/>
        </p:spPr>
        <p:txBody>
          <a:bodyPr wrap="square" rtlCol="0">
            <a:spAutoFit/>
          </a:bodyPr>
          <a:lstStyle/>
          <a:p>
            <a:r>
              <a:rPr lang="pt-BR" dirty="0"/>
              <a:t>25</a:t>
            </a:r>
          </a:p>
        </p:txBody>
      </p:sp>
    </p:spTree>
    <p:extLst>
      <p:ext uri="{BB962C8B-B14F-4D97-AF65-F5344CB8AC3E}">
        <p14:creationId xmlns:p14="http://schemas.microsoft.com/office/powerpoint/2010/main" val="288334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09617-4451-9EA7-EFC0-5E8EBAD036DA}"/>
              </a:ext>
            </a:extLst>
          </p:cNvPr>
          <p:cNvSpPr>
            <a:spLocks noGrp="1"/>
          </p:cNvSpPr>
          <p:nvPr>
            <p:ph type="title"/>
          </p:nvPr>
        </p:nvSpPr>
        <p:spPr>
          <a:xfrm>
            <a:off x="548951" y="73329"/>
            <a:ext cx="10515600" cy="1325563"/>
          </a:xfrm>
        </p:spPr>
        <p:txBody>
          <a:bodyPr/>
          <a:lstStyle/>
          <a:p>
            <a:r>
              <a:rPr lang="pt-BR" sz="4000" b="1" dirty="0"/>
              <a:t>Conclusão geral</a:t>
            </a:r>
            <a:endParaRPr lang="pt-BR" b="1" dirty="0"/>
          </a:p>
        </p:txBody>
      </p:sp>
      <p:sp>
        <p:nvSpPr>
          <p:cNvPr id="3" name="Espaço Reservado para Conteúdo 2">
            <a:extLst>
              <a:ext uri="{FF2B5EF4-FFF2-40B4-BE49-F238E27FC236}">
                <a16:creationId xmlns:a16="http://schemas.microsoft.com/office/drawing/2014/main" id="{4E8B8581-81B8-0C9B-9732-A965C3D5835A}"/>
              </a:ext>
            </a:extLst>
          </p:cNvPr>
          <p:cNvSpPr>
            <a:spLocks noGrp="1"/>
          </p:cNvSpPr>
          <p:nvPr>
            <p:ph sz="half" idx="1"/>
          </p:nvPr>
        </p:nvSpPr>
        <p:spPr>
          <a:xfrm>
            <a:off x="6611051" y="1296437"/>
            <a:ext cx="4937760" cy="1583266"/>
          </a:xfrm>
        </p:spPr>
        <p:txBody>
          <a:bodyPr>
            <a:noAutofit/>
          </a:bodyPr>
          <a:lstStyle/>
          <a:p>
            <a:pPr marL="0" indent="0">
              <a:buNone/>
            </a:pPr>
            <a:r>
              <a:rPr lang="pt-BR" sz="2200" dirty="0"/>
              <a:t>   Com o surgimento do pix, houve um acréscimo de </a:t>
            </a:r>
            <a:r>
              <a:rPr lang="pt-BR" sz="2200" b="1" dirty="0"/>
              <a:t>37,3% </a:t>
            </a:r>
            <a:r>
              <a:rPr lang="pt-BR" sz="2200" dirty="0"/>
              <a:t>no número de transações, por isso é importante a manutenção do PIX para manter seu excelente estado.</a:t>
            </a:r>
          </a:p>
        </p:txBody>
      </p:sp>
      <p:pic>
        <p:nvPicPr>
          <p:cNvPr id="6" name="Espaço Reservado para Conteúdo 5">
            <a:extLst>
              <a:ext uri="{FF2B5EF4-FFF2-40B4-BE49-F238E27FC236}">
                <a16:creationId xmlns:a16="http://schemas.microsoft.com/office/drawing/2014/main" id="{3238319F-4E2F-B7F1-267D-35F13C6A76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9031" y="3554879"/>
            <a:ext cx="3371763" cy="2660232"/>
          </a:xfrm>
        </p:spPr>
      </p:pic>
      <p:pic>
        <p:nvPicPr>
          <p:cNvPr id="8" name="Imagem 7">
            <a:extLst>
              <a:ext uri="{FF2B5EF4-FFF2-40B4-BE49-F238E27FC236}">
                <a16:creationId xmlns:a16="http://schemas.microsoft.com/office/drawing/2014/main" id="{B6A600E5-4310-BCBE-5319-E898565DA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0794" y="3554879"/>
            <a:ext cx="4388863" cy="2533633"/>
          </a:xfrm>
          <a:prstGeom prst="rect">
            <a:avLst/>
          </a:prstGeom>
        </p:spPr>
      </p:pic>
      <p:pic>
        <p:nvPicPr>
          <p:cNvPr id="9" name="Imagem 8">
            <a:extLst>
              <a:ext uri="{FF2B5EF4-FFF2-40B4-BE49-F238E27FC236}">
                <a16:creationId xmlns:a16="http://schemas.microsoft.com/office/drawing/2014/main" id="{1CA7024D-381B-2AF1-C2AC-604032BFD4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76867" y="3554879"/>
            <a:ext cx="4086809" cy="2567010"/>
          </a:xfrm>
          <a:prstGeom prst="rect">
            <a:avLst/>
          </a:prstGeom>
        </p:spPr>
      </p:pic>
      <p:sp>
        <p:nvSpPr>
          <p:cNvPr id="10" name="Espaço Reservado para Conteúdo 2">
            <a:extLst>
              <a:ext uri="{FF2B5EF4-FFF2-40B4-BE49-F238E27FC236}">
                <a16:creationId xmlns:a16="http://schemas.microsoft.com/office/drawing/2014/main" id="{810AE232-90DA-C9D6-E9B9-61FE72717FDF}"/>
              </a:ext>
            </a:extLst>
          </p:cNvPr>
          <p:cNvSpPr txBox="1">
            <a:spLocks/>
          </p:cNvSpPr>
          <p:nvPr/>
        </p:nvSpPr>
        <p:spPr>
          <a:xfrm>
            <a:off x="643189" y="1236047"/>
            <a:ext cx="4937760" cy="19176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200" dirty="0"/>
              <a:t>   Pensando em direcionar investimento para certos tipos de agencias ou estados, é certo que os investimentos devem ser direcionados </a:t>
            </a:r>
            <a:r>
              <a:rPr lang="pt-BR" sz="2200" b="1" dirty="0"/>
              <a:t>agencias digitais</a:t>
            </a:r>
            <a:r>
              <a:rPr lang="pt-BR" sz="2200" dirty="0"/>
              <a:t> em estados como </a:t>
            </a:r>
            <a:r>
              <a:rPr lang="pt-BR" sz="2200" b="1" dirty="0"/>
              <a:t>Amazonas</a:t>
            </a:r>
            <a:r>
              <a:rPr lang="pt-BR" sz="2200" dirty="0"/>
              <a:t>, </a:t>
            </a:r>
            <a:r>
              <a:rPr lang="pt-BR" sz="2200" b="1" dirty="0"/>
              <a:t>São Paulo </a:t>
            </a:r>
            <a:r>
              <a:rPr lang="pt-BR" sz="2200" dirty="0"/>
              <a:t>e </a:t>
            </a:r>
            <a:r>
              <a:rPr lang="pt-BR" sz="2200" b="1" dirty="0"/>
              <a:t>Maranhão.</a:t>
            </a:r>
            <a:endParaRPr lang="pt-BR" sz="2200" dirty="0"/>
          </a:p>
        </p:txBody>
      </p:sp>
      <p:sp>
        <p:nvSpPr>
          <p:cNvPr id="4" name="CaixaDeTexto 3">
            <a:extLst>
              <a:ext uri="{FF2B5EF4-FFF2-40B4-BE49-F238E27FC236}">
                <a16:creationId xmlns:a16="http://schemas.microsoft.com/office/drawing/2014/main" id="{B56ABD0A-AD47-905D-5CE9-64DAD6F9F1EB}"/>
              </a:ext>
            </a:extLst>
          </p:cNvPr>
          <p:cNvSpPr txBox="1"/>
          <p:nvPr/>
        </p:nvSpPr>
        <p:spPr>
          <a:xfrm>
            <a:off x="11724855" y="6488668"/>
            <a:ext cx="467145" cy="369332"/>
          </a:xfrm>
          <a:prstGeom prst="rect">
            <a:avLst/>
          </a:prstGeom>
          <a:noFill/>
        </p:spPr>
        <p:txBody>
          <a:bodyPr wrap="square" rtlCol="0">
            <a:spAutoFit/>
          </a:bodyPr>
          <a:lstStyle/>
          <a:p>
            <a:r>
              <a:rPr lang="pt-BR" dirty="0"/>
              <a:t>26</a:t>
            </a:r>
          </a:p>
        </p:txBody>
      </p:sp>
      <p:sp>
        <p:nvSpPr>
          <p:cNvPr id="5" name="Retângulo 4">
            <a:extLst>
              <a:ext uri="{FF2B5EF4-FFF2-40B4-BE49-F238E27FC236}">
                <a16:creationId xmlns:a16="http://schemas.microsoft.com/office/drawing/2014/main" id="{C03A7BC6-71C2-8E29-0384-7F852DD3D94B}"/>
              </a:ext>
            </a:extLst>
          </p:cNvPr>
          <p:cNvSpPr/>
          <p:nvPr/>
        </p:nvSpPr>
        <p:spPr>
          <a:xfrm rot="10800000">
            <a:off x="3668125" y="3429000"/>
            <a:ext cx="65337" cy="353495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7" name="Retângulo 6">
            <a:extLst>
              <a:ext uri="{FF2B5EF4-FFF2-40B4-BE49-F238E27FC236}">
                <a16:creationId xmlns:a16="http://schemas.microsoft.com/office/drawing/2014/main" id="{0684B429-B9DF-3C4B-E7FB-CE76161224D4}"/>
              </a:ext>
            </a:extLst>
          </p:cNvPr>
          <p:cNvSpPr/>
          <p:nvPr/>
        </p:nvSpPr>
        <p:spPr>
          <a:xfrm rot="10800000" flipH="1">
            <a:off x="8035112" y="3323044"/>
            <a:ext cx="65337" cy="35349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1" name="Retângulo 10">
            <a:extLst>
              <a:ext uri="{FF2B5EF4-FFF2-40B4-BE49-F238E27FC236}">
                <a16:creationId xmlns:a16="http://schemas.microsoft.com/office/drawing/2014/main" id="{48504443-D66A-7391-C875-59CCD7012FFF}"/>
              </a:ext>
            </a:extLst>
          </p:cNvPr>
          <p:cNvSpPr/>
          <p:nvPr/>
        </p:nvSpPr>
        <p:spPr>
          <a:xfrm rot="16200000">
            <a:off x="6031502" y="-2603224"/>
            <a:ext cx="128995" cy="121920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2" name="Retângulo 11">
            <a:extLst>
              <a:ext uri="{FF2B5EF4-FFF2-40B4-BE49-F238E27FC236}">
                <a16:creationId xmlns:a16="http://schemas.microsoft.com/office/drawing/2014/main" id="{B2D91BD6-2131-65FB-02E5-FAE6982E0C1F}"/>
              </a:ext>
            </a:extLst>
          </p:cNvPr>
          <p:cNvSpPr/>
          <p:nvPr/>
        </p:nvSpPr>
        <p:spPr>
          <a:xfrm rot="16200000">
            <a:off x="5741415" y="1366367"/>
            <a:ext cx="130672" cy="4284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3" name="Retângulo 12">
            <a:extLst>
              <a:ext uri="{FF2B5EF4-FFF2-40B4-BE49-F238E27FC236}">
                <a16:creationId xmlns:a16="http://schemas.microsoft.com/office/drawing/2014/main" id="{7E880060-CDDF-E544-2CD9-60E3BC5D63CB}"/>
              </a:ext>
            </a:extLst>
          </p:cNvPr>
          <p:cNvSpPr/>
          <p:nvPr/>
        </p:nvSpPr>
        <p:spPr>
          <a:xfrm rot="16200000">
            <a:off x="9946513" y="1356825"/>
            <a:ext cx="137488" cy="42845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14" name="Espaço Reservado para Conteúdo 2">
            <a:extLst>
              <a:ext uri="{FF2B5EF4-FFF2-40B4-BE49-F238E27FC236}">
                <a16:creationId xmlns:a16="http://schemas.microsoft.com/office/drawing/2014/main" id="{684ABFFC-F33E-E52C-4934-812120B0A71A}"/>
              </a:ext>
            </a:extLst>
          </p:cNvPr>
          <p:cNvSpPr txBox="1">
            <a:spLocks/>
          </p:cNvSpPr>
          <p:nvPr/>
        </p:nvSpPr>
        <p:spPr>
          <a:xfrm>
            <a:off x="949854" y="6186573"/>
            <a:ext cx="10292289" cy="6041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200" dirty="0"/>
              <a:t>Cada respectivo gráfico mostra dados relacionados as nossas conclusões.</a:t>
            </a:r>
          </a:p>
        </p:txBody>
      </p:sp>
    </p:spTree>
    <p:extLst>
      <p:ext uri="{BB962C8B-B14F-4D97-AF65-F5344CB8AC3E}">
        <p14:creationId xmlns:p14="http://schemas.microsoft.com/office/powerpoint/2010/main" val="1670657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A5106-DE37-99A4-F216-233F765C5FA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950D0EE-21B2-29C0-2DD8-3B6E05DD8869}"/>
              </a:ext>
            </a:extLst>
          </p:cNvPr>
          <p:cNvSpPr>
            <a:spLocks noGrp="1"/>
          </p:cNvSpPr>
          <p:nvPr>
            <p:ph type="ctrTitle"/>
          </p:nvPr>
        </p:nvSpPr>
        <p:spPr>
          <a:xfrm>
            <a:off x="225623" y="2252749"/>
            <a:ext cx="11740753" cy="1329720"/>
          </a:xfrm>
        </p:spPr>
        <p:txBody>
          <a:bodyPr>
            <a:normAutofit/>
          </a:bodyPr>
          <a:lstStyle/>
          <a:p>
            <a:pPr algn="ctr"/>
            <a:r>
              <a:rPr lang="pt-BR" sz="4400" b="1" dirty="0">
                <a:latin typeface="Arial" panose="020B0604020202020204" pitchFamily="34" charset="0"/>
                <a:cs typeface="Arial" panose="020B0604020202020204" pitchFamily="34" charset="0"/>
              </a:rPr>
              <a:t>Processo Documentado</a:t>
            </a:r>
          </a:p>
        </p:txBody>
      </p:sp>
      <p:sp>
        <p:nvSpPr>
          <p:cNvPr id="3" name="CaixaDeTexto 2">
            <a:extLst>
              <a:ext uri="{FF2B5EF4-FFF2-40B4-BE49-F238E27FC236}">
                <a16:creationId xmlns:a16="http://schemas.microsoft.com/office/drawing/2014/main" id="{0816A2B5-6885-5466-5A38-FDCD24304D0C}"/>
              </a:ext>
            </a:extLst>
          </p:cNvPr>
          <p:cNvSpPr txBox="1"/>
          <p:nvPr/>
        </p:nvSpPr>
        <p:spPr>
          <a:xfrm>
            <a:off x="5551715" y="3751880"/>
            <a:ext cx="1427583" cy="369332"/>
          </a:xfrm>
          <a:prstGeom prst="rect">
            <a:avLst/>
          </a:prstGeom>
          <a:noFill/>
        </p:spPr>
        <p:txBody>
          <a:bodyPr wrap="square" rtlCol="0">
            <a:spAutoFit/>
          </a:bodyPr>
          <a:lstStyle/>
          <a:p>
            <a:r>
              <a:rPr lang="pt-BR" dirty="0"/>
              <a:t>Banco Vitória</a:t>
            </a:r>
          </a:p>
        </p:txBody>
      </p:sp>
      <p:pic>
        <p:nvPicPr>
          <p:cNvPr id="5" name="Imagem 4">
            <a:extLst>
              <a:ext uri="{FF2B5EF4-FFF2-40B4-BE49-F238E27FC236}">
                <a16:creationId xmlns:a16="http://schemas.microsoft.com/office/drawing/2014/main" id="{F13F55EB-956B-0586-8055-F51F26457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500" y="3638939"/>
            <a:ext cx="595215" cy="595215"/>
          </a:xfrm>
          <a:prstGeom prst="rect">
            <a:avLst/>
          </a:prstGeom>
        </p:spPr>
      </p:pic>
      <p:sp>
        <p:nvSpPr>
          <p:cNvPr id="6" name="CaixaDeTexto 5">
            <a:extLst>
              <a:ext uri="{FF2B5EF4-FFF2-40B4-BE49-F238E27FC236}">
                <a16:creationId xmlns:a16="http://schemas.microsoft.com/office/drawing/2014/main" id="{11C71745-5855-3178-3AA6-7CCFFF362EB0}"/>
              </a:ext>
            </a:extLst>
          </p:cNvPr>
          <p:cNvSpPr txBox="1"/>
          <p:nvPr/>
        </p:nvSpPr>
        <p:spPr>
          <a:xfrm>
            <a:off x="11724855" y="6488668"/>
            <a:ext cx="467145" cy="369332"/>
          </a:xfrm>
          <a:prstGeom prst="rect">
            <a:avLst/>
          </a:prstGeom>
          <a:noFill/>
        </p:spPr>
        <p:txBody>
          <a:bodyPr wrap="square" rtlCol="0">
            <a:spAutoFit/>
          </a:bodyPr>
          <a:lstStyle/>
          <a:p>
            <a:r>
              <a:rPr lang="pt-BR" dirty="0"/>
              <a:t>27</a:t>
            </a:r>
          </a:p>
        </p:txBody>
      </p:sp>
    </p:spTree>
    <p:extLst>
      <p:ext uri="{BB962C8B-B14F-4D97-AF65-F5344CB8AC3E}">
        <p14:creationId xmlns:p14="http://schemas.microsoft.com/office/powerpoint/2010/main" val="3170613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6341B-91A3-832B-1D4E-B3DE099B418C}"/>
              </a:ext>
            </a:extLst>
          </p:cNvPr>
          <p:cNvSpPr>
            <a:spLocks noGrp="1"/>
          </p:cNvSpPr>
          <p:nvPr>
            <p:ph type="title"/>
          </p:nvPr>
        </p:nvSpPr>
        <p:spPr>
          <a:xfrm>
            <a:off x="287693" y="-1551"/>
            <a:ext cx="10515600" cy="1325563"/>
          </a:xfrm>
        </p:spPr>
        <p:txBody>
          <a:bodyPr>
            <a:normAutofit/>
          </a:bodyPr>
          <a:lstStyle/>
          <a:p>
            <a:r>
              <a:rPr lang="pt-BR" sz="4000" b="1" dirty="0"/>
              <a:t>O que trata esse tópico?</a:t>
            </a:r>
          </a:p>
        </p:txBody>
      </p:sp>
      <p:sp>
        <p:nvSpPr>
          <p:cNvPr id="3" name="Espaço Reservado para Conteúdo 2">
            <a:extLst>
              <a:ext uri="{FF2B5EF4-FFF2-40B4-BE49-F238E27FC236}">
                <a16:creationId xmlns:a16="http://schemas.microsoft.com/office/drawing/2014/main" id="{A4C1F1E7-B922-BB86-07C7-149681E381D9}"/>
              </a:ext>
            </a:extLst>
          </p:cNvPr>
          <p:cNvSpPr>
            <a:spLocks noGrp="1"/>
          </p:cNvSpPr>
          <p:nvPr>
            <p:ph sz="half" idx="1"/>
          </p:nvPr>
        </p:nvSpPr>
        <p:spPr>
          <a:xfrm>
            <a:off x="536950" y="1363672"/>
            <a:ext cx="5297172" cy="4220892"/>
          </a:xfrm>
        </p:spPr>
        <p:txBody>
          <a:bodyPr>
            <a:normAutofit fontScale="77500" lnSpcReduction="20000"/>
          </a:bodyPr>
          <a:lstStyle/>
          <a:p>
            <a:pPr marL="0" indent="0">
              <a:buNone/>
            </a:pPr>
            <a:r>
              <a:rPr lang="pt-BR" dirty="0"/>
              <a:t>   Aqui vamos detalhar todo processo de análise, desde da limpeza até as construções gráficas, além de justificar o uso de cada ferramenta. No projeto usamos:</a:t>
            </a:r>
          </a:p>
          <a:p>
            <a:pPr>
              <a:buFont typeface="Arial" panose="020B0604020202020204" pitchFamily="34" charset="0"/>
              <a:buChar char="•"/>
            </a:pPr>
            <a:r>
              <a:rPr lang="pt-BR" dirty="0"/>
              <a:t>   </a:t>
            </a:r>
            <a:r>
              <a:rPr lang="pt-BR" b="1" dirty="0"/>
              <a:t>Power BI</a:t>
            </a:r>
            <a:r>
              <a:rPr lang="pt-BR" dirty="0"/>
              <a:t>, por sua facilidade em construções gráficas, modelagem e manipulação de dados, sendo a principal ferramenta na análise.</a:t>
            </a:r>
          </a:p>
          <a:p>
            <a:pPr>
              <a:buFont typeface="Arial" panose="020B0604020202020204" pitchFamily="34" charset="0"/>
              <a:buChar char="•"/>
            </a:pPr>
            <a:r>
              <a:rPr lang="pt-BR" dirty="0"/>
              <a:t>   </a:t>
            </a:r>
            <a:r>
              <a:rPr lang="pt-BR" b="1" dirty="0"/>
              <a:t>Python</a:t>
            </a:r>
            <a:r>
              <a:rPr lang="pt-BR" dirty="0"/>
              <a:t>, por sua versatilidade e rapidez na manipulação dedados e por ser a ferramenta que mais domino.</a:t>
            </a:r>
          </a:p>
          <a:p>
            <a:pPr>
              <a:buFont typeface="Arial" panose="020B0604020202020204" pitchFamily="34" charset="0"/>
              <a:buChar char="•"/>
            </a:pPr>
            <a:r>
              <a:rPr lang="pt-BR" dirty="0"/>
              <a:t>   </a:t>
            </a:r>
            <a:r>
              <a:rPr lang="pt-BR" b="1" dirty="0"/>
              <a:t>Microsoft Word</a:t>
            </a:r>
            <a:r>
              <a:rPr lang="pt-BR" dirty="0"/>
              <a:t>, para anotação do problema, pontos chaves e documentação do processo. </a:t>
            </a:r>
          </a:p>
          <a:p>
            <a:endParaRPr lang="pt-BR" dirty="0"/>
          </a:p>
        </p:txBody>
      </p:sp>
      <p:sp>
        <p:nvSpPr>
          <p:cNvPr id="4" name="Espaço Reservado para Conteúdo 3">
            <a:extLst>
              <a:ext uri="{FF2B5EF4-FFF2-40B4-BE49-F238E27FC236}">
                <a16:creationId xmlns:a16="http://schemas.microsoft.com/office/drawing/2014/main" id="{BA9F55A6-7FF8-6569-B531-2E95F3653D05}"/>
              </a:ext>
            </a:extLst>
          </p:cNvPr>
          <p:cNvSpPr>
            <a:spLocks noGrp="1"/>
          </p:cNvSpPr>
          <p:nvPr>
            <p:ph sz="half" idx="2"/>
          </p:nvPr>
        </p:nvSpPr>
        <p:spPr>
          <a:xfrm>
            <a:off x="6281059" y="1324012"/>
            <a:ext cx="4937760" cy="4023360"/>
          </a:xfrm>
        </p:spPr>
        <p:txBody>
          <a:bodyPr>
            <a:normAutofit fontScale="77500" lnSpcReduction="20000"/>
          </a:bodyPr>
          <a:lstStyle/>
          <a:p>
            <a:pPr>
              <a:buFont typeface="Arial" panose="020B0604020202020204" pitchFamily="34" charset="0"/>
              <a:buChar char="•"/>
            </a:pPr>
            <a:r>
              <a:rPr lang="pt-BR" dirty="0"/>
              <a:t>   </a:t>
            </a:r>
            <a:r>
              <a:rPr lang="pt-BR" b="1" dirty="0"/>
              <a:t>Microsoft PowerPoint</a:t>
            </a:r>
            <a:r>
              <a:rPr lang="pt-BR" dirty="0"/>
              <a:t>, para construção da apresentação LH_EA_VINICIUS_MENDES_DA_SILVA_CORREA</a:t>
            </a:r>
          </a:p>
          <a:p>
            <a:pPr>
              <a:buFont typeface="Arial" panose="020B0604020202020204" pitchFamily="34" charset="0"/>
              <a:buChar char="•"/>
            </a:pPr>
            <a:r>
              <a:rPr lang="pt-BR" dirty="0"/>
              <a:t>   </a:t>
            </a:r>
            <a:r>
              <a:rPr lang="pt-BR" b="1" dirty="0" err="1"/>
              <a:t>VsCode</a:t>
            </a:r>
            <a:r>
              <a:rPr lang="pt-BR" dirty="0"/>
              <a:t>, IDE que auxilia nas construções do notebooks </a:t>
            </a:r>
            <a:r>
              <a:rPr lang="pt-BR" dirty="0" err="1"/>
              <a:t>python</a:t>
            </a:r>
            <a:r>
              <a:rPr lang="pt-BR" dirty="0"/>
              <a:t>. Usei no lugar do </a:t>
            </a:r>
            <a:r>
              <a:rPr lang="pt-BR" dirty="0" err="1"/>
              <a:t>Jupyter</a:t>
            </a:r>
            <a:r>
              <a:rPr lang="pt-BR" dirty="0"/>
              <a:t> Notebook por possuir features como preenchimento de função, sintaxe, variáveis e etc. Agiliza bastante o trabalho.</a:t>
            </a:r>
          </a:p>
        </p:txBody>
      </p:sp>
      <p:pic>
        <p:nvPicPr>
          <p:cNvPr id="6" name="Imagem 5">
            <a:extLst>
              <a:ext uri="{FF2B5EF4-FFF2-40B4-BE49-F238E27FC236}">
                <a16:creationId xmlns:a16="http://schemas.microsoft.com/office/drawing/2014/main" id="{24303C5E-0740-C73A-0B5A-76BA86F99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2730" y="4327493"/>
            <a:ext cx="1074419" cy="1257070"/>
          </a:xfrm>
          <a:prstGeom prst="rect">
            <a:avLst/>
          </a:prstGeom>
        </p:spPr>
      </p:pic>
      <p:pic>
        <p:nvPicPr>
          <p:cNvPr id="8" name="Imagem 7">
            <a:extLst>
              <a:ext uri="{FF2B5EF4-FFF2-40B4-BE49-F238E27FC236}">
                <a16:creationId xmlns:a16="http://schemas.microsoft.com/office/drawing/2014/main" id="{B3E4ED02-3A11-F235-DF4C-5F71A03EC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876" y="4629903"/>
            <a:ext cx="769309" cy="782688"/>
          </a:xfrm>
          <a:prstGeom prst="rect">
            <a:avLst/>
          </a:prstGeom>
        </p:spPr>
      </p:pic>
      <p:pic>
        <p:nvPicPr>
          <p:cNvPr id="10" name="Imagem 9">
            <a:extLst>
              <a:ext uri="{FF2B5EF4-FFF2-40B4-BE49-F238E27FC236}">
                <a16:creationId xmlns:a16="http://schemas.microsoft.com/office/drawing/2014/main" id="{A22E7198-ED75-1FC5-E5EA-F9CB423C5A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852" y="4542121"/>
            <a:ext cx="827814" cy="827814"/>
          </a:xfrm>
          <a:prstGeom prst="rect">
            <a:avLst/>
          </a:prstGeom>
        </p:spPr>
      </p:pic>
      <p:pic>
        <p:nvPicPr>
          <p:cNvPr id="12" name="Imagem 11">
            <a:extLst>
              <a:ext uri="{FF2B5EF4-FFF2-40B4-BE49-F238E27FC236}">
                <a16:creationId xmlns:a16="http://schemas.microsoft.com/office/drawing/2014/main" id="{E9D52BC8-390D-6CEC-1C69-69EB57077B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7694" y="4421432"/>
            <a:ext cx="991160" cy="991160"/>
          </a:xfrm>
          <a:prstGeom prst="rect">
            <a:avLst/>
          </a:prstGeom>
        </p:spPr>
      </p:pic>
      <p:pic>
        <p:nvPicPr>
          <p:cNvPr id="14" name="Imagem 13">
            <a:extLst>
              <a:ext uri="{FF2B5EF4-FFF2-40B4-BE49-F238E27FC236}">
                <a16:creationId xmlns:a16="http://schemas.microsoft.com/office/drawing/2014/main" id="{ACC12600-C82F-E1AC-8605-0BE8E7A282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62117" y="4499464"/>
            <a:ext cx="913127" cy="913127"/>
          </a:xfrm>
          <a:prstGeom prst="rect">
            <a:avLst/>
          </a:prstGeom>
        </p:spPr>
      </p:pic>
      <p:sp>
        <p:nvSpPr>
          <p:cNvPr id="5" name="CaixaDeTexto 4">
            <a:extLst>
              <a:ext uri="{FF2B5EF4-FFF2-40B4-BE49-F238E27FC236}">
                <a16:creationId xmlns:a16="http://schemas.microsoft.com/office/drawing/2014/main" id="{AAD880D8-9F32-32CF-1484-ECA4C7E72160}"/>
              </a:ext>
            </a:extLst>
          </p:cNvPr>
          <p:cNvSpPr txBox="1"/>
          <p:nvPr/>
        </p:nvSpPr>
        <p:spPr>
          <a:xfrm>
            <a:off x="11724855" y="6488668"/>
            <a:ext cx="467145" cy="369332"/>
          </a:xfrm>
          <a:prstGeom prst="rect">
            <a:avLst/>
          </a:prstGeom>
          <a:noFill/>
        </p:spPr>
        <p:txBody>
          <a:bodyPr wrap="square" rtlCol="0">
            <a:spAutoFit/>
          </a:bodyPr>
          <a:lstStyle/>
          <a:p>
            <a:r>
              <a:rPr lang="pt-BR" dirty="0"/>
              <a:t>28</a:t>
            </a:r>
          </a:p>
        </p:txBody>
      </p:sp>
    </p:spTree>
    <p:extLst>
      <p:ext uri="{BB962C8B-B14F-4D97-AF65-F5344CB8AC3E}">
        <p14:creationId xmlns:p14="http://schemas.microsoft.com/office/powerpoint/2010/main" val="30229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832B1-9E41-9EBB-4691-D3AE13719E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0D54DD1-2017-AA6B-13C8-CD74FC2EC988}"/>
              </a:ext>
            </a:extLst>
          </p:cNvPr>
          <p:cNvSpPr>
            <a:spLocks noGrp="1"/>
          </p:cNvSpPr>
          <p:nvPr>
            <p:ph type="title"/>
          </p:nvPr>
        </p:nvSpPr>
        <p:spPr>
          <a:xfrm>
            <a:off x="334347" y="186303"/>
            <a:ext cx="10515600" cy="1325563"/>
          </a:xfrm>
        </p:spPr>
        <p:txBody>
          <a:bodyPr>
            <a:normAutofit/>
          </a:bodyPr>
          <a:lstStyle/>
          <a:p>
            <a:r>
              <a:rPr lang="pt-BR" sz="4000" b="1" dirty="0"/>
              <a:t>Gerenciamento de Relacionamentos </a:t>
            </a:r>
          </a:p>
        </p:txBody>
      </p:sp>
      <p:pic>
        <p:nvPicPr>
          <p:cNvPr id="6" name="Espaço Reservado para Conteúdo 5">
            <a:extLst>
              <a:ext uri="{FF2B5EF4-FFF2-40B4-BE49-F238E27FC236}">
                <a16:creationId xmlns:a16="http://schemas.microsoft.com/office/drawing/2014/main" id="{33023D05-762B-4330-C03E-DDB5B22CD16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0547" y="1402889"/>
            <a:ext cx="5181600" cy="3682382"/>
          </a:xfrm>
        </p:spPr>
      </p:pic>
      <p:pic>
        <p:nvPicPr>
          <p:cNvPr id="4" name="Espaço Reservado para Conteúdo 3">
            <a:extLst>
              <a:ext uri="{FF2B5EF4-FFF2-40B4-BE49-F238E27FC236}">
                <a16:creationId xmlns:a16="http://schemas.microsoft.com/office/drawing/2014/main" id="{59EA14FC-193D-646D-0A0C-48F5560E769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68347" y="1402889"/>
            <a:ext cx="6340151" cy="3682382"/>
          </a:xfrm>
        </p:spPr>
      </p:pic>
      <p:sp>
        <p:nvSpPr>
          <p:cNvPr id="8" name="Espaço Reservado para Conteúdo 2">
            <a:extLst>
              <a:ext uri="{FF2B5EF4-FFF2-40B4-BE49-F238E27FC236}">
                <a16:creationId xmlns:a16="http://schemas.microsoft.com/office/drawing/2014/main" id="{B2F440B9-EFCF-2668-DC21-9587485A0899}"/>
              </a:ext>
            </a:extLst>
          </p:cNvPr>
          <p:cNvSpPr txBox="1">
            <a:spLocks/>
          </p:cNvSpPr>
          <p:nvPr/>
        </p:nvSpPr>
        <p:spPr>
          <a:xfrm>
            <a:off x="1302236" y="5055464"/>
            <a:ext cx="3017522" cy="95345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t-BR" dirty="0"/>
          </a:p>
        </p:txBody>
      </p:sp>
      <p:sp>
        <p:nvSpPr>
          <p:cNvPr id="9" name="Espaço Reservado para Conteúdo 2">
            <a:extLst>
              <a:ext uri="{FF2B5EF4-FFF2-40B4-BE49-F238E27FC236}">
                <a16:creationId xmlns:a16="http://schemas.microsoft.com/office/drawing/2014/main" id="{95263216-DECE-A7CF-258E-00BDB42886D3}"/>
              </a:ext>
            </a:extLst>
          </p:cNvPr>
          <p:cNvSpPr txBox="1">
            <a:spLocks/>
          </p:cNvSpPr>
          <p:nvPr/>
        </p:nvSpPr>
        <p:spPr>
          <a:xfrm>
            <a:off x="1019829" y="5455111"/>
            <a:ext cx="10522137" cy="84674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400" dirty="0"/>
              <a:t>   Após abrir todos os arquivos </a:t>
            </a:r>
            <a:r>
              <a:rPr lang="pt-BR" sz="2400" dirty="0" err="1"/>
              <a:t>csv</a:t>
            </a:r>
            <a:r>
              <a:rPr lang="pt-BR" sz="2400" dirty="0"/>
              <a:t>, procurei por possíveis problemas que teria que resolver com manipulação dos dados, anotei e realizei a detecção automática dos relacionamentos das tabelas.</a:t>
            </a:r>
          </a:p>
        </p:txBody>
      </p:sp>
      <p:sp>
        <p:nvSpPr>
          <p:cNvPr id="3" name="CaixaDeTexto 2">
            <a:extLst>
              <a:ext uri="{FF2B5EF4-FFF2-40B4-BE49-F238E27FC236}">
                <a16:creationId xmlns:a16="http://schemas.microsoft.com/office/drawing/2014/main" id="{DEA15B61-AAE1-9042-D00C-FF33AFC26098}"/>
              </a:ext>
            </a:extLst>
          </p:cNvPr>
          <p:cNvSpPr txBox="1"/>
          <p:nvPr/>
        </p:nvSpPr>
        <p:spPr>
          <a:xfrm>
            <a:off x="11724855" y="6488668"/>
            <a:ext cx="467145" cy="369332"/>
          </a:xfrm>
          <a:prstGeom prst="rect">
            <a:avLst/>
          </a:prstGeom>
          <a:noFill/>
        </p:spPr>
        <p:txBody>
          <a:bodyPr wrap="square" rtlCol="0">
            <a:spAutoFit/>
          </a:bodyPr>
          <a:lstStyle/>
          <a:p>
            <a:r>
              <a:rPr lang="pt-BR" dirty="0"/>
              <a:t>29</a:t>
            </a:r>
          </a:p>
        </p:txBody>
      </p:sp>
    </p:spTree>
    <p:extLst>
      <p:ext uri="{BB962C8B-B14F-4D97-AF65-F5344CB8AC3E}">
        <p14:creationId xmlns:p14="http://schemas.microsoft.com/office/powerpoint/2010/main" val="185769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54C1D-39D0-50D2-9FE5-EA9F8CE7D2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B000DE-B46D-2812-4F28-EEE5D9381876}"/>
              </a:ext>
            </a:extLst>
          </p:cNvPr>
          <p:cNvSpPr>
            <a:spLocks noGrp="1"/>
          </p:cNvSpPr>
          <p:nvPr>
            <p:ph type="title"/>
          </p:nvPr>
        </p:nvSpPr>
        <p:spPr>
          <a:xfrm>
            <a:off x="746024" y="95905"/>
            <a:ext cx="10699951" cy="1046894"/>
          </a:xfrm>
        </p:spPr>
        <p:txBody>
          <a:bodyPr>
            <a:noAutofit/>
          </a:bodyPr>
          <a:lstStyle/>
          <a:p>
            <a:r>
              <a:rPr lang="pt-BR" sz="4000" b="1" dirty="0"/>
              <a:t>Tecnologias que auxiliam em planejamentos futuros </a:t>
            </a:r>
          </a:p>
        </p:txBody>
      </p:sp>
      <p:sp>
        <p:nvSpPr>
          <p:cNvPr id="3" name="Espaço Reservado para Conteúdo 2">
            <a:extLst>
              <a:ext uri="{FF2B5EF4-FFF2-40B4-BE49-F238E27FC236}">
                <a16:creationId xmlns:a16="http://schemas.microsoft.com/office/drawing/2014/main" id="{6272B4F8-D5B0-6C16-AAE4-01C71A468F71}"/>
              </a:ext>
            </a:extLst>
          </p:cNvPr>
          <p:cNvSpPr>
            <a:spLocks noGrp="1"/>
          </p:cNvSpPr>
          <p:nvPr>
            <p:ph sz="half" idx="1"/>
          </p:nvPr>
        </p:nvSpPr>
        <p:spPr>
          <a:xfrm>
            <a:off x="974037" y="1473063"/>
            <a:ext cx="4998721" cy="4321801"/>
          </a:xfrm>
        </p:spPr>
        <p:txBody>
          <a:bodyPr>
            <a:normAutofit fontScale="77500" lnSpcReduction="20000"/>
          </a:bodyPr>
          <a:lstStyle/>
          <a:p>
            <a:pPr algn="just"/>
            <a:r>
              <a:rPr lang="pt-BR" dirty="0"/>
              <a:t>   Tecnologias como técnicas de aprendizado de máquina, análise estatística e aplicação de inteligência artificial, nós permite realizar previsões com base com nossas dados e análises já realizadas. Por exemplo:</a:t>
            </a:r>
          </a:p>
          <a:p>
            <a:pPr algn="just">
              <a:buFont typeface="Arial" panose="020B0604020202020204" pitchFamily="34" charset="0"/>
              <a:buChar char="•"/>
            </a:pPr>
            <a:r>
              <a:rPr lang="pt-BR" dirty="0"/>
              <a:t>   Previsão do crescimento de clientes para cada tipo de agencia para o próximo ano;</a:t>
            </a:r>
          </a:p>
          <a:p>
            <a:pPr algn="just">
              <a:buFont typeface="Arial" panose="020B0604020202020204" pitchFamily="34" charset="0"/>
              <a:buChar char="•"/>
            </a:pPr>
            <a:r>
              <a:rPr lang="pt-BR" dirty="0"/>
              <a:t>   Identificar variáveis externas que contribuem ou que atrapalham o crescimento desses clientes;</a:t>
            </a:r>
          </a:p>
          <a:p>
            <a:pPr marL="0" indent="0" algn="just">
              <a:buNone/>
            </a:pPr>
            <a:r>
              <a:rPr lang="pt-BR" dirty="0"/>
              <a:t>    Fora do nosso da análise de preferência do tipo de agência por nossos clientes, ainda é possível realizar:</a:t>
            </a:r>
          </a:p>
        </p:txBody>
      </p:sp>
      <p:sp>
        <p:nvSpPr>
          <p:cNvPr id="8" name="Espaço Reservado para Conteúdo 2">
            <a:extLst>
              <a:ext uri="{FF2B5EF4-FFF2-40B4-BE49-F238E27FC236}">
                <a16:creationId xmlns:a16="http://schemas.microsoft.com/office/drawing/2014/main" id="{69B88C70-E367-5306-C383-7B953DDB6BA5}"/>
              </a:ext>
            </a:extLst>
          </p:cNvPr>
          <p:cNvSpPr txBox="1">
            <a:spLocks/>
          </p:cNvSpPr>
          <p:nvPr/>
        </p:nvSpPr>
        <p:spPr>
          <a:xfrm>
            <a:off x="6255240" y="1473063"/>
            <a:ext cx="4998721" cy="287555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pt-BR" sz="2400" dirty="0"/>
              <a:t>   Automação de processos, os tornando mais rápidos e eficientes;</a:t>
            </a:r>
          </a:p>
          <a:p>
            <a:pPr algn="just">
              <a:buFont typeface="Arial" panose="020B0604020202020204" pitchFamily="34" charset="0"/>
              <a:buChar char="•"/>
            </a:pPr>
            <a:r>
              <a:rPr lang="pt-BR" sz="2400" dirty="0"/>
              <a:t>   Tomadas de decisões realizadas em ambientes simulados;</a:t>
            </a:r>
          </a:p>
          <a:p>
            <a:pPr algn="just">
              <a:buFont typeface="Arial" panose="020B0604020202020204" pitchFamily="34" charset="0"/>
              <a:buChar char="•"/>
            </a:pPr>
            <a:r>
              <a:rPr lang="pt-BR" sz="2400" dirty="0"/>
              <a:t>   Aplicação de um fluxo contínuo e automático de dados ( ETL ), permitindo análises em tempo real do nosso negócio;</a:t>
            </a:r>
          </a:p>
          <a:p>
            <a:pPr marL="0" indent="0" algn="just">
              <a:buNone/>
            </a:pPr>
            <a:r>
              <a:rPr lang="pt-BR" sz="2400" dirty="0"/>
              <a:t>    Entre outros. </a:t>
            </a:r>
          </a:p>
        </p:txBody>
      </p:sp>
      <p:sp>
        <p:nvSpPr>
          <p:cNvPr id="4" name="CaixaDeTexto 3">
            <a:extLst>
              <a:ext uri="{FF2B5EF4-FFF2-40B4-BE49-F238E27FC236}">
                <a16:creationId xmlns:a16="http://schemas.microsoft.com/office/drawing/2014/main" id="{5D601B73-A19B-3F8C-BB36-56E14FAEFF0B}"/>
              </a:ext>
            </a:extLst>
          </p:cNvPr>
          <p:cNvSpPr txBox="1"/>
          <p:nvPr/>
        </p:nvSpPr>
        <p:spPr>
          <a:xfrm>
            <a:off x="11833712" y="6489241"/>
            <a:ext cx="268706" cy="369332"/>
          </a:xfrm>
          <a:prstGeom prst="rect">
            <a:avLst/>
          </a:prstGeom>
          <a:noFill/>
        </p:spPr>
        <p:txBody>
          <a:bodyPr wrap="square" rtlCol="0">
            <a:spAutoFit/>
          </a:bodyPr>
          <a:lstStyle/>
          <a:p>
            <a:r>
              <a:rPr lang="pt-BR" dirty="0"/>
              <a:t>3</a:t>
            </a:r>
          </a:p>
        </p:txBody>
      </p:sp>
      <p:pic>
        <p:nvPicPr>
          <p:cNvPr id="5" name="Imagem 4">
            <a:extLst>
              <a:ext uri="{FF2B5EF4-FFF2-40B4-BE49-F238E27FC236}">
                <a16:creationId xmlns:a16="http://schemas.microsoft.com/office/drawing/2014/main" id="{9CEE94A6-7C8E-8343-45D0-F674B80F0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240" y="4939203"/>
            <a:ext cx="827814" cy="827814"/>
          </a:xfrm>
          <a:prstGeom prst="rect">
            <a:avLst/>
          </a:prstGeom>
        </p:spPr>
      </p:pic>
      <p:pic>
        <p:nvPicPr>
          <p:cNvPr id="6" name="Imagem 5">
            <a:extLst>
              <a:ext uri="{FF2B5EF4-FFF2-40B4-BE49-F238E27FC236}">
                <a16:creationId xmlns:a16="http://schemas.microsoft.com/office/drawing/2014/main" id="{EAE9489D-7C3A-814D-80DE-7F5B68C8B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295" y="4939203"/>
            <a:ext cx="769309" cy="782688"/>
          </a:xfrm>
          <a:prstGeom prst="rect">
            <a:avLst/>
          </a:prstGeom>
        </p:spPr>
      </p:pic>
      <p:pic>
        <p:nvPicPr>
          <p:cNvPr id="7" name="Imagem 6">
            <a:extLst>
              <a:ext uri="{FF2B5EF4-FFF2-40B4-BE49-F238E27FC236}">
                <a16:creationId xmlns:a16="http://schemas.microsoft.com/office/drawing/2014/main" id="{D10A1380-7076-9F64-819F-DF4CD5707E8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70845" y="4945892"/>
            <a:ext cx="769309" cy="769309"/>
          </a:xfrm>
          <a:prstGeom prst="rect">
            <a:avLst/>
          </a:prstGeom>
        </p:spPr>
      </p:pic>
      <p:pic>
        <p:nvPicPr>
          <p:cNvPr id="9" name="Imagem 8">
            <a:extLst>
              <a:ext uri="{FF2B5EF4-FFF2-40B4-BE49-F238E27FC236}">
                <a16:creationId xmlns:a16="http://schemas.microsoft.com/office/drawing/2014/main" id="{C07D72A6-F8F5-39FD-1170-9E36855FE7F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874127" y="4743187"/>
            <a:ext cx="1219846" cy="1219846"/>
          </a:xfrm>
          <a:prstGeom prst="rect">
            <a:avLst/>
          </a:prstGeom>
        </p:spPr>
      </p:pic>
      <p:pic>
        <p:nvPicPr>
          <p:cNvPr id="11" name="Imagem 10">
            <a:extLst>
              <a:ext uri="{FF2B5EF4-FFF2-40B4-BE49-F238E27FC236}">
                <a16:creationId xmlns:a16="http://schemas.microsoft.com/office/drawing/2014/main" id="{1F4FF688-359E-49F3-3CD4-6BD7CD842E8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861182" y="4866228"/>
            <a:ext cx="1095314" cy="928636"/>
          </a:xfrm>
          <a:prstGeom prst="rect">
            <a:avLst/>
          </a:prstGeom>
        </p:spPr>
      </p:pic>
    </p:spTree>
    <p:extLst>
      <p:ext uri="{BB962C8B-B14F-4D97-AF65-F5344CB8AC3E}">
        <p14:creationId xmlns:p14="http://schemas.microsoft.com/office/powerpoint/2010/main" val="1347084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66DE9-F817-4C5A-71FC-AAB2EBA8B07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43E1214-F2DC-03C3-E89A-6B752B456DEE}"/>
              </a:ext>
            </a:extLst>
          </p:cNvPr>
          <p:cNvSpPr>
            <a:spLocks noGrp="1"/>
          </p:cNvSpPr>
          <p:nvPr>
            <p:ph type="title"/>
          </p:nvPr>
        </p:nvSpPr>
        <p:spPr>
          <a:xfrm>
            <a:off x="241040" y="0"/>
            <a:ext cx="10515600" cy="1325563"/>
          </a:xfrm>
        </p:spPr>
        <p:txBody>
          <a:bodyPr>
            <a:normAutofit/>
          </a:bodyPr>
          <a:lstStyle/>
          <a:p>
            <a:r>
              <a:rPr lang="pt-BR" sz="4000" b="1" dirty="0"/>
              <a:t>Classificação Agência Física x Agência Digital</a:t>
            </a:r>
          </a:p>
        </p:txBody>
      </p:sp>
      <p:pic>
        <p:nvPicPr>
          <p:cNvPr id="17" name="Espaço Reservado para Conteúdo 16">
            <a:extLst>
              <a:ext uri="{FF2B5EF4-FFF2-40B4-BE49-F238E27FC236}">
                <a16:creationId xmlns:a16="http://schemas.microsoft.com/office/drawing/2014/main" id="{B9DB85CE-E5CA-E7E1-D214-54A7C42BFE5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3967" y="1325563"/>
            <a:ext cx="5742031" cy="3526354"/>
          </a:xfrm>
        </p:spPr>
      </p:pic>
      <p:pic>
        <p:nvPicPr>
          <p:cNvPr id="15" name="Espaço Reservado para Conteúdo 14">
            <a:extLst>
              <a:ext uri="{FF2B5EF4-FFF2-40B4-BE49-F238E27FC236}">
                <a16:creationId xmlns:a16="http://schemas.microsoft.com/office/drawing/2014/main" id="{8A3A3CE1-4635-A032-D222-B971176C996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8928" y="1325563"/>
            <a:ext cx="5742032" cy="3526355"/>
          </a:xfrm>
        </p:spPr>
      </p:pic>
      <p:sp>
        <p:nvSpPr>
          <p:cNvPr id="18" name="Espaço Reservado para Conteúdo 2">
            <a:extLst>
              <a:ext uri="{FF2B5EF4-FFF2-40B4-BE49-F238E27FC236}">
                <a16:creationId xmlns:a16="http://schemas.microsoft.com/office/drawing/2014/main" id="{832CAE7A-779D-636D-050A-7F962072B95B}"/>
              </a:ext>
            </a:extLst>
          </p:cNvPr>
          <p:cNvSpPr txBox="1">
            <a:spLocks/>
          </p:cNvSpPr>
          <p:nvPr/>
        </p:nvSpPr>
        <p:spPr>
          <a:xfrm>
            <a:off x="1115928" y="5098111"/>
            <a:ext cx="10419501" cy="164792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200" dirty="0"/>
              <a:t>   Para aferir qualquer análise que envolva ambas as agências, é preciso o tratamento como “agências físicas” e “agência digital”. Para isso, criei um script para fazer a substituição dos códigos das agências por seu respectivo tipo. </a:t>
            </a:r>
          </a:p>
          <a:p>
            <a:r>
              <a:rPr lang="pt-BR" sz="1600" b="1" dirty="0"/>
              <a:t>Arquivo </a:t>
            </a:r>
            <a:r>
              <a:rPr lang="pt-BR" sz="1600" b="1" dirty="0" err="1"/>
              <a:t>conta_tipo_agencia.ipynb</a:t>
            </a:r>
            <a:endParaRPr lang="pt-BR" sz="1600" b="1" dirty="0"/>
          </a:p>
        </p:txBody>
      </p:sp>
      <p:sp>
        <p:nvSpPr>
          <p:cNvPr id="3" name="CaixaDeTexto 2">
            <a:extLst>
              <a:ext uri="{FF2B5EF4-FFF2-40B4-BE49-F238E27FC236}">
                <a16:creationId xmlns:a16="http://schemas.microsoft.com/office/drawing/2014/main" id="{C93B22A0-F9DC-C74D-0B95-07EDFADD41F5}"/>
              </a:ext>
            </a:extLst>
          </p:cNvPr>
          <p:cNvSpPr txBox="1"/>
          <p:nvPr/>
        </p:nvSpPr>
        <p:spPr>
          <a:xfrm>
            <a:off x="11724855" y="6488668"/>
            <a:ext cx="467145" cy="369332"/>
          </a:xfrm>
          <a:prstGeom prst="rect">
            <a:avLst/>
          </a:prstGeom>
          <a:noFill/>
        </p:spPr>
        <p:txBody>
          <a:bodyPr wrap="square" rtlCol="0">
            <a:spAutoFit/>
          </a:bodyPr>
          <a:lstStyle/>
          <a:p>
            <a:r>
              <a:rPr lang="pt-BR" dirty="0"/>
              <a:t>30</a:t>
            </a:r>
          </a:p>
        </p:txBody>
      </p:sp>
    </p:spTree>
    <p:extLst>
      <p:ext uri="{BB962C8B-B14F-4D97-AF65-F5344CB8AC3E}">
        <p14:creationId xmlns:p14="http://schemas.microsoft.com/office/powerpoint/2010/main" val="1324061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8D72B-5C41-8D2E-451B-D8E5E22E0DBB}"/>
              </a:ext>
            </a:extLst>
          </p:cNvPr>
          <p:cNvSpPr>
            <a:spLocks noGrp="1"/>
          </p:cNvSpPr>
          <p:nvPr>
            <p:ph type="title"/>
          </p:nvPr>
        </p:nvSpPr>
        <p:spPr>
          <a:xfrm>
            <a:off x="315685" y="-32242"/>
            <a:ext cx="10515600" cy="1325563"/>
          </a:xfrm>
        </p:spPr>
        <p:txBody>
          <a:bodyPr>
            <a:normAutofit/>
          </a:bodyPr>
          <a:lstStyle/>
          <a:p>
            <a:r>
              <a:rPr lang="pt-BR" sz="4000" b="1" dirty="0"/>
              <a:t>Proposta de crédito e transações x tipo de agencia</a:t>
            </a:r>
          </a:p>
        </p:txBody>
      </p:sp>
      <p:pic>
        <p:nvPicPr>
          <p:cNvPr id="6" name="Espaço Reservado para Conteúdo 5">
            <a:extLst>
              <a:ext uri="{FF2B5EF4-FFF2-40B4-BE49-F238E27FC236}">
                <a16:creationId xmlns:a16="http://schemas.microsoft.com/office/drawing/2014/main" id="{880680D8-A6F0-2A3A-58B7-48BEE3F583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1519" y="3366926"/>
            <a:ext cx="5031965" cy="741206"/>
          </a:xfrm>
        </p:spPr>
      </p:pic>
      <p:pic>
        <p:nvPicPr>
          <p:cNvPr id="8" name="Espaço Reservado para Conteúdo 7">
            <a:extLst>
              <a:ext uri="{FF2B5EF4-FFF2-40B4-BE49-F238E27FC236}">
                <a16:creationId xmlns:a16="http://schemas.microsoft.com/office/drawing/2014/main" id="{802101BD-4044-8F19-BC09-A367639664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1520" y="1972452"/>
            <a:ext cx="5031965" cy="777417"/>
          </a:xfrm>
        </p:spPr>
      </p:pic>
      <p:pic>
        <p:nvPicPr>
          <p:cNvPr id="10" name="Imagem 9">
            <a:extLst>
              <a:ext uri="{FF2B5EF4-FFF2-40B4-BE49-F238E27FC236}">
                <a16:creationId xmlns:a16="http://schemas.microsoft.com/office/drawing/2014/main" id="{4811213D-F019-104E-14F3-0D5385FCBD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9588" y="1609758"/>
            <a:ext cx="6028147" cy="3195508"/>
          </a:xfrm>
          <a:prstGeom prst="rect">
            <a:avLst/>
          </a:prstGeom>
        </p:spPr>
      </p:pic>
      <p:sp>
        <p:nvSpPr>
          <p:cNvPr id="11" name="Espaço Reservado para Conteúdo 2">
            <a:extLst>
              <a:ext uri="{FF2B5EF4-FFF2-40B4-BE49-F238E27FC236}">
                <a16:creationId xmlns:a16="http://schemas.microsoft.com/office/drawing/2014/main" id="{37C2F94D-5C5D-2C3C-A6AD-2E97E9C4B50E}"/>
              </a:ext>
            </a:extLst>
          </p:cNvPr>
          <p:cNvSpPr txBox="1">
            <a:spLocks/>
          </p:cNvSpPr>
          <p:nvPr/>
        </p:nvSpPr>
        <p:spPr>
          <a:xfrm>
            <a:off x="901338" y="5053770"/>
            <a:ext cx="10814180" cy="139884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400" dirty="0"/>
              <a:t>   Para analisarmos a preferência por determinado tipo de agência para realização de proposta de crédito e transações, é necessário adicionar a coluna nas tabelas respectivas e por isso usamos comando merge com </a:t>
            </a:r>
            <a:r>
              <a:rPr lang="pt-BR" sz="2400" dirty="0" err="1"/>
              <a:t>python</a:t>
            </a:r>
            <a:r>
              <a:rPr lang="pt-BR" sz="2400" dirty="0"/>
              <a:t>. Há outras formas mais simples, mas para mim, foi o primeira solução que me veio a cabeça.</a:t>
            </a:r>
          </a:p>
          <a:p>
            <a:r>
              <a:rPr lang="pt-BR" sz="1700" b="1" dirty="0"/>
              <a:t>Arquivos </a:t>
            </a:r>
            <a:r>
              <a:rPr lang="pt-BR" sz="1700" b="1" dirty="0" err="1"/>
              <a:t>proposta_credito.ipynb</a:t>
            </a:r>
            <a:r>
              <a:rPr lang="pt-BR" sz="1700" b="1" dirty="0"/>
              <a:t> e </a:t>
            </a:r>
            <a:r>
              <a:rPr lang="pt-BR" sz="1700" b="1" dirty="0" err="1"/>
              <a:t>transações_agencia.ipynb</a:t>
            </a:r>
            <a:endParaRPr lang="pt-BR" sz="1700" b="1" dirty="0"/>
          </a:p>
        </p:txBody>
      </p:sp>
      <p:sp>
        <p:nvSpPr>
          <p:cNvPr id="3" name="CaixaDeTexto 2">
            <a:extLst>
              <a:ext uri="{FF2B5EF4-FFF2-40B4-BE49-F238E27FC236}">
                <a16:creationId xmlns:a16="http://schemas.microsoft.com/office/drawing/2014/main" id="{B24183A0-724F-E834-FBEE-4A7866CD5A21}"/>
              </a:ext>
            </a:extLst>
          </p:cNvPr>
          <p:cNvSpPr txBox="1"/>
          <p:nvPr/>
        </p:nvSpPr>
        <p:spPr>
          <a:xfrm>
            <a:off x="11724855" y="6488668"/>
            <a:ext cx="467145" cy="369332"/>
          </a:xfrm>
          <a:prstGeom prst="rect">
            <a:avLst/>
          </a:prstGeom>
          <a:noFill/>
        </p:spPr>
        <p:txBody>
          <a:bodyPr wrap="square" rtlCol="0">
            <a:spAutoFit/>
          </a:bodyPr>
          <a:lstStyle/>
          <a:p>
            <a:r>
              <a:rPr lang="pt-BR" dirty="0"/>
              <a:t>31</a:t>
            </a:r>
          </a:p>
        </p:txBody>
      </p:sp>
    </p:spTree>
    <p:extLst>
      <p:ext uri="{BB962C8B-B14F-4D97-AF65-F5344CB8AC3E}">
        <p14:creationId xmlns:p14="http://schemas.microsoft.com/office/powerpoint/2010/main" val="3608890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8FAA6-C505-5833-8ECF-3BE76E1E6DF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4D3A0D-7BAC-3E8B-A234-E3BD6B5B9BA1}"/>
              </a:ext>
            </a:extLst>
          </p:cNvPr>
          <p:cNvSpPr>
            <a:spLocks noGrp="1"/>
          </p:cNvSpPr>
          <p:nvPr>
            <p:ph type="title"/>
          </p:nvPr>
        </p:nvSpPr>
        <p:spPr>
          <a:xfrm>
            <a:off x="334347" y="-22898"/>
            <a:ext cx="10515600" cy="1325563"/>
          </a:xfrm>
        </p:spPr>
        <p:txBody>
          <a:bodyPr>
            <a:normAutofit/>
          </a:bodyPr>
          <a:lstStyle/>
          <a:p>
            <a:r>
              <a:rPr lang="pt-BR" sz="4000" b="1" dirty="0"/>
              <a:t>Análise com base em data</a:t>
            </a:r>
          </a:p>
        </p:txBody>
      </p:sp>
      <p:pic>
        <p:nvPicPr>
          <p:cNvPr id="10" name="Imagem 9">
            <a:extLst>
              <a:ext uri="{FF2B5EF4-FFF2-40B4-BE49-F238E27FC236}">
                <a16:creationId xmlns:a16="http://schemas.microsoft.com/office/drawing/2014/main" id="{37B43A01-9A04-A9DF-7E8E-B6A93F4728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4347" y="1791437"/>
            <a:ext cx="5845937" cy="2776169"/>
          </a:xfrm>
          <a:prstGeom prst="rect">
            <a:avLst/>
          </a:prstGeom>
        </p:spPr>
      </p:pic>
      <p:sp>
        <p:nvSpPr>
          <p:cNvPr id="11" name="Espaço Reservado para Conteúdo 2">
            <a:extLst>
              <a:ext uri="{FF2B5EF4-FFF2-40B4-BE49-F238E27FC236}">
                <a16:creationId xmlns:a16="http://schemas.microsoft.com/office/drawing/2014/main" id="{54107045-1998-C1DA-3792-95E4680E8559}"/>
              </a:ext>
            </a:extLst>
          </p:cNvPr>
          <p:cNvSpPr txBox="1">
            <a:spLocks/>
          </p:cNvSpPr>
          <p:nvPr/>
        </p:nvSpPr>
        <p:spPr>
          <a:xfrm>
            <a:off x="873345" y="4855911"/>
            <a:ext cx="10814180" cy="13988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200" b="1" dirty="0"/>
              <a:t>   </a:t>
            </a:r>
            <a:r>
              <a:rPr lang="pt-BR" sz="2200" dirty="0"/>
              <a:t>Um erro comum em conjuntos de dados, é a aplicação de dois valores distintos para uma coluna. Para fazer a separação, usamos o </a:t>
            </a:r>
            <a:r>
              <a:rPr lang="pt-BR" sz="2200" dirty="0" err="1"/>
              <a:t>power</a:t>
            </a:r>
            <a:r>
              <a:rPr lang="pt-BR" sz="2200" dirty="0"/>
              <a:t> query ( ferramenta do Power BI ) com a função “dividir coluna” e “Separar por número de caracteres”. Assim separamos uma coluna para data e outra coluna para horário e podemos a aplicar tanto em nossas análises com no segmentador de dados.</a:t>
            </a:r>
          </a:p>
        </p:txBody>
      </p:sp>
      <p:pic>
        <p:nvPicPr>
          <p:cNvPr id="9" name="Imagem 8">
            <a:extLst>
              <a:ext uri="{FF2B5EF4-FFF2-40B4-BE49-F238E27FC236}">
                <a16:creationId xmlns:a16="http://schemas.microsoft.com/office/drawing/2014/main" id="{56400F02-A5B8-2D33-ABA1-7F4B5E486F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65351" y="1811376"/>
            <a:ext cx="5739264" cy="2736289"/>
          </a:xfrm>
          <a:prstGeom prst="rect">
            <a:avLst/>
          </a:prstGeom>
        </p:spPr>
      </p:pic>
      <p:sp>
        <p:nvSpPr>
          <p:cNvPr id="12" name="Espaço Reservado para Conteúdo 2">
            <a:extLst>
              <a:ext uri="{FF2B5EF4-FFF2-40B4-BE49-F238E27FC236}">
                <a16:creationId xmlns:a16="http://schemas.microsoft.com/office/drawing/2014/main" id="{870952FD-C599-1E3E-13A6-B953FBF65824}"/>
              </a:ext>
            </a:extLst>
          </p:cNvPr>
          <p:cNvSpPr txBox="1">
            <a:spLocks/>
          </p:cNvSpPr>
          <p:nvPr/>
        </p:nvSpPr>
        <p:spPr>
          <a:xfrm>
            <a:off x="2320058" y="1361320"/>
            <a:ext cx="2180562" cy="3714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b="1" dirty="0"/>
              <a:t>Antes da alteração</a:t>
            </a:r>
            <a:endParaRPr lang="pt-BR" sz="1400" b="1" dirty="0"/>
          </a:p>
        </p:txBody>
      </p:sp>
      <p:sp>
        <p:nvSpPr>
          <p:cNvPr id="13" name="Espaço Reservado para Conteúdo 2">
            <a:extLst>
              <a:ext uri="{FF2B5EF4-FFF2-40B4-BE49-F238E27FC236}">
                <a16:creationId xmlns:a16="http://schemas.microsoft.com/office/drawing/2014/main" id="{95B44CC9-EC09-992B-07A8-6BEB2BD94B99}"/>
              </a:ext>
            </a:extLst>
          </p:cNvPr>
          <p:cNvSpPr txBox="1">
            <a:spLocks/>
          </p:cNvSpPr>
          <p:nvPr/>
        </p:nvSpPr>
        <p:spPr>
          <a:xfrm>
            <a:off x="7965078" y="1389712"/>
            <a:ext cx="2180562" cy="3714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b="1" dirty="0"/>
              <a:t>Depois da alteração</a:t>
            </a:r>
            <a:endParaRPr lang="pt-BR" sz="1400" b="1" dirty="0"/>
          </a:p>
        </p:txBody>
      </p:sp>
      <p:sp>
        <p:nvSpPr>
          <p:cNvPr id="3" name="CaixaDeTexto 2">
            <a:extLst>
              <a:ext uri="{FF2B5EF4-FFF2-40B4-BE49-F238E27FC236}">
                <a16:creationId xmlns:a16="http://schemas.microsoft.com/office/drawing/2014/main" id="{39EC1C2B-7DF2-C009-AD28-823C8BB68C75}"/>
              </a:ext>
            </a:extLst>
          </p:cNvPr>
          <p:cNvSpPr txBox="1"/>
          <p:nvPr/>
        </p:nvSpPr>
        <p:spPr>
          <a:xfrm>
            <a:off x="11724855" y="6488668"/>
            <a:ext cx="467145" cy="369332"/>
          </a:xfrm>
          <a:prstGeom prst="rect">
            <a:avLst/>
          </a:prstGeom>
          <a:noFill/>
        </p:spPr>
        <p:txBody>
          <a:bodyPr wrap="square" rtlCol="0">
            <a:spAutoFit/>
          </a:bodyPr>
          <a:lstStyle/>
          <a:p>
            <a:r>
              <a:rPr lang="pt-BR" dirty="0"/>
              <a:t>32</a:t>
            </a:r>
          </a:p>
        </p:txBody>
      </p:sp>
    </p:spTree>
    <p:extLst>
      <p:ext uri="{BB962C8B-B14F-4D97-AF65-F5344CB8AC3E}">
        <p14:creationId xmlns:p14="http://schemas.microsoft.com/office/powerpoint/2010/main" val="641519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0AD8-12DA-91CF-2172-BA24ECF9175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5171DD-E137-8C50-7754-8EC218AD25FD}"/>
              </a:ext>
            </a:extLst>
          </p:cNvPr>
          <p:cNvSpPr>
            <a:spLocks noGrp="1"/>
          </p:cNvSpPr>
          <p:nvPr>
            <p:ph type="title"/>
          </p:nvPr>
        </p:nvSpPr>
        <p:spPr>
          <a:xfrm>
            <a:off x="343678" y="39959"/>
            <a:ext cx="10515600" cy="1325563"/>
          </a:xfrm>
        </p:spPr>
        <p:txBody>
          <a:bodyPr>
            <a:normAutofit/>
          </a:bodyPr>
          <a:lstStyle/>
          <a:p>
            <a:r>
              <a:rPr lang="pt-BR" sz="4000" b="1" dirty="0"/>
              <a:t>Adicionando a Coluna Estado </a:t>
            </a:r>
          </a:p>
        </p:txBody>
      </p:sp>
      <p:sp>
        <p:nvSpPr>
          <p:cNvPr id="11" name="Espaço Reservado para Conteúdo 2">
            <a:extLst>
              <a:ext uri="{FF2B5EF4-FFF2-40B4-BE49-F238E27FC236}">
                <a16:creationId xmlns:a16="http://schemas.microsoft.com/office/drawing/2014/main" id="{9300A8C8-BBF6-AC7C-D345-A7E5CF619B29}"/>
              </a:ext>
            </a:extLst>
          </p:cNvPr>
          <p:cNvSpPr txBox="1">
            <a:spLocks/>
          </p:cNvSpPr>
          <p:nvPr/>
        </p:nvSpPr>
        <p:spPr>
          <a:xfrm>
            <a:off x="688910" y="4893005"/>
            <a:ext cx="10814180" cy="13988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200" b="1" dirty="0"/>
              <a:t>   </a:t>
            </a:r>
            <a:r>
              <a:rPr lang="pt-BR" sz="2200" dirty="0"/>
              <a:t>Um erro comum em conjuntos de dados, é a aplicação de dois valores distintos para uma coluna. Para fazer a separação, usamos o </a:t>
            </a:r>
            <a:r>
              <a:rPr lang="pt-BR" sz="2200" dirty="0" err="1"/>
              <a:t>power</a:t>
            </a:r>
            <a:r>
              <a:rPr lang="pt-BR" sz="2200" dirty="0"/>
              <a:t> query ( ferramenta do Power BI ) com a função “dividir coluna” e “Separar por número de caracteres”. Assim separamos uma coluna para data e outra coluna para horário e podemos a aplicar tanto em nossas análises com no segmentador de dados.</a:t>
            </a:r>
          </a:p>
        </p:txBody>
      </p:sp>
      <p:pic>
        <p:nvPicPr>
          <p:cNvPr id="4" name="Imagem 3">
            <a:extLst>
              <a:ext uri="{FF2B5EF4-FFF2-40B4-BE49-F238E27FC236}">
                <a16:creationId xmlns:a16="http://schemas.microsoft.com/office/drawing/2014/main" id="{17557C2A-4BFF-AD5E-1E48-C4A1D75FD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84" y="1832820"/>
            <a:ext cx="5384978" cy="727700"/>
          </a:xfrm>
          <a:prstGeom prst="rect">
            <a:avLst/>
          </a:prstGeom>
        </p:spPr>
      </p:pic>
      <p:pic>
        <p:nvPicPr>
          <p:cNvPr id="21" name="Imagem 20">
            <a:extLst>
              <a:ext uri="{FF2B5EF4-FFF2-40B4-BE49-F238E27FC236}">
                <a16:creationId xmlns:a16="http://schemas.microsoft.com/office/drawing/2014/main" id="{968F4C4C-70D0-88B3-EB98-F3DA7E002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57" y="2663968"/>
            <a:ext cx="5365463" cy="752082"/>
          </a:xfrm>
          <a:prstGeom prst="rect">
            <a:avLst/>
          </a:prstGeom>
        </p:spPr>
      </p:pic>
      <p:pic>
        <p:nvPicPr>
          <p:cNvPr id="23" name="Imagem 22">
            <a:extLst>
              <a:ext uri="{FF2B5EF4-FFF2-40B4-BE49-F238E27FC236}">
                <a16:creationId xmlns:a16="http://schemas.microsoft.com/office/drawing/2014/main" id="{9490B268-FBB3-16D3-0FB9-5026DC585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57" y="3519498"/>
            <a:ext cx="5365462" cy="705277"/>
          </a:xfrm>
          <a:prstGeom prst="rect">
            <a:avLst/>
          </a:prstGeom>
        </p:spPr>
      </p:pic>
      <p:pic>
        <p:nvPicPr>
          <p:cNvPr id="25" name="Imagem 24">
            <a:extLst>
              <a:ext uri="{FF2B5EF4-FFF2-40B4-BE49-F238E27FC236}">
                <a16:creationId xmlns:a16="http://schemas.microsoft.com/office/drawing/2014/main" id="{2B33E281-E414-4B39-AB19-D175FA521D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636" y="1832819"/>
            <a:ext cx="6109523" cy="2887431"/>
          </a:xfrm>
          <a:prstGeom prst="rect">
            <a:avLst/>
          </a:prstGeom>
        </p:spPr>
      </p:pic>
      <p:sp>
        <p:nvSpPr>
          <p:cNvPr id="3" name="CaixaDeTexto 2">
            <a:extLst>
              <a:ext uri="{FF2B5EF4-FFF2-40B4-BE49-F238E27FC236}">
                <a16:creationId xmlns:a16="http://schemas.microsoft.com/office/drawing/2014/main" id="{05A1894C-7CCC-B8CC-FF84-437FDE63B849}"/>
              </a:ext>
            </a:extLst>
          </p:cNvPr>
          <p:cNvSpPr txBox="1"/>
          <p:nvPr/>
        </p:nvSpPr>
        <p:spPr>
          <a:xfrm>
            <a:off x="11724855" y="6488668"/>
            <a:ext cx="467145" cy="369332"/>
          </a:xfrm>
          <a:prstGeom prst="rect">
            <a:avLst/>
          </a:prstGeom>
          <a:noFill/>
        </p:spPr>
        <p:txBody>
          <a:bodyPr wrap="square" rtlCol="0">
            <a:spAutoFit/>
          </a:bodyPr>
          <a:lstStyle/>
          <a:p>
            <a:r>
              <a:rPr lang="pt-BR" dirty="0"/>
              <a:t>33</a:t>
            </a:r>
          </a:p>
        </p:txBody>
      </p:sp>
    </p:spTree>
    <p:extLst>
      <p:ext uri="{BB962C8B-B14F-4D97-AF65-F5344CB8AC3E}">
        <p14:creationId xmlns:p14="http://schemas.microsoft.com/office/powerpoint/2010/main" val="2139819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DABE5-A109-4D1D-F381-ABC7CBD3123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53C73E8-A7E2-E2EC-B8DC-960D036A49A6}"/>
              </a:ext>
            </a:extLst>
          </p:cNvPr>
          <p:cNvSpPr>
            <a:spLocks noGrp="1"/>
          </p:cNvSpPr>
          <p:nvPr>
            <p:ph type="ctrTitle"/>
          </p:nvPr>
        </p:nvSpPr>
        <p:spPr>
          <a:xfrm>
            <a:off x="1005130" y="2346541"/>
            <a:ext cx="10181739" cy="1082459"/>
          </a:xfrm>
        </p:spPr>
        <p:txBody>
          <a:bodyPr>
            <a:normAutofit/>
          </a:bodyPr>
          <a:lstStyle/>
          <a:p>
            <a:pPr algn="ctr"/>
            <a:r>
              <a:rPr lang="pt-BR" sz="4000" b="1" dirty="0">
                <a:latin typeface="Arial" panose="020B0604020202020204" pitchFamily="34" charset="0"/>
                <a:cs typeface="Arial" panose="020B0604020202020204" pitchFamily="34" charset="0"/>
              </a:rPr>
              <a:t>Dashboards completos (Não interativos)</a:t>
            </a:r>
          </a:p>
        </p:txBody>
      </p:sp>
      <p:sp>
        <p:nvSpPr>
          <p:cNvPr id="3" name="CaixaDeTexto 2">
            <a:extLst>
              <a:ext uri="{FF2B5EF4-FFF2-40B4-BE49-F238E27FC236}">
                <a16:creationId xmlns:a16="http://schemas.microsoft.com/office/drawing/2014/main" id="{F2C53794-7E9D-775F-C03F-E46239A7657F}"/>
              </a:ext>
            </a:extLst>
          </p:cNvPr>
          <p:cNvSpPr txBox="1"/>
          <p:nvPr/>
        </p:nvSpPr>
        <p:spPr>
          <a:xfrm>
            <a:off x="5551715" y="3751880"/>
            <a:ext cx="1427583" cy="369332"/>
          </a:xfrm>
          <a:prstGeom prst="rect">
            <a:avLst/>
          </a:prstGeom>
          <a:noFill/>
        </p:spPr>
        <p:txBody>
          <a:bodyPr wrap="square" rtlCol="0">
            <a:spAutoFit/>
          </a:bodyPr>
          <a:lstStyle/>
          <a:p>
            <a:r>
              <a:rPr lang="pt-BR" dirty="0"/>
              <a:t>Banco Vitória</a:t>
            </a:r>
          </a:p>
        </p:txBody>
      </p:sp>
      <p:pic>
        <p:nvPicPr>
          <p:cNvPr id="5" name="Imagem 4">
            <a:extLst>
              <a:ext uri="{FF2B5EF4-FFF2-40B4-BE49-F238E27FC236}">
                <a16:creationId xmlns:a16="http://schemas.microsoft.com/office/drawing/2014/main" id="{9B93E765-B6F7-BD50-8EB5-CDDF07E9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500" y="3638939"/>
            <a:ext cx="595215" cy="595215"/>
          </a:xfrm>
          <a:prstGeom prst="rect">
            <a:avLst/>
          </a:prstGeom>
        </p:spPr>
      </p:pic>
      <p:sp>
        <p:nvSpPr>
          <p:cNvPr id="6" name="CaixaDeTexto 5">
            <a:extLst>
              <a:ext uri="{FF2B5EF4-FFF2-40B4-BE49-F238E27FC236}">
                <a16:creationId xmlns:a16="http://schemas.microsoft.com/office/drawing/2014/main" id="{F769EC34-DB4C-6E09-9E96-E43E55BEC7AC}"/>
              </a:ext>
            </a:extLst>
          </p:cNvPr>
          <p:cNvSpPr txBox="1"/>
          <p:nvPr/>
        </p:nvSpPr>
        <p:spPr>
          <a:xfrm>
            <a:off x="11724855" y="6488668"/>
            <a:ext cx="467145" cy="369332"/>
          </a:xfrm>
          <a:prstGeom prst="rect">
            <a:avLst/>
          </a:prstGeom>
          <a:noFill/>
        </p:spPr>
        <p:txBody>
          <a:bodyPr wrap="square" rtlCol="0">
            <a:spAutoFit/>
          </a:bodyPr>
          <a:lstStyle/>
          <a:p>
            <a:r>
              <a:rPr lang="pt-BR" dirty="0"/>
              <a:t>34</a:t>
            </a:r>
          </a:p>
        </p:txBody>
      </p:sp>
    </p:spTree>
    <p:extLst>
      <p:ext uri="{BB962C8B-B14F-4D97-AF65-F5344CB8AC3E}">
        <p14:creationId xmlns:p14="http://schemas.microsoft.com/office/powerpoint/2010/main" val="3368887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C7DF8798-EF32-6A32-2F66-19DF94D10B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1999" cy="6858000"/>
          </a:xfrm>
          <a:prstGeom prst="rect">
            <a:avLst/>
          </a:prstGeom>
        </p:spPr>
      </p:pic>
      <p:sp>
        <p:nvSpPr>
          <p:cNvPr id="2" name="CaixaDeTexto 1">
            <a:extLst>
              <a:ext uri="{FF2B5EF4-FFF2-40B4-BE49-F238E27FC236}">
                <a16:creationId xmlns:a16="http://schemas.microsoft.com/office/drawing/2014/main" id="{69FCE994-BB90-BAED-1675-352EC5BDD4E1}"/>
              </a:ext>
            </a:extLst>
          </p:cNvPr>
          <p:cNvSpPr txBox="1"/>
          <p:nvPr/>
        </p:nvSpPr>
        <p:spPr>
          <a:xfrm>
            <a:off x="11724855" y="6488668"/>
            <a:ext cx="467145" cy="369332"/>
          </a:xfrm>
          <a:prstGeom prst="rect">
            <a:avLst/>
          </a:prstGeom>
          <a:noFill/>
        </p:spPr>
        <p:txBody>
          <a:bodyPr wrap="square" rtlCol="0">
            <a:spAutoFit/>
          </a:bodyPr>
          <a:lstStyle/>
          <a:p>
            <a:r>
              <a:rPr lang="pt-BR" dirty="0"/>
              <a:t>35</a:t>
            </a:r>
          </a:p>
        </p:txBody>
      </p:sp>
    </p:spTree>
    <p:extLst>
      <p:ext uri="{BB962C8B-B14F-4D97-AF65-F5344CB8AC3E}">
        <p14:creationId xmlns:p14="http://schemas.microsoft.com/office/powerpoint/2010/main" val="2304866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5A14D4D0-633A-1D2A-1FE3-65133506C7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56D1BC8B-D066-B52F-5FFE-976FBE5CE1FD}"/>
              </a:ext>
            </a:extLst>
          </p:cNvPr>
          <p:cNvSpPr txBox="1"/>
          <p:nvPr/>
        </p:nvSpPr>
        <p:spPr>
          <a:xfrm>
            <a:off x="11724855" y="6488668"/>
            <a:ext cx="467145" cy="369332"/>
          </a:xfrm>
          <a:prstGeom prst="rect">
            <a:avLst/>
          </a:prstGeom>
          <a:noFill/>
        </p:spPr>
        <p:txBody>
          <a:bodyPr wrap="square" rtlCol="0">
            <a:spAutoFit/>
          </a:bodyPr>
          <a:lstStyle/>
          <a:p>
            <a:r>
              <a:rPr lang="pt-BR" dirty="0"/>
              <a:t>36</a:t>
            </a:r>
          </a:p>
        </p:txBody>
      </p:sp>
    </p:spTree>
    <p:extLst>
      <p:ext uri="{BB962C8B-B14F-4D97-AF65-F5344CB8AC3E}">
        <p14:creationId xmlns:p14="http://schemas.microsoft.com/office/powerpoint/2010/main" val="2653119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04FA1-C2CE-DC9F-8FE4-EABB2354C10E}"/>
            </a:ext>
          </a:extLst>
        </p:cNvPr>
        <p:cNvGrpSpPr/>
        <p:nvPr/>
      </p:nvGrpSpPr>
      <p:grpSpPr>
        <a:xfrm>
          <a:off x="0" y="0"/>
          <a:ext cx="0" cy="0"/>
          <a:chOff x="0" y="0"/>
          <a:chExt cx="0" cy="0"/>
        </a:xfrm>
      </p:grpSpPr>
      <p:pic>
        <p:nvPicPr>
          <p:cNvPr id="2" name="Imagem 1">
            <a:extLst>
              <a:ext uri="{FF2B5EF4-FFF2-40B4-BE49-F238E27FC236}">
                <a16:creationId xmlns:a16="http://schemas.microsoft.com/office/drawing/2014/main" id="{5D765FC3-5817-29A8-D84B-58103E5DB5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46E175A4-8041-6650-29C2-1799EA5230FB}"/>
              </a:ext>
            </a:extLst>
          </p:cNvPr>
          <p:cNvSpPr txBox="1"/>
          <p:nvPr/>
        </p:nvSpPr>
        <p:spPr>
          <a:xfrm>
            <a:off x="11724855" y="6488668"/>
            <a:ext cx="467145" cy="369332"/>
          </a:xfrm>
          <a:prstGeom prst="rect">
            <a:avLst/>
          </a:prstGeom>
          <a:noFill/>
        </p:spPr>
        <p:txBody>
          <a:bodyPr wrap="square" rtlCol="0">
            <a:spAutoFit/>
          </a:bodyPr>
          <a:lstStyle/>
          <a:p>
            <a:r>
              <a:rPr lang="pt-BR" dirty="0"/>
              <a:t>37</a:t>
            </a:r>
          </a:p>
        </p:txBody>
      </p:sp>
    </p:spTree>
    <p:extLst>
      <p:ext uri="{BB962C8B-B14F-4D97-AF65-F5344CB8AC3E}">
        <p14:creationId xmlns:p14="http://schemas.microsoft.com/office/powerpoint/2010/main" val="345345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49F47-2DC3-B150-34A3-26CAAD31BB9A}"/>
              </a:ext>
            </a:extLst>
          </p:cNvPr>
          <p:cNvSpPr>
            <a:spLocks noGrp="1"/>
          </p:cNvSpPr>
          <p:nvPr>
            <p:ph type="title"/>
          </p:nvPr>
        </p:nvSpPr>
        <p:spPr>
          <a:xfrm>
            <a:off x="2044018" y="-205216"/>
            <a:ext cx="10058400" cy="1450757"/>
          </a:xfrm>
        </p:spPr>
        <p:txBody>
          <a:bodyPr>
            <a:normAutofit/>
          </a:bodyPr>
          <a:lstStyle/>
          <a:p>
            <a:r>
              <a:rPr lang="pt-BR" sz="4000" b="1" dirty="0"/>
              <a:t>Dados sobre Inteligência de Negócio</a:t>
            </a:r>
          </a:p>
        </p:txBody>
      </p:sp>
      <p:pic>
        <p:nvPicPr>
          <p:cNvPr id="8" name="Espaço Reservado para Conteúdo 7">
            <a:extLst>
              <a:ext uri="{FF2B5EF4-FFF2-40B4-BE49-F238E27FC236}">
                <a16:creationId xmlns:a16="http://schemas.microsoft.com/office/drawing/2014/main" id="{6924FBEC-6F56-98BC-31A3-7479FBC9F5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2289" y="1789390"/>
            <a:ext cx="5302708" cy="1025094"/>
          </a:xfrm>
          <a:ln>
            <a:solidFill>
              <a:schemeClr val="bg1"/>
            </a:solidFill>
          </a:ln>
        </p:spPr>
      </p:pic>
      <p:pic>
        <p:nvPicPr>
          <p:cNvPr id="6" name="Espaço Reservado para Conteúdo 5">
            <a:extLst>
              <a:ext uri="{FF2B5EF4-FFF2-40B4-BE49-F238E27FC236}">
                <a16:creationId xmlns:a16="http://schemas.microsoft.com/office/drawing/2014/main" id="{17A4AEAF-B495-BF08-4F85-9FDD583A176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23919" y="1196411"/>
            <a:ext cx="5473727" cy="1025094"/>
          </a:xfrm>
        </p:spPr>
      </p:pic>
      <p:sp>
        <p:nvSpPr>
          <p:cNvPr id="9" name="CaixaDeTexto 8">
            <a:extLst>
              <a:ext uri="{FF2B5EF4-FFF2-40B4-BE49-F238E27FC236}">
                <a16:creationId xmlns:a16="http://schemas.microsoft.com/office/drawing/2014/main" id="{B6803A65-DAB7-ADD5-DE0E-B56086605413}"/>
              </a:ext>
            </a:extLst>
          </p:cNvPr>
          <p:cNvSpPr txBox="1"/>
          <p:nvPr/>
        </p:nvSpPr>
        <p:spPr>
          <a:xfrm>
            <a:off x="494354" y="1244929"/>
            <a:ext cx="4445631" cy="523220"/>
          </a:xfrm>
          <a:prstGeom prst="rect">
            <a:avLst/>
          </a:prstGeom>
          <a:noFill/>
          <a:ln>
            <a:solidFill>
              <a:schemeClr val="bg1"/>
            </a:solidFill>
          </a:ln>
        </p:spPr>
        <p:txBody>
          <a:bodyPr wrap="square" rtlCol="0">
            <a:spAutoFit/>
          </a:bodyPr>
          <a:lstStyle/>
          <a:p>
            <a:r>
              <a:rPr lang="pt-BR" sz="1400" b="1" dirty="0"/>
              <a:t>Trecho do artigo da Associação Brasileira das Empresas de Software</a:t>
            </a:r>
          </a:p>
        </p:txBody>
      </p:sp>
      <p:pic>
        <p:nvPicPr>
          <p:cNvPr id="11" name="Imagem 10">
            <a:extLst>
              <a:ext uri="{FF2B5EF4-FFF2-40B4-BE49-F238E27FC236}">
                <a16:creationId xmlns:a16="http://schemas.microsoft.com/office/drawing/2014/main" id="{F3488202-6BBB-7716-C6F9-B6630ABDF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9985" y="3474411"/>
            <a:ext cx="5473727" cy="1249377"/>
          </a:xfrm>
          <a:prstGeom prst="rect">
            <a:avLst/>
          </a:prstGeom>
        </p:spPr>
      </p:pic>
      <p:sp>
        <p:nvSpPr>
          <p:cNvPr id="12" name="CaixaDeTexto 11">
            <a:extLst>
              <a:ext uri="{FF2B5EF4-FFF2-40B4-BE49-F238E27FC236}">
                <a16:creationId xmlns:a16="http://schemas.microsoft.com/office/drawing/2014/main" id="{EBAC73B9-ABF2-0BCF-D3C8-B211238ADED8}"/>
              </a:ext>
            </a:extLst>
          </p:cNvPr>
          <p:cNvSpPr txBox="1"/>
          <p:nvPr/>
        </p:nvSpPr>
        <p:spPr>
          <a:xfrm>
            <a:off x="6359985" y="3166634"/>
            <a:ext cx="3100657" cy="307777"/>
          </a:xfrm>
          <a:prstGeom prst="rect">
            <a:avLst/>
          </a:prstGeom>
          <a:noFill/>
        </p:spPr>
        <p:txBody>
          <a:bodyPr wrap="none" rtlCol="0">
            <a:spAutoFit/>
          </a:bodyPr>
          <a:lstStyle/>
          <a:p>
            <a:r>
              <a:rPr lang="pt-BR" sz="1400" b="1" dirty="0"/>
              <a:t>Trecho do artigo retirado do site TERRA</a:t>
            </a:r>
          </a:p>
        </p:txBody>
      </p:sp>
      <p:pic>
        <p:nvPicPr>
          <p:cNvPr id="14" name="Imagem 13">
            <a:extLst>
              <a:ext uri="{FF2B5EF4-FFF2-40B4-BE49-F238E27FC236}">
                <a16:creationId xmlns:a16="http://schemas.microsoft.com/office/drawing/2014/main" id="{7FAAC44F-8588-9E06-1768-8D1A4EBD45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532" y="3474411"/>
            <a:ext cx="4740674" cy="1158548"/>
          </a:xfrm>
          <a:prstGeom prst="rect">
            <a:avLst/>
          </a:prstGeom>
        </p:spPr>
      </p:pic>
      <p:sp>
        <p:nvSpPr>
          <p:cNvPr id="15" name="CaixaDeTexto 14">
            <a:extLst>
              <a:ext uri="{FF2B5EF4-FFF2-40B4-BE49-F238E27FC236}">
                <a16:creationId xmlns:a16="http://schemas.microsoft.com/office/drawing/2014/main" id="{37E55260-C11A-B7C0-191C-0708B60A0FD6}"/>
              </a:ext>
            </a:extLst>
          </p:cNvPr>
          <p:cNvSpPr txBox="1"/>
          <p:nvPr/>
        </p:nvSpPr>
        <p:spPr>
          <a:xfrm>
            <a:off x="555532" y="3153117"/>
            <a:ext cx="4533357" cy="307777"/>
          </a:xfrm>
          <a:prstGeom prst="rect">
            <a:avLst/>
          </a:prstGeom>
          <a:noFill/>
        </p:spPr>
        <p:txBody>
          <a:bodyPr wrap="none" rtlCol="0">
            <a:spAutoFit/>
          </a:bodyPr>
          <a:lstStyle/>
          <a:p>
            <a:r>
              <a:rPr lang="pt-BR" sz="1400" b="1" dirty="0"/>
              <a:t>Artigo sobre o trabalho realizado pela empresa </a:t>
            </a:r>
            <a:r>
              <a:rPr lang="pt-BR" sz="1400" b="1" dirty="0" err="1"/>
              <a:t>beanalytic</a:t>
            </a:r>
            <a:r>
              <a:rPr lang="pt-BR" sz="1400" b="1" dirty="0"/>
              <a:t>.</a:t>
            </a:r>
          </a:p>
        </p:txBody>
      </p:sp>
      <p:sp>
        <p:nvSpPr>
          <p:cNvPr id="16" name="CaixaDeTexto 15">
            <a:extLst>
              <a:ext uri="{FF2B5EF4-FFF2-40B4-BE49-F238E27FC236}">
                <a16:creationId xmlns:a16="http://schemas.microsoft.com/office/drawing/2014/main" id="{7B345661-E52D-8BEB-2B0F-76AA50A64EA9}"/>
              </a:ext>
            </a:extLst>
          </p:cNvPr>
          <p:cNvSpPr txBox="1"/>
          <p:nvPr/>
        </p:nvSpPr>
        <p:spPr>
          <a:xfrm>
            <a:off x="154693" y="5350066"/>
            <a:ext cx="10807724" cy="769441"/>
          </a:xfrm>
          <a:prstGeom prst="rect">
            <a:avLst/>
          </a:prstGeom>
          <a:noFill/>
        </p:spPr>
        <p:txBody>
          <a:bodyPr wrap="square" rtlCol="0">
            <a:spAutoFit/>
          </a:bodyPr>
          <a:lstStyle/>
          <a:p>
            <a:pPr algn="just"/>
            <a:r>
              <a:rPr lang="pt-BR" sz="2200" dirty="0"/>
              <a:t>   Entre muitos outros dados que reforçam os benefícios da aplicação de BI em seu negócio. </a:t>
            </a:r>
          </a:p>
          <a:p>
            <a:pPr algn="just"/>
            <a:r>
              <a:rPr lang="pt-BR" sz="2200" dirty="0"/>
              <a:t>   Agora seguiremos com algumas aplicações realizadas no contexto do banco Vitória.</a:t>
            </a:r>
          </a:p>
        </p:txBody>
      </p:sp>
      <p:sp>
        <p:nvSpPr>
          <p:cNvPr id="3" name="CaixaDeTexto 2">
            <a:extLst>
              <a:ext uri="{FF2B5EF4-FFF2-40B4-BE49-F238E27FC236}">
                <a16:creationId xmlns:a16="http://schemas.microsoft.com/office/drawing/2014/main" id="{FC98F08C-7698-CBC2-AF6A-68CB4BF026CD}"/>
              </a:ext>
            </a:extLst>
          </p:cNvPr>
          <p:cNvSpPr txBox="1"/>
          <p:nvPr/>
        </p:nvSpPr>
        <p:spPr>
          <a:xfrm>
            <a:off x="11833712" y="6489241"/>
            <a:ext cx="268706" cy="369332"/>
          </a:xfrm>
          <a:prstGeom prst="rect">
            <a:avLst/>
          </a:prstGeom>
          <a:noFill/>
        </p:spPr>
        <p:txBody>
          <a:bodyPr wrap="square" rtlCol="0">
            <a:spAutoFit/>
          </a:bodyPr>
          <a:lstStyle/>
          <a:p>
            <a:r>
              <a:rPr lang="pt-BR" dirty="0"/>
              <a:t>4</a:t>
            </a:r>
          </a:p>
        </p:txBody>
      </p:sp>
      <p:sp>
        <p:nvSpPr>
          <p:cNvPr id="4" name="Retângulo 3">
            <a:extLst>
              <a:ext uri="{FF2B5EF4-FFF2-40B4-BE49-F238E27FC236}">
                <a16:creationId xmlns:a16="http://schemas.microsoft.com/office/drawing/2014/main" id="{655B3FE2-83D8-C86A-7AE6-B4DFA3CED8EC}"/>
              </a:ext>
            </a:extLst>
          </p:cNvPr>
          <p:cNvSpPr/>
          <p:nvPr/>
        </p:nvSpPr>
        <p:spPr>
          <a:xfrm>
            <a:off x="413461" y="966323"/>
            <a:ext cx="11507900"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DC322B7F-A72C-CD8C-FE2B-C243D45BE4A9}"/>
              </a:ext>
            </a:extLst>
          </p:cNvPr>
          <p:cNvSpPr/>
          <p:nvPr/>
        </p:nvSpPr>
        <p:spPr>
          <a:xfrm>
            <a:off x="425281" y="2942291"/>
            <a:ext cx="11496079" cy="563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FC9AA941-E687-DC33-1ED0-09E1C3A90F3F}"/>
              </a:ext>
            </a:extLst>
          </p:cNvPr>
          <p:cNvSpPr/>
          <p:nvPr/>
        </p:nvSpPr>
        <p:spPr>
          <a:xfrm>
            <a:off x="413461" y="4923944"/>
            <a:ext cx="11507899" cy="563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04FDB87A-5D0F-A34F-7B5D-681C1007B97F}"/>
              </a:ext>
            </a:extLst>
          </p:cNvPr>
          <p:cNvSpPr/>
          <p:nvPr/>
        </p:nvSpPr>
        <p:spPr>
          <a:xfrm rot="5400000">
            <a:off x="-1570685" y="2950469"/>
            <a:ext cx="4014010"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D4F299F0-48E3-DAB9-1585-E7CA3D3724E7}"/>
              </a:ext>
            </a:extLst>
          </p:cNvPr>
          <p:cNvSpPr/>
          <p:nvPr/>
        </p:nvSpPr>
        <p:spPr>
          <a:xfrm rot="5400000">
            <a:off x="4031403" y="2950469"/>
            <a:ext cx="4014010"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231ECA56-6514-824A-6FE1-E5AADDE716A6}"/>
              </a:ext>
            </a:extLst>
          </p:cNvPr>
          <p:cNvSpPr/>
          <p:nvPr/>
        </p:nvSpPr>
        <p:spPr>
          <a:xfrm rot="5400000">
            <a:off x="9914353" y="2973329"/>
            <a:ext cx="3968293"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9857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A4752-47C7-857E-AE7F-A79E95DB0C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DC644A1-D45B-1A3B-63E4-080976B3E95C}"/>
              </a:ext>
            </a:extLst>
          </p:cNvPr>
          <p:cNvSpPr>
            <a:spLocks noGrp="1"/>
          </p:cNvSpPr>
          <p:nvPr>
            <p:ph type="ctrTitle"/>
          </p:nvPr>
        </p:nvSpPr>
        <p:spPr>
          <a:xfrm>
            <a:off x="1005130" y="2744948"/>
            <a:ext cx="10181739" cy="1082459"/>
          </a:xfrm>
        </p:spPr>
        <p:txBody>
          <a:bodyPr>
            <a:normAutofit fontScale="90000"/>
          </a:bodyPr>
          <a:lstStyle/>
          <a:p>
            <a:pPr algn="ctr"/>
            <a:r>
              <a:rPr lang="pt-BR" sz="4000" b="1" dirty="0">
                <a:latin typeface="Arial" panose="020B0604020202020204" pitchFamily="34" charset="0"/>
                <a:cs typeface="Arial" panose="020B0604020202020204" pitchFamily="34" charset="0"/>
              </a:rPr>
              <a:t>Avaliação de Popularidade: </a:t>
            </a:r>
            <a:br>
              <a:rPr lang="pt-BR" sz="4000" b="1" dirty="0">
                <a:latin typeface="Arial" panose="020B0604020202020204" pitchFamily="34" charset="0"/>
                <a:cs typeface="Arial" panose="020B0604020202020204" pitchFamily="34" charset="0"/>
              </a:rPr>
            </a:br>
            <a:r>
              <a:rPr lang="pt-BR" sz="4000" b="1" dirty="0">
                <a:latin typeface="Arial" panose="020B0604020202020204" pitchFamily="34" charset="0"/>
                <a:cs typeface="Arial" panose="020B0604020202020204" pitchFamily="34" charset="0"/>
              </a:rPr>
              <a:t>Agência Digital x Agência Física</a:t>
            </a:r>
          </a:p>
        </p:txBody>
      </p:sp>
      <p:sp>
        <p:nvSpPr>
          <p:cNvPr id="4" name="CaixaDeTexto 3">
            <a:extLst>
              <a:ext uri="{FF2B5EF4-FFF2-40B4-BE49-F238E27FC236}">
                <a16:creationId xmlns:a16="http://schemas.microsoft.com/office/drawing/2014/main" id="{5359A7A7-5F97-2371-ED34-3EC60611F17D}"/>
              </a:ext>
            </a:extLst>
          </p:cNvPr>
          <p:cNvSpPr txBox="1"/>
          <p:nvPr/>
        </p:nvSpPr>
        <p:spPr>
          <a:xfrm>
            <a:off x="5806750" y="4191057"/>
            <a:ext cx="1427583" cy="369332"/>
          </a:xfrm>
          <a:prstGeom prst="rect">
            <a:avLst/>
          </a:prstGeom>
          <a:noFill/>
        </p:spPr>
        <p:txBody>
          <a:bodyPr wrap="square" rtlCol="0">
            <a:spAutoFit/>
          </a:bodyPr>
          <a:lstStyle/>
          <a:p>
            <a:r>
              <a:rPr lang="pt-BR" dirty="0"/>
              <a:t>Banco Vitória</a:t>
            </a:r>
          </a:p>
        </p:txBody>
      </p:sp>
      <p:pic>
        <p:nvPicPr>
          <p:cNvPr id="3" name="Imagem 2">
            <a:extLst>
              <a:ext uri="{FF2B5EF4-FFF2-40B4-BE49-F238E27FC236}">
                <a16:creationId xmlns:a16="http://schemas.microsoft.com/office/drawing/2014/main" id="{6A0C54AD-248E-BA3D-0134-022E44F6E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535" y="4078116"/>
            <a:ext cx="595215" cy="595215"/>
          </a:xfrm>
          <a:prstGeom prst="rect">
            <a:avLst/>
          </a:prstGeom>
        </p:spPr>
      </p:pic>
      <p:sp>
        <p:nvSpPr>
          <p:cNvPr id="5" name="CaixaDeTexto 4">
            <a:extLst>
              <a:ext uri="{FF2B5EF4-FFF2-40B4-BE49-F238E27FC236}">
                <a16:creationId xmlns:a16="http://schemas.microsoft.com/office/drawing/2014/main" id="{94521B68-E5EF-67B5-9178-CBB1B234832C}"/>
              </a:ext>
            </a:extLst>
          </p:cNvPr>
          <p:cNvSpPr txBox="1"/>
          <p:nvPr/>
        </p:nvSpPr>
        <p:spPr>
          <a:xfrm>
            <a:off x="11833712" y="6489241"/>
            <a:ext cx="268706" cy="369332"/>
          </a:xfrm>
          <a:prstGeom prst="rect">
            <a:avLst/>
          </a:prstGeom>
          <a:noFill/>
        </p:spPr>
        <p:txBody>
          <a:bodyPr wrap="square" rtlCol="0">
            <a:spAutoFit/>
          </a:bodyPr>
          <a:lstStyle/>
          <a:p>
            <a:r>
              <a:rPr lang="pt-BR" dirty="0"/>
              <a:t>5</a:t>
            </a:r>
          </a:p>
        </p:txBody>
      </p:sp>
    </p:spTree>
    <p:extLst>
      <p:ext uri="{BB962C8B-B14F-4D97-AF65-F5344CB8AC3E}">
        <p14:creationId xmlns:p14="http://schemas.microsoft.com/office/powerpoint/2010/main" val="365876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20091C-F878-FC30-0F8F-D684C4B5936F}"/>
              </a:ext>
            </a:extLst>
          </p:cNvPr>
          <p:cNvSpPr>
            <a:spLocks noGrp="1"/>
          </p:cNvSpPr>
          <p:nvPr>
            <p:ph type="title"/>
          </p:nvPr>
        </p:nvSpPr>
        <p:spPr>
          <a:xfrm>
            <a:off x="614888" y="259311"/>
            <a:ext cx="10058400" cy="850952"/>
          </a:xfrm>
        </p:spPr>
        <p:txBody>
          <a:bodyPr>
            <a:normAutofit/>
          </a:bodyPr>
          <a:lstStyle/>
          <a:p>
            <a:r>
              <a:rPr lang="pt-BR" sz="4000" b="1" dirty="0">
                <a:cs typeface="Arial" panose="020B0604020202020204" pitchFamily="34" charset="0"/>
              </a:rPr>
              <a:t>Critérios</a:t>
            </a:r>
            <a:r>
              <a:rPr lang="pt-BR" sz="4800" b="1" dirty="0">
                <a:cs typeface="Arial" panose="020B0604020202020204" pitchFamily="34" charset="0"/>
              </a:rPr>
              <a:t> </a:t>
            </a:r>
            <a:r>
              <a:rPr lang="pt-BR" sz="4000" b="1" dirty="0">
                <a:cs typeface="Arial" panose="020B0604020202020204" pitchFamily="34" charset="0"/>
              </a:rPr>
              <a:t>da análise</a:t>
            </a:r>
            <a:endParaRPr lang="pt-BR" sz="4800" b="1" dirty="0">
              <a:cs typeface="Arial" panose="020B0604020202020204" pitchFamily="34" charset="0"/>
            </a:endParaRPr>
          </a:p>
        </p:txBody>
      </p:sp>
      <p:sp>
        <p:nvSpPr>
          <p:cNvPr id="3" name="Espaço Reservado para Conteúdo 2">
            <a:extLst>
              <a:ext uri="{FF2B5EF4-FFF2-40B4-BE49-F238E27FC236}">
                <a16:creationId xmlns:a16="http://schemas.microsoft.com/office/drawing/2014/main" id="{3AA7D0F5-8F56-F1F6-AED5-D21A10F1988A}"/>
              </a:ext>
            </a:extLst>
          </p:cNvPr>
          <p:cNvSpPr>
            <a:spLocks noGrp="1"/>
          </p:cNvSpPr>
          <p:nvPr>
            <p:ph sz="half" idx="1"/>
          </p:nvPr>
        </p:nvSpPr>
        <p:spPr>
          <a:xfrm>
            <a:off x="706328" y="1433773"/>
            <a:ext cx="4937760" cy="4023360"/>
          </a:xfrm>
        </p:spPr>
        <p:txBody>
          <a:bodyPr>
            <a:normAutofit/>
          </a:bodyPr>
          <a:lstStyle/>
          <a:p>
            <a:pPr marL="0" indent="0" algn="just">
              <a:buNone/>
            </a:pPr>
            <a:r>
              <a:rPr lang="pt-BR" sz="2200" dirty="0"/>
              <a:t>  Para avaliar a popularidade das agências, será verificado:</a:t>
            </a:r>
          </a:p>
          <a:p>
            <a:pPr algn="just">
              <a:buFont typeface="Arial" panose="020B0604020202020204" pitchFamily="34" charset="0"/>
              <a:buChar char="•"/>
            </a:pPr>
            <a:r>
              <a:rPr lang="pt-BR" sz="2200" dirty="0"/>
              <a:t>  Quantidade de contas abertas e ativas em cada tipo de agencia;</a:t>
            </a:r>
          </a:p>
          <a:p>
            <a:pPr algn="just">
              <a:buFont typeface="Arial" panose="020B0604020202020204" pitchFamily="34" charset="0"/>
              <a:buChar char="•"/>
            </a:pPr>
            <a:r>
              <a:rPr lang="pt-BR" sz="2200" dirty="0"/>
              <a:t>  Quantidade de transações realizadas;</a:t>
            </a:r>
          </a:p>
          <a:p>
            <a:pPr algn="just">
              <a:buFont typeface="Arial" panose="020B0604020202020204" pitchFamily="34" charset="0"/>
              <a:buChar char="•"/>
            </a:pPr>
            <a:r>
              <a:rPr lang="pt-BR" sz="2200" dirty="0"/>
              <a:t>  Quantidade de propostas de crédito.</a:t>
            </a:r>
          </a:p>
          <a:p>
            <a:pPr marL="0" indent="0" algn="just">
              <a:buNone/>
            </a:pPr>
            <a:endParaRPr lang="pt-BR" sz="2200" dirty="0"/>
          </a:p>
          <a:p>
            <a:pPr marL="0" indent="0" algn="just">
              <a:buNone/>
            </a:pPr>
            <a:r>
              <a:rPr lang="pt-BR" sz="2200" dirty="0"/>
              <a:t>    As análises serão realizadas repartidas em diferentes períodos para um resultado assertivo.</a:t>
            </a:r>
          </a:p>
        </p:txBody>
      </p:sp>
      <p:pic>
        <p:nvPicPr>
          <p:cNvPr id="6" name="Espaço Reservado para Conteúdo 5">
            <a:extLst>
              <a:ext uri="{FF2B5EF4-FFF2-40B4-BE49-F238E27FC236}">
                <a16:creationId xmlns:a16="http://schemas.microsoft.com/office/drawing/2014/main" id="{A8E36DED-E791-A856-D068-1B5AFD4390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5760720" y="1537748"/>
            <a:ext cx="6047313" cy="3650072"/>
          </a:xfrm>
        </p:spPr>
      </p:pic>
      <p:sp>
        <p:nvSpPr>
          <p:cNvPr id="7" name="Espaço Reservado para Conteúdo 2">
            <a:extLst>
              <a:ext uri="{FF2B5EF4-FFF2-40B4-BE49-F238E27FC236}">
                <a16:creationId xmlns:a16="http://schemas.microsoft.com/office/drawing/2014/main" id="{4C10865B-FBFA-697C-FA56-17ACE96F492D}"/>
              </a:ext>
            </a:extLst>
          </p:cNvPr>
          <p:cNvSpPr txBox="1">
            <a:spLocks/>
          </p:cNvSpPr>
          <p:nvPr/>
        </p:nvSpPr>
        <p:spPr>
          <a:xfrm>
            <a:off x="1249679" y="1998134"/>
            <a:ext cx="2249301" cy="83837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t-BR" dirty="0"/>
          </a:p>
        </p:txBody>
      </p:sp>
      <p:sp>
        <p:nvSpPr>
          <p:cNvPr id="8" name="CaixaDeTexto 7">
            <a:extLst>
              <a:ext uri="{FF2B5EF4-FFF2-40B4-BE49-F238E27FC236}">
                <a16:creationId xmlns:a16="http://schemas.microsoft.com/office/drawing/2014/main" id="{8E1F82E9-AEF2-EF3B-AF26-3E9F955C5D25}"/>
              </a:ext>
            </a:extLst>
          </p:cNvPr>
          <p:cNvSpPr txBox="1"/>
          <p:nvPr/>
        </p:nvSpPr>
        <p:spPr>
          <a:xfrm>
            <a:off x="7072292" y="5231854"/>
            <a:ext cx="4413380" cy="276999"/>
          </a:xfrm>
          <a:prstGeom prst="rect">
            <a:avLst/>
          </a:prstGeom>
          <a:noFill/>
        </p:spPr>
        <p:txBody>
          <a:bodyPr wrap="square" rtlCol="0">
            <a:spAutoFit/>
          </a:bodyPr>
          <a:lstStyle/>
          <a:p>
            <a:r>
              <a:rPr lang="pt-BR" sz="1200" b="1" dirty="0"/>
              <a:t>Dashboard desenvolvido para conclusão visual da análise </a:t>
            </a:r>
          </a:p>
        </p:txBody>
      </p:sp>
      <p:sp>
        <p:nvSpPr>
          <p:cNvPr id="9" name="CaixaDeTexto 8">
            <a:extLst>
              <a:ext uri="{FF2B5EF4-FFF2-40B4-BE49-F238E27FC236}">
                <a16:creationId xmlns:a16="http://schemas.microsoft.com/office/drawing/2014/main" id="{E39EA137-C202-ADCD-4614-76A569819053}"/>
              </a:ext>
            </a:extLst>
          </p:cNvPr>
          <p:cNvSpPr txBox="1"/>
          <p:nvPr/>
        </p:nvSpPr>
        <p:spPr>
          <a:xfrm>
            <a:off x="10254342" y="6073452"/>
            <a:ext cx="4021494" cy="261610"/>
          </a:xfrm>
          <a:prstGeom prst="rect">
            <a:avLst/>
          </a:prstGeom>
          <a:noFill/>
        </p:spPr>
        <p:txBody>
          <a:bodyPr wrap="square" rtlCol="0">
            <a:spAutoFit/>
          </a:bodyPr>
          <a:lstStyle/>
          <a:p>
            <a:r>
              <a:rPr lang="pt-BR" sz="1050" dirty="0"/>
              <a:t>Arquivo anexado junto ao e-mail</a:t>
            </a:r>
          </a:p>
        </p:txBody>
      </p:sp>
      <p:sp>
        <p:nvSpPr>
          <p:cNvPr id="5" name="CaixaDeTexto 4">
            <a:extLst>
              <a:ext uri="{FF2B5EF4-FFF2-40B4-BE49-F238E27FC236}">
                <a16:creationId xmlns:a16="http://schemas.microsoft.com/office/drawing/2014/main" id="{DD9A29EE-7425-7E93-61CE-2FDC43387B90}"/>
              </a:ext>
            </a:extLst>
          </p:cNvPr>
          <p:cNvSpPr txBox="1"/>
          <p:nvPr/>
        </p:nvSpPr>
        <p:spPr>
          <a:xfrm>
            <a:off x="11833712" y="6489241"/>
            <a:ext cx="268706" cy="369332"/>
          </a:xfrm>
          <a:prstGeom prst="rect">
            <a:avLst/>
          </a:prstGeom>
          <a:noFill/>
        </p:spPr>
        <p:txBody>
          <a:bodyPr wrap="square" rtlCol="0">
            <a:spAutoFit/>
          </a:bodyPr>
          <a:lstStyle/>
          <a:p>
            <a:r>
              <a:rPr lang="pt-BR" dirty="0"/>
              <a:t>6</a:t>
            </a:r>
          </a:p>
        </p:txBody>
      </p:sp>
    </p:spTree>
    <p:extLst>
      <p:ext uri="{BB962C8B-B14F-4D97-AF65-F5344CB8AC3E}">
        <p14:creationId xmlns:p14="http://schemas.microsoft.com/office/powerpoint/2010/main" val="330386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5C579-1BE1-55D0-8FCC-D3901AB1ADC5}"/>
              </a:ext>
            </a:extLst>
          </p:cNvPr>
          <p:cNvSpPr>
            <a:spLocks noGrp="1"/>
          </p:cNvSpPr>
          <p:nvPr>
            <p:ph type="title"/>
          </p:nvPr>
        </p:nvSpPr>
        <p:spPr>
          <a:xfrm>
            <a:off x="777709" y="303234"/>
            <a:ext cx="10058400" cy="841621"/>
          </a:xfrm>
        </p:spPr>
        <p:txBody>
          <a:bodyPr>
            <a:normAutofit/>
          </a:bodyPr>
          <a:lstStyle/>
          <a:p>
            <a:r>
              <a:rPr lang="pt-BR" sz="4000" b="1" dirty="0">
                <a:cs typeface="Arial" panose="020B0604020202020204" pitchFamily="34" charset="0"/>
              </a:rPr>
              <a:t>Primeira</a:t>
            </a:r>
            <a:r>
              <a:rPr lang="pt-BR" sz="4000" b="1" dirty="0">
                <a:latin typeface="Arial" panose="020B0604020202020204" pitchFamily="34" charset="0"/>
                <a:cs typeface="Arial" panose="020B0604020202020204" pitchFamily="34" charset="0"/>
              </a:rPr>
              <a:t> </a:t>
            </a:r>
            <a:r>
              <a:rPr lang="pt-BR" sz="4000" b="1" dirty="0">
                <a:cs typeface="Arial" panose="020B0604020202020204" pitchFamily="34" charset="0"/>
              </a:rPr>
              <a:t>impressão</a:t>
            </a:r>
          </a:p>
        </p:txBody>
      </p:sp>
      <p:sp>
        <p:nvSpPr>
          <p:cNvPr id="4" name="Espaço Reservado para Conteúdo 3">
            <a:extLst>
              <a:ext uri="{FF2B5EF4-FFF2-40B4-BE49-F238E27FC236}">
                <a16:creationId xmlns:a16="http://schemas.microsoft.com/office/drawing/2014/main" id="{26897AAE-9F69-80FB-4CD7-C7CD02B84071}"/>
              </a:ext>
            </a:extLst>
          </p:cNvPr>
          <p:cNvSpPr>
            <a:spLocks noGrp="1"/>
          </p:cNvSpPr>
          <p:nvPr>
            <p:ph idx="1"/>
          </p:nvPr>
        </p:nvSpPr>
        <p:spPr>
          <a:xfrm>
            <a:off x="814826" y="1123689"/>
            <a:ext cx="4740051" cy="962780"/>
          </a:xfrm>
        </p:spPr>
        <p:txBody>
          <a:bodyPr>
            <a:noAutofit/>
          </a:bodyPr>
          <a:lstStyle/>
          <a:p>
            <a:pPr marL="0" indent="0" algn="just">
              <a:buNone/>
            </a:pPr>
            <a:r>
              <a:rPr lang="pt-BR" sz="2200" dirty="0"/>
              <a:t>   Em uma primeira análise com todos os 12 anos de dados gerados, é possível concluir que há uma preferência pela agência física.</a:t>
            </a:r>
          </a:p>
        </p:txBody>
      </p:sp>
      <p:pic>
        <p:nvPicPr>
          <p:cNvPr id="9" name="Imagem 8">
            <a:extLst>
              <a:ext uri="{FF2B5EF4-FFF2-40B4-BE49-F238E27FC236}">
                <a16:creationId xmlns:a16="http://schemas.microsoft.com/office/drawing/2014/main" id="{D02FB0CA-CE0B-C637-36A2-8E47A74E2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26" y="2475139"/>
            <a:ext cx="5385574" cy="3480708"/>
          </a:xfrm>
          <a:prstGeom prst="rect">
            <a:avLst/>
          </a:prstGeom>
        </p:spPr>
      </p:pic>
      <p:pic>
        <p:nvPicPr>
          <p:cNvPr id="11" name="Imagem 10">
            <a:extLst>
              <a:ext uri="{FF2B5EF4-FFF2-40B4-BE49-F238E27FC236}">
                <a16:creationId xmlns:a16="http://schemas.microsoft.com/office/drawing/2014/main" id="{DB583FA3-CEDC-A464-7169-4361257F4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714" y="2475138"/>
            <a:ext cx="4198985" cy="3612877"/>
          </a:xfrm>
          <a:prstGeom prst="rect">
            <a:avLst/>
          </a:prstGeom>
        </p:spPr>
      </p:pic>
      <p:sp>
        <p:nvSpPr>
          <p:cNvPr id="12" name="Espaço Reservado para Conteúdo 3">
            <a:extLst>
              <a:ext uri="{FF2B5EF4-FFF2-40B4-BE49-F238E27FC236}">
                <a16:creationId xmlns:a16="http://schemas.microsoft.com/office/drawing/2014/main" id="{42A5AE6A-6904-540F-B55A-385D8594235C}"/>
              </a:ext>
            </a:extLst>
          </p:cNvPr>
          <p:cNvSpPr txBox="1">
            <a:spLocks/>
          </p:cNvSpPr>
          <p:nvPr/>
        </p:nvSpPr>
        <p:spPr>
          <a:xfrm>
            <a:off x="6366648" y="1144856"/>
            <a:ext cx="4740051" cy="96278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400" dirty="0"/>
              <a:t>   Porém, ao analisar dados mais recentes, perceber-se que o resultado é bem diferente.</a:t>
            </a:r>
          </a:p>
        </p:txBody>
      </p:sp>
      <p:sp>
        <p:nvSpPr>
          <p:cNvPr id="13" name="CaixaDeTexto 12">
            <a:extLst>
              <a:ext uri="{FF2B5EF4-FFF2-40B4-BE49-F238E27FC236}">
                <a16:creationId xmlns:a16="http://schemas.microsoft.com/office/drawing/2014/main" id="{57A3489F-EE70-7AAD-9C58-525BCE678395}"/>
              </a:ext>
            </a:extLst>
          </p:cNvPr>
          <p:cNvSpPr txBox="1"/>
          <p:nvPr/>
        </p:nvSpPr>
        <p:spPr>
          <a:xfrm>
            <a:off x="4827548" y="6561411"/>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02/02/2010 e 27/12/2022</a:t>
            </a:r>
          </a:p>
        </p:txBody>
      </p:sp>
      <p:sp>
        <p:nvSpPr>
          <p:cNvPr id="14" name="CaixaDeTexto 13">
            <a:extLst>
              <a:ext uri="{FF2B5EF4-FFF2-40B4-BE49-F238E27FC236}">
                <a16:creationId xmlns:a16="http://schemas.microsoft.com/office/drawing/2014/main" id="{420585E2-ED20-2301-2F4A-9928D36B4157}"/>
              </a:ext>
            </a:extLst>
          </p:cNvPr>
          <p:cNvSpPr txBox="1"/>
          <p:nvPr/>
        </p:nvSpPr>
        <p:spPr>
          <a:xfrm>
            <a:off x="10664890" y="74645"/>
            <a:ext cx="1427583" cy="369332"/>
          </a:xfrm>
          <a:prstGeom prst="rect">
            <a:avLst/>
          </a:prstGeom>
          <a:noFill/>
        </p:spPr>
        <p:txBody>
          <a:bodyPr wrap="square" rtlCol="0">
            <a:spAutoFit/>
          </a:bodyPr>
          <a:lstStyle/>
          <a:p>
            <a:r>
              <a:rPr lang="pt-BR" dirty="0"/>
              <a:t>Banco Vitória</a:t>
            </a:r>
          </a:p>
        </p:txBody>
      </p:sp>
      <p:sp>
        <p:nvSpPr>
          <p:cNvPr id="3" name="CaixaDeTexto 2">
            <a:extLst>
              <a:ext uri="{FF2B5EF4-FFF2-40B4-BE49-F238E27FC236}">
                <a16:creationId xmlns:a16="http://schemas.microsoft.com/office/drawing/2014/main" id="{4DC5BF08-09E9-A48D-66BF-433995EFC95A}"/>
              </a:ext>
            </a:extLst>
          </p:cNvPr>
          <p:cNvSpPr txBox="1"/>
          <p:nvPr/>
        </p:nvSpPr>
        <p:spPr>
          <a:xfrm>
            <a:off x="11833712" y="6489241"/>
            <a:ext cx="268706" cy="369332"/>
          </a:xfrm>
          <a:prstGeom prst="rect">
            <a:avLst/>
          </a:prstGeom>
          <a:noFill/>
        </p:spPr>
        <p:txBody>
          <a:bodyPr wrap="square" rtlCol="0">
            <a:spAutoFit/>
          </a:bodyPr>
          <a:lstStyle/>
          <a:p>
            <a:r>
              <a:rPr lang="pt-BR" dirty="0"/>
              <a:t>7</a:t>
            </a:r>
          </a:p>
        </p:txBody>
      </p:sp>
      <p:sp>
        <p:nvSpPr>
          <p:cNvPr id="5" name="Retângulo 4">
            <a:extLst>
              <a:ext uri="{FF2B5EF4-FFF2-40B4-BE49-F238E27FC236}">
                <a16:creationId xmlns:a16="http://schemas.microsoft.com/office/drawing/2014/main" id="{2B8ED5AB-482C-172C-50CF-729C66171B87}"/>
              </a:ext>
            </a:extLst>
          </p:cNvPr>
          <p:cNvSpPr/>
          <p:nvPr/>
        </p:nvSpPr>
        <p:spPr>
          <a:xfrm>
            <a:off x="687566" y="2407298"/>
            <a:ext cx="45719" cy="36807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6" name="Retângulo 5">
            <a:extLst>
              <a:ext uri="{FF2B5EF4-FFF2-40B4-BE49-F238E27FC236}">
                <a16:creationId xmlns:a16="http://schemas.microsoft.com/office/drawing/2014/main" id="{B696113C-8EAC-33FC-EBDB-6C5C6E12560B}"/>
              </a:ext>
            </a:extLst>
          </p:cNvPr>
          <p:cNvSpPr/>
          <p:nvPr/>
        </p:nvSpPr>
        <p:spPr>
          <a:xfrm>
            <a:off x="6050281" y="2275130"/>
            <a:ext cx="45719" cy="36807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7" name="Retângulo 6">
            <a:extLst>
              <a:ext uri="{FF2B5EF4-FFF2-40B4-BE49-F238E27FC236}">
                <a16:creationId xmlns:a16="http://schemas.microsoft.com/office/drawing/2014/main" id="{B4107F3F-C92D-1204-A312-F4A841BE6364}"/>
              </a:ext>
            </a:extLst>
          </p:cNvPr>
          <p:cNvSpPr/>
          <p:nvPr/>
        </p:nvSpPr>
        <p:spPr>
          <a:xfrm rot="5400000">
            <a:off x="3335002" y="-240139"/>
            <a:ext cx="90699" cy="53855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29807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208A794-E715-DA25-C950-D506705E931B}"/>
              </a:ext>
            </a:extLst>
          </p:cNvPr>
          <p:cNvSpPr txBox="1"/>
          <p:nvPr/>
        </p:nvSpPr>
        <p:spPr>
          <a:xfrm>
            <a:off x="5176901" y="6478651"/>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02/02/2010 e 27/12/2022</a:t>
            </a:r>
          </a:p>
        </p:txBody>
      </p:sp>
      <p:pic>
        <p:nvPicPr>
          <p:cNvPr id="3" name="Imagem 2">
            <a:extLst>
              <a:ext uri="{FF2B5EF4-FFF2-40B4-BE49-F238E27FC236}">
                <a16:creationId xmlns:a16="http://schemas.microsoft.com/office/drawing/2014/main" id="{26E5D372-46EA-7F9A-E084-B2879CABB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43" y="772003"/>
            <a:ext cx="8535540" cy="4454970"/>
          </a:xfrm>
          <a:prstGeom prst="rect">
            <a:avLst/>
          </a:prstGeom>
        </p:spPr>
      </p:pic>
      <p:sp>
        <p:nvSpPr>
          <p:cNvPr id="4" name="Título 1">
            <a:extLst>
              <a:ext uri="{FF2B5EF4-FFF2-40B4-BE49-F238E27FC236}">
                <a16:creationId xmlns:a16="http://schemas.microsoft.com/office/drawing/2014/main" id="{DA78E401-7811-BF5D-9F09-231DF940B4DC}"/>
              </a:ext>
            </a:extLst>
          </p:cNvPr>
          <p:cNvSpPr txBox="1">
            <a:spLocks/>
          </p:cNvSpPr>
          <p:nvPr/>
        </p:nvSpPr>
        <p:spPr>
          <a:xfrm>
            <a:off x="520765" y="117739"/>
            <a:ext cx="12823760" cy="84162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sz="4000" b="1" dirty="0">
                <a:cs typeface="Arial" panose="020B0604020202020204" pitchFamily="34" charset="0"/>
              </a:rPr>
              <a:t>Análise de proposta de crédito para cada tipo de agência  </a:t>
            </a:r>
          </a:p>
        </p:txBody>
      </p:sp>
      <p:sp>
        <p:nvSpPr>
          <p:cNvPr id="6" name="CaixaDeTexto 5">
            <a:extLst>
              <a:ext uri="{FF2B5EF4-FFF2-40B4-BE49-F238E27FC236}">
                <a16:creationId xmlns:a16="http://schemas.microsoft.com/office/drawing/2014/main" id="{77333186-2ABF-BB37-E1DC-4B6F6E2CC7B1}"/>
              </a:ext>
            </a:extLst>
          </p:cNvPr>
          <p:cNvSpPr txBox="1"/>
          <p:nvPr/>
        </p:nvSpPr>
        <p:spPr>
          <a:xfrm>
            <a:off x="11833712" y="6489241"/>
            <a:ext cx="268706" cy="369332"/>
          </a:xfrm>
          <a:prstGeom prst="rect">
            <a:avLst/>
          </a:prstGeom>
          <a:noFill/>
        </p:spPr>
        <p:txBody>
          <a:bodyPr wrap="square" rtlCol="0">
            <a:spAutoFit/>
          </a:bodyPr>
          <a:lstStyle/>
          <a:p>
            <a:r>
              <a:rPr lang="pt-BR" dirty="0"/>
              <a:t>8</a:t>
            </a:r>
          </a:p>
        </p:txBody>
      </p:sp>
      <p:sp>
        <p:nvSpPr>
          <p:cNvPr id="7" name="Retângulo 6">
            <a:extLst>
              <a:ext uri="{FF2B5EF4-FFF2-40B4-BE49-F238E27FC236}">
                <a16:creationId xmlns:a16="http://schemas.microsoft.com/office/drawing/2014/main" id="{5A76695B-6AF4-577B-8780-2870D37B4F21}"/>
              </a:ext>
            </a:extLst>
          </p:cNvPr>
          <p:cNvSpPr/>
          <p:nvPr/>
        </p:nvSpPr>
        <p:spPr>
          <a:xfrm>
            <a:off x="1899620" y="772003"/>
            <a:ext cx="75215" cy="44916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8" name="Retângulo 7">
            <a:extLst>
              <a:ext uri="{FF2B5EF4-FFF2-40B4-BE49-F238E27FC236}">
                <a16:creationId xmlns:a16="http://schemas.microsoft.com/office/drawing/2014/main" id="{0D504615-FC9C-4AA9-1257-4DDE8EA9CE73}"/>
              </a:ext>
            </a:extLst>
          </p:cNvPr>
          <p:cNvSpPr/>
          <p:nvPr/>
        </p:nvSpPr>
        <p:spPr>
          <a:xfrm>
            <a:off x="10379340" y="800607"/>
            <a:ext cx="151262" cy="46218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9" name="Retângulo 8">
            <a:extLst>
              <a:ext uri="{FF2B5EF4-FFF2-40B4-BE49-F238E27FC236}">
                <a16:creationId xmlns:a16="http://schemas.microsoft.com/office/drawing/2014/main" id="{0EBDD77F-73D5-ED7F-6462-12B56ACF681F}"/>
              </a:ext>
            </a:extLst>
          </p:cNvPr>
          <p:cNvSpPr/>
          <p:nvPr/>
        </p:nvSpPr>
        <p:spPr>
          <a:xfrm rot="5400000">
            <a:off x="6175808" y="-3537071"/>
            <a:ext cx="82431" cy="86271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0" name="Espaço Reservado para Conteúdo 3">
            <a:extLst>
              <a:ext uri="{FF2B5EF4-FFF2-40B4-BE49-F238E27FC236}">
                <a16:creationId xmlns:a16="http://schemas.microsoft.com/office/drawing/2014/main" id="{AC3D9F2F-2F0E-D774-FC86-9FB64A1ACFC0}"/>
              </a:ext>
            </a:extLst>
          </p:cNvPr>
          <p:cNvSpPr txBox="1">
            <a:spLocks/>
          </p:cNvSpPr>
          <p:nvPr/>
        </p:nvSpPr>
        <p:spPr>
          <a:xfrm>
            <a:off x="1113406" y="5226973"/>
            <a:ext cx="10227760" cy="9627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sz="2200" dirty="0"/>
              <a:t>   As barras horizontais indicam a cor representa um determinado estágio do processo, explicado pela legenda. quantidade de cada status no processo de aprovação de crédito para cada tipo de agência. Cada O gráfico expressa a comparação da quantidade de propostas de crédito para agência físicas e virtuais nos 12 anos de dados gerados.</a:t>
            </a:r>
          </a:p>
        </p:txBody>
      </p:sp>
    </p:spTree>
    <p:extLst>
      <p:ext uri="{BB962C8B-B14F-4D97-AF65-F5344CB8AC3E}">
        <p14:creationId xmlns:p14="http://schemas.microsoft.com/office/powerpoint/2010/main" val="372980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6731A-3536-A7DB-24DB-67D0601AD4CA}"/>
              </a:ext>
            </a:extLst>
          </p:cNvPr>
          <p:cNvSpPr>
            <a:spLocks noGrp="1"/>
          </p:cNvSpPr>
          <p:nvPr>
            <p:ph type="title"/>
          </p:nvPr>
        </p:nvSpPr>
        <p:spPr>
          <a:xfrm>
            <a:off x="1103499" y="-279758"/>
            <a:ext cx="10058400" cy="1450757"/>
          </a:xfrm>
        </p:spPr>
        <p:txBody>
          <a:bodyPr>
            <a:normAutofit/>
          </a:bodyPr>
          <a:lstStyle/>
          <a:p>
            <a:r>
              <a:rPr lang="pt-BR" sz="4000" b="1" dirty="0">
                <a:cs typeface="Arial" panose="020B0604020202020204" pitchFamily="34" charset="0"/>
              </a:rPr>
              <a:t>Analisando os dados gerados nos últimos 2 anos</a:t>
            </a:r>
          </a:p>
        </p:txBody>
      </p:sp>
      <p:sp>
        <p:nvSpPr>
          <p:cNvPr id="3" name="Espaço Reservado para Conteúdo 2">
            <a:extLst>
              <a:ext uri="{FF2B5EF4-FFF2-40B4-BE49-F238E27FC236}">
                <a16:creationId xmlns:a16="http://schemas.microsoft.com/office/drawing/2014/main" id="{C0DDBCD4-1FAF-0BB2-72BC-5F2531F19FBC}"/>
              </a:ext>
            </a:extLst>
          </p:cNvPr>
          <p:cNvSpPr>
            <a:spLocks noGrp="1"/>
          </p:cNvSpPr>
          <p:nvPr>
            <p:ph sz="half" idx="1"/>
          </p:nvPr>
        </p:nvSpPr>
        <p:spPr>
          <a:xfrm>
            <a:off x="973250" y="1088065"/>
            <a:ext cx="10095734" cy="721764"/>
          </a:xfrm>
        </p:spPr>
        <p:txBody>
          <a:bodyPr>
            <a:noAutofit/>
          </a:bodyPr>
          <a:lstStyle/>
          <a:p>
            <a:pPr marL="0" indent="0" algn="just">
              <a:buNone/>
            </a:pPr>
            <a:r>
              <a:rPr lang="pt-BR" sz="2200" dirty="0"/>
              <a:t>   Ao analisar os dados mais recentes, percebe-se uma preferência maior por agencias digitais que agencias físicas.</a:t>
            </a:r>
          </a:p>
        </p:txBody>
      </p:sp>
      <p:pic>
        <p:nvPicPr>
          <p:cNvPr id="6" name="Espaço Reservado para Conteúdo 5">
            <a:extLst>
              <a:ext uri="{FF2B5EF4-FFF2-40B4-BE49-F238E27FC236}">
                <a16:creationId xmlns:a16="http://schemas.microsoft.com/office/drawing/2014/main" id="{C919CD31-8763-676C-C5F0-5476BC2C4B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2767" y="2288048"/>
            <a:ext cx="4952720" cy="3619443"/>
          </a:xfrm>
        </p:spPr>
      </p:pic>
      <p:pic>
        <p:nvPicPr>
          <p:cNvPr id="8" name="Imagem 7">
            <a:extLst>
              <a:ext uri="{FF2B5EF4-FFF2-40B4-BE49-F238E27FC236}">
                <a16:creationId xmlns:a16="http://schemas.microsoft.com/office/drawing/2014/main" id="{C1C458DD-9F56-FBC9-BAA3-3107D168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515" y="2288048"/>
            <a:ext cx="4886903" cy="4018610"/>
          </a:xfrm>
          <a:prstGeom prst="rect">
            <a:avLst/>
          </a:prstGeom>
        </p:spPr>
      </p:pic>
      <p:sp>
        <p:nvSpPr>
          <p:cNvPr id="9" name="CaixaDeTexto 8">
            <a:extLst>
              <a:ext uri="{FF2B5EF4-FFF2-40B4-BE49-F238E27FC236}">
                <a16:creationId xmlns:a16="http://schemas.microsoft.com/office/drawing/2014/main" id="{731C9CFE-3EA9-C29A-2135-81CE8865F4C4}"/>
              </a:ext>
            </a:extLst>
          </p:cNvPr>
          <p:cNvSpPr txBox="1"/>
          <p:nvPr/>
        </p:nvSpPr>
        <p:spPr>
          <a:xfrm>
            <a:off x="4735738" y="6523266"/>
            <a:ext cx="6500167" cy="261610"/>
          </a:xfrm>
          <a:prstGeom prst="rect">
            <a:avLst/>
          </a:prstGeom>
          <a:noFill/>
        </p:spPr>
        <p:txBody>
          <a:bodyPr wrap="square" rtlCol="0">
            <a:spAutoFit/>
          </a:bodyPr>
          <a:lstStyle/>
          <a:p>
            <a:r>
              <a:rPr lang="pt-BR" sz="1050" dirty="0">
                <a:latin typeface="Arial" panose="020B0604020202020204" pitchFamily="34" charset="0"/>
                <a:cs typeface="Arial" panose="020B0604020202020204" pitchFamily="34" charset="0"/>
              </a:rPr>
              <a:t>Dados coletados entre 01/01/2020 e 27/12/2022</a:t>
            </a:r>
          </a:p>
        </p:txBody>
      </p:sp>
      <p:sp>
        <p:nvSpPr>
          <p:cNvPr id="4" name="CaixaDeTexto 3">
            <a:extLst>
              <a:ext uri="{FF2B5EF4-FFF2-40B4-BE49-F238E27FC236}">
                <a16:creationId xmlns:a16="http://schemas.microsoft.com/office/drawing/2014/main" id="{9BEA2F43-8E2F-8C10-1CCD-AD0D63879847}"/>
              </a:ext>
            </a:extLst>
          </p:cNvPr>
          <p:cNvSpPr txBox="1"/>
          <p:nvPr/>
        </p:nvSpPr>
        <p:spPr>
          <a:xfrm>
            <a:off x="11833712" y="6489241"/>
            <a:ext cx="268706" cy="369332"/>
          </a:xfrm>
          <a:prstGeom prst="rect">
            <a:avLst/>
          </a:prstGeom>
          <a:noFill/>
        </p:spPr>
        <p:txBody>
          <a:bodyPr wrap="square" rtlCol="0">
            <a:spAutoFit/>
          </a:bodyPr>
          <a:lstStyle/>
          <a:p>
            <a:r>
              <a:rPr lang="pt-BR" dirty="0"/>
              <a:t>9</a:t>
            </a:r>
          </a:p>
        </p:txBody>
      </p:sp>
      <p:sp>
        <p:nvSpPr>
          <p:cNvPr id="5" name="Retângulo 4">
            <a:extLst>
              <a:ext uri="{FF2B5EF4-FFF2-40B4-BE49-F238E27FC236}">
                <a16:creationId xmlns:a16="http://schemas.microsoft.com/office/drawing/2014/main" id="{DD6BBE7C-1862-8578-A815-96C99A7456E1}"/>
              </a:ext>
            </a:extLst>
          </p:cNvPr>
          <p:cNvSpPr/>
          <p:nvPr/>
        </p:nvSpPr>
        <p:spPr>
          <a:xfrm rot="16200000">
            <a:off x="5716072" y="-3195113"/>
            <a:ext cx="261610" cy="107047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7" name="Retângulo 6">
            <a:extLst>
              <a:ext uri="{FF2B5EF4-FFF2-40B4-BE49-F238E27FC236}">
                <a16:creationId xmlns:a16="http://schemas.microsoft.com/office/drawing/2014/main" id="{B0371581-413E-E096-2BCB-1DBCA11A3A62}"/>
              </a:ext>
            </a:extLst>
          </p:cNvPr>
          <p:cNvSpPr/>
          <p:nvPr/>
        </p:nvSpPr>
        <p:spPr>
          <a:xfrm>
            <a:off x="5869855" y="1387607"/>
            <a:ext cx="151262" cy="46218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280301622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1203</TotalTime>
  <Words>1897</Words>
  <Application>Microsoft Office PowerPoint</Application>
  <PresentationFormat>Widescreen</PresentationFormat>
  <Paragraphs>179</Paragraphs>
  <Slides>37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37</vt:i4>
      </vt:variant>
    </vt:vector>
  </HeadingPairs>
  <TitlesOfParts>
    <vt:vector size="41" baseType="lpstr">
      <vt:lpstr>Arial</vt:lpstr>
      <vt:lpstr>Calibri</vt:lpstr>
      <vt:lpstr>Calibri Light</vt:lpstr>
      <vt:lpstr>Tema do Office</vt:lpstr>
      <vt:lpstr>Por que aplicar BI no banco Vitória?</vt:lpstr>
      <vt:lpstr>O que faz e porque aplicar BI?</vt:lpstr>
      <vt:lpstr>Tecnologias que auxiliam em planejamentos futuros </vt:lpstr>
      <vt:lpstr>Dados sobre Inteligência de Negócio</vt:lpstr>
      <vt:lpstr>Avaliação de Popularidade:  Agência Digital x Agência Física</vt:lpstr>
      <vt:lpstr>Critérios da análise</vt:lpstr>
      <vt:lpstr>Primeira impressão</vt:lpstr>
      <vt:lpstr>Apresentação do PowerPoint</vt:lpstr>
      <vt:lpstr>Analisando os dados gerados nos últimos 2 anos</vt:lpstr>
      <vt:lpstr>Apresentação do PowerPoint</vt:lpstr>
      <vt:lpstr>Análise com os dados gerados nos últimos 5 anos.</vt:lpstr>
      <vt:lpstr>Conclusão</vt:lpstr>
      <vt:lpstr>Análise de Popularidade por Estado</vt:lpstr>
      <vt:lpstr>Critérios da análise</vt:lpstr>
      <vt:lpstr>Primeira impressão</vt:lpstr>
      <vt:lpstr>Análise de dados recentes</vt:lpstr>
      <vt:lpstr>Análise de dados dos últimos 2 anos</vt:lpstr>
      <vt:lpstr>Análise de Dados em Diferentes Períodos</vt:lpstr>
      <vt:lpstr>Conclusão</vt:lpstr>
      <vt:lpstr>Impacto do PIX nas transações do Banco Vitória</vt:lpstr>
      <vt:lpstr>Como analisaremos o impacto do PIX nas transações?</vt:lpstr>
      <vt:lpstr>Análise antes do surgimento do PIX</vt:lpstr>
      <vt:lpstr>Análise depois do surgimento do PIX</vt:lpstr>
      <vt:lpstr>Conclusão</vt:lpstr>
      <vt:lpstr>Quais estratégias seguir?</vt:lpstr>
      <vt:lpstr>Conclusão geral</vt:lpstr>
      <vt:lpstr>Processo Documentado</vt:lpstr>
      <vt:lpstr>O que trata esse tópico?</vt:lpstr>
      <vt:lpstr>Gerenciamento de Relacionamentos </vt:lpstr>
      <vt:lpstr>Classificação Agência Física x Agência Digital</vt:lpstr>
      <vt:lpstr>Proposta de crédito e transações x tipo de agencia</vt:lpstr>
      <vt:lpstr>Análise com base em data</vt:lpstr>
      <vt:lpstr>Adicionando a Coluna Estado </vt:lpstr>
      <vt:lpstr>Dashboards completos (Não interativos)</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Vinicius Mendes da Silva Correa</dc:creator>
  <cp:lastModifiedBy>Vinicius Mendes da Silva Correa</cp:lastModifiedBy>
  <cp:revision>17</cp:revision>
  <dcterms:created xsi:type="dcterms:W3CDTF">2024-02-10T15:59:27Z</dcterms:created>
  <dcterms:modified xsi:type="dcterms:W3CDTF">2024-02-13T19:23:33Z</dcterms:modified>
</cp:coreProperties>
</file>