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c227a4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c227a4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9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6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 de l’évolution du prix de l’immobilier à Paris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Vincent Audoux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A0D10-090F-7A1A-B9A4-A968A52D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804" y="1640262"/>
            <a:ext cx="2469575" cy="2915888"/>
          </a:xfrm>
        </p:spPr>
        <p:txBody>
          <a:bodyPr>
            <a:normAutofit fontScale="85000" lnSpcReduction="20000"/>
          </a:bodyPr>
          <a:lstStyle/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Les prix au m² des locaux commerciaux sont en moyenne 15% plus élevés que ceux des appartements.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Les écarts dans l'évolution des prix au m² suggèrent une divergence de dynamique entre le segment résidentiel et commercial.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Les prix au m² affichent une tendance à la hausse pour les deux types de biens, malgré une légère baisse en 2021 pour les appartements.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C9A0FA-4F10-400D-DF56-B07E4CE2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804" y="1607261"/>
            <a:ext cx="5108000" cy="2675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82E195FB-85A9-060A-3663-1A0F89601B29}"/>
              </a:ext>
            </a:extLst>
          </p:cNvPr>
          <p:cNvSpPr txBox="1">
            <a:spLocks/>
          </p:cNvSpPr>
          <p:nvPr/>
        </p:nvSpPr>
        <p:spPr>
          <a:xfrm>
            <a:off x="600481" y="1535100"/>
            <a:ext cx="8065124" cy="35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fr-FR" sz="1900" b="1">
                <a:latin typeface="Segoe UI" panose="020B0502040204020203" pitchFamily="34" charset="0"/>
                <a:cs typeface="Segoe UI" panose="020B0502040204020203" pitchFamily="34" charset="0"/>
              </a:rPr>
              <a:t>Étape 1 - Analyse exploratoire et nettoyage des données</a:t>
            </a:r>
          </a:p>
          <a:p>
            <a:pPr marL="146050" indent="0">
              <a:buFont typeface="Lato"/>
              <a:buNone/>
            </a:pPr>
            <a:endParaRPr lang="fr-FR" sz="19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Exploration des données : Examiner la distribution des données, identifier les valeurs manquantes, comprendre les relations entre les variables, et effectuer des statistiques descriptives.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Nettoyage des données : Traiter les valeurs manquantes, éliminer les valeurs aberrantes, et résoudre les problèmes potentiels dans les données.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Prétraitement des données : Convertir les variables catégorielles en variables indicatrices (encodage one-hot), et effectuer d'autres transformations nécessaires.</a:t>
            </a: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Font typeface="Lato"/>
              <a:buNone/>
            </a:pPr>
            <a:r>
              <a:rPr lang="fr-FR" sz="1900" b="1">
                <a:latin typeface="Segoe UI" panose="020B0502040204020203" pitchFamily="34" charset="0"/>
                <a:cs typeface="Segoe UI" panose="020B0502040204020203" pitchFamily="34" charset="0"/>
              </a:rPr>
              <a:t>Étape 2 -  Entraînement de l'algorithme de régression linéaire</a:t>
            </a:r>
          </a:p>
          <a:p>
            <a:pPr marL="146050" indent="0">
              <a:buFont typeface="Lato"/>
              <a:buNone/>
            </a:pPr>
            <a:endParaRPr lang="fr-FR" sz="19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Séparation des données : Diviser les données en ensemble d'entraînement et ensemble de test pour évaluer la performance du modèle.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Entraînement du modèle : Utiliser l'ensemble d'entraînement pour ajuster les paramètres du modèle de régression linéaire.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Prédictions : Utiliser le modèle entraîné pour faire des prédictions sur l'ensemble de test.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Validation du modèle : Évaluer la performance du modèle en utilisant des mesures telles que le coefficient de détermination (R²) ou l'erreur quadratique moyenne (RMSE)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Font typeface="Lato"/>
              <a:buNone/>
            </a:pPr>
            <a:r>
              <a:rPr lang="fr-FR" sz="1900" b="1">
                <a:latin typeface="Segoe UI" panose="020B0502040204020203" pitchFamily="34" charset="0"/>
                <a:cs typeface="Segoe UI" panose="020B0502040204020203" pitchFamily="34" charset="0"/>
              </a:rPr>
              <a:t>Étape 3 - Présentation</a:t>
            </a:r>
          </a:p>
          <a:p>
            <a:pPr marL="146050" indent="0">
              <a:buFont typeface="Lato"/>
              <a:buNone/>
            </a:pPr>
            <a:endParaRPr lang="fr-FR" sz="19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Interprétation des résultats : Expliquer les conclusions tirées du modèle</a:t>
            </a: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Résumé et recommandations : Résumer les principales conclusions, limitations du modèle et formuler des recommandations basées sur les résultats obtenus.</a:t>
            </a:r>
          </a:p>
          <a:p>
            <a:pPr marL="146050" indent="0">
              <a:buNone/>
            </a:pP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86900" y="1469462"/>
            <a:ext cx="7472800" cy="136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La prédiction de la valorisation au 31 décembre 2022 du portefeuille d'actifs immobiliers de l'entreprise indique une estimation de : 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fr-FR" sz="1500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71.05 millions </a:t>
            </a:r>
            <a:r>
              <a:rPr lang="fr-FR" sz="150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d'euros pour le </a:t>
            </a:r>
            <a:r>
              <a:rPr lang="fr-FR" sz="1500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segment particulier</a:t>
            </a:r>
            <a:endParaRPr lang="fr-FR" sz="1500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fr-FR" sz="1500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97.97 millions </a:t>
            </a:r>
            <a:r>
              <a:rPr lang="fr-FR" sz="150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d'euros pour le</a:t>
            </a:r>
            <a:r>
              <a:rPr lang="fr-FR" sz="1500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segment corporate</a:t>
            </a:r>
            <a:endParaRPr lang="fr-FR" sz="1500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D5CF8E0-700A-C12E-4665-6FAB5594F515}"/>
              </a:ext>
            </a:extLst>
          </p:cNvPr>
          <p:cNvSpPr txBox="1">
            <a:spLocks/>
          </p:cNvSpPr>
          <p:nvPr/>
        </p:nvSpPr>
        <p:spPr>
          <a:xfrm>
            <a:off x="671000" y="2916025"/>
            <a:ext cx="7688700" cy="167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Ces résultats sont basés sur l'utilisation d'un modèle de régression linéaire qui présente des simplifications et des hypothèses qui peuvent influencer la précision des prédictions.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Des variables non prises en compte dans le modèle initial pourraient également impacter la précision des prédictions.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Les résultats de la régression linéaire doivent être interprétés avec prudence, et utilisés comme des guides pour la prise de décision plutôt que comme des certitudes.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>
              <a:spcBef>
                <a:spcPts val="1200"/>
              </a:spcBef>
              <a:buFont typeface="Montserrat"/>
              <a:buChar char="-"/>
            </a:pP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de biens immobiliers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Vincent Audoux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82E195FB-85A9-060A-3663-1A0F89601B29}"/>
              </a:ext>
            </a:extLst>
          </p:cNvPr>
          <p:cNvSpPr txBox="1">
            <a:spLocks/>
          </p:cNvSpPr>
          <p:nvPr/>
        </p:nvSpPr>
        <p:spPr>
          <a:xfrm>
            <a:off x="648926" y="1432154"/>
            <a:ext cx="8095401" cy="330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fr-FR" sz="2300" b="1">
                <a:latin typeface="Segoe UI" panose="020B0502040204020203" pitchFamily="34" charset="0"/>
                <a:cs typeface="Segoe UI" panose="020B0502040204020203" pitchFamily="34" charset="0"/>
              </a:rPr>
              <a:t>Étape 1 - Analyse et nettoyage des données</a:t>
            </a:r>
          </a:p>
          <a:p>
            <a:pPr marL="146050" indent="0">
              <a:buFont typeface="Lato"/>
              <a:buNone/>
            </a:pPr>
            <a:endParaRPr lang="fr-FR" sz="23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Exploration des données : Comprendre la distribution des données, identifier les variables pertinentes, et détecter les potentielles anomalies.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Nettoyage des données : Traiter les valeurs manquantes, éliminer les valeurs aberrantes, et résoudre les éventuels problèmes dans les données.</a:t>
            </a: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Font typeface="Lato"/>
              <a:buNone/>
            </a:pPr>
            <a:r>
              <a:rPr lang="fr-FR" sz="2300" b="1">
                <a:latin typeface="Segoe UI" panose="020B0502040204020203" pitchFamily="34" charset="0"/>
                <a:cs typeface="Segoe UI" panose="020B0502040204020203" pitchFamily="34" charset="0"/>
              </a:rPr>
              <a:t>Étape 2 - Utilisation de l’algorithme Kmeans</a:t>
            </a:r>
          </a:p>
          <a:p>
            <a:pPr marL="146050" indent="0">
              <a:buFont typeface="Lato"/>
              <a:buNone/>
            </a:pPr>
            <a:endParaRPr lang="fr-FR" sz="23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Sélection des variables : Identifier les caractéristiques pertinentes pour l'application de l'algorithme K-means.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Choix du nombre de clusters : Définir le nombre de clusters.</a:t>
            </a: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Application de l'algorithme K-means : Exécuter l'algorithme sur les données pour former les clusters.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Interprétation des clusters : Analyser les caractéristiques de chaque cluster pour comprendre les groupes créés.</a:t>
            </a: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None/>
            </a:pPr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indent="0">
              <a:buFont typeface="Lato"/>
              <a:buNone/>
            </a:pPr>
            <a:r>
              <a:rPr lang="fr-FR" sz="2300" b="1">
                <a:latin typeface="Segoe UI" panose="020B0502040204020203" pitchFamily="34" charset="0"/>
                <a:cs typeface="Segoe UI" panose="020B0502040204020203" pitchFamily="34" charset="0"/>
              </a:rPr>
              <a:t>Étape 3 – Prédictions</a:t>
            </a:r>
          </a:p>
          <a:p>
            <a:pPr marL="146050" indent="0">
              <a:buFont typeface="Lato"/>
              <a:buNone/>
            </a:pPr>
            <a:endParaRPr lang="fr-FR" sz="23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Affectation des nouvelles données : Attribuer chaque observation au cluster le plus proche selon les prédictions du modèle.</a:t>
            </a:r>
            <a:endParaRPr lang="fr-FR"/>
          </a:p>
          <a:p>
            <a:pPr marL="14605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1437850"/>
            <a:ext cx="7688700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Après classification, l'échantillon de 40 biens comprend :</a:t>
            </a:r>
          </a:p>
          <a:p>
            <a:pPr>
              <a:spcBef>
                <a:spcPts val="1200"/>
              </a:spcBef>
            </a:pPr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20</a:t>
            </a: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biens de type </a:t>
            </a:r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appartement</a:t>
            </a: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20</a:t>
            </a: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biens de type </a:t>
            </a:r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local commercial</a:t>
            </a: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146050" lvl="0" indent="0" rtl="0">
              <a:lnSpc>
                <a:spcPct val="100000"/>
              </a:lnSpc>
              <a:spcAft>
                <a:spcPts val="0"/>
              </a:spcAft>
              <a:buSzPts val="1300"/>
              <a:buNone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Les valeurs de regroupement moyen s'établissent à : </a:t>
            </a:r>
          </a:p>
          <a:p>
            <a:pPr marL="146050" lvl="0" indent="0" rtl="0">
              <a:lnSpc>
                <a:spcPct val="100000"/>
              </a:lnSpc>
              <a:spcAft>
                <a:spcPts val="0"/>
              </a:spcAft>
              <a:buSzPts val="1300"/>
              <a:buNone/>
            </a:pP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7408 €/m² </a:t>
            </a: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pour le segment </a:t>
            </a:r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appartement</a:t>
            </a:r>
          </a:p>
          <a:p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9806€/m²</a:t>
            </a: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pour le segment </a:t>
            </a:r>
            <a:r>
              <a:rPr lang="fr-FR" b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local commercial</a:t>
            </a:r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endParaRPr lang="fr-FR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Les résultats peuvent varier en fonction du choix initial des centroïdes.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K-means fonctionne mieux lorsque les groupes ont une forme ronde et sont de taille similaire.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fr-FR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Les valeurs aberrantes peuvent influencer significativement les résultats.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660</Words>
  <Application>Microsoft Office PowerPoint</Application>
  <PresentationFormat>Affichage à l'écran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Lato</vt:lpstr>
      <vt:lpstr>Montserrat</vt:lpstr>
      <vt:lpstr>Segoe UI</vt:lpstr>
      <vt:lpstr>Arial</vt:lpstr>
      <vt:lpstr>Raleway</vt:lpstr>
      <vt:lpstr>Streamline</vt:lpstr>
      <vt:lpstr>Les Plus Beaux Logis de Paris Partie 1</vt:lpstr>
      <vt:lpstr>Présentation PowerPoint</vt:lpstr>
      <vt:lpstr>Analyse du marché de l’immobilier</vt:lpstr>
      <vt:lpstr>II. Méthodologie suivie    </vt:lpstr>
      <vt:lpstr>III. Résultat des prédictions   </vt:lpstr>
      <vt:lpstr>Les Plus Beaux Logis de Paris Partie 2</vt:lpstr>
      <vt:lpstr>Présentation PowerPoint</vt:lpstr>
      <vt:lpstr>I. Méthodologie suivie    </vt:lpstr>
      <vt:lpstr>II. Résultat de la classification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cp:lastModifiedBy>Vinzi @</cp:lastModifiedBy>
  <cp:revision>11</cp:revision>
  <dcterms:modified xsi:type="dcterms:W3CDTF">2024-01-30T09:44:37Z</dcterms:modified>
</cp:coreProperties>
</file>