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ontserrat"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26" y="528"/>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f9e8f1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3f9e8f156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FR" sz="5200" b="0" i="0" u="none" strike="noStrike" cap="none">
                <a:solidFill>
                  <a:srgbClr val="F3F3F3"/>
                </a:solidFill>
                <a:latin typeface="Montserrat"/>
                <a:ea typeface="Montserrat"/>
                <a:cs typeface="Montserrat"/>
                <a:sym typeface="Montserrat"/>
              </a:rPr>
              <a:t>Optimisation de la gestion du stock boutique : Bottleneck</a:t>
            </a: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a:solidFill>
                  <a:schemeClr val="lt1"/>
                </a:solidFill>
                <a:latin typeface="Montserrat"/>
                <a:ea typeface="Montserrat"/>
                <a:cs typeface="Montserrat"/>
                <a:sym typeface="Montserrat"/>
              </a:rPr>
              <a:t>Audoux Vincent</a:t>
            </a:r>
            <a:endParaRPr sz="2800" b="0" i="0" u="none" strike="noStrike" cap="none">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a:solidFill>
                  <a:schemeClr val="lt1"/>
                </a:solidFill>
                <a:latin typeface="Montserrat"/>
                <a:ea typeface="Montserrat"/>
                <a:cs typeface="Montserrat"/>
                <a:sym typeface="Montserrat"/>
              </a:rPr>
              <a:t>Data analyst</a:t>
            </a:r>
            <a:endParaRPr sz="2800" b="0" i="0" u="none" strike="noStrike" cap="none">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a:solidFill>
                  <a:schemeClr val="lt1"/>
                </a:solidFill>
                <a:latin typeface="Montserrat"/>
                <a:ea typeface="Montserrat"/>
                <a:cs typeface="Montserrat"/>
                <a:sym typeface="Montserrat"/>
              </a:rPr>
              <a:t>10/2023</a:t>
            </a:r>
            <a:endParaRPr sz="28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895525" y="1473600"/>
            <a:ext cx="8153648" cy="3613173"/>
          </a:xfrm>
          <a:prstGeom prst="rect">
            <a:avLst/>
          </a:prstGeom>
          <a:noFill/>
          <a:ln>
            <a:noFill/>
          </a:ln>
        </p:spPr>
        <p:txBody>
          <a:bodyPr spcFirstLastPara="1" wrap="square" lIns="91425" tIns="91425" rIns="91425" bIns="91425" anchor="t" anchorCtr="0">
            <a:normAutofit fontScale="47500" lnSpcReduction="20000"/>
          </a:bodyPr>
          <a:lstStyle/>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Datasets</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Nous avons travaillé avec quatre ensembles de données fournis par le client. Ces datasets ont tous été utiles dans notre analyse.</a:t>
            </a:r>
          </a:p>
          <a:p>
            <a:pPr marL="114300" marR="0" lvl="0" indent="0" algn="l" rtl="0">
              <a:lnSpc>
                <a:spcPct val="115000"/>
              </a:lnSpc>
              <a:spcBef>
                <a:spcPts val="0"/>
              </a:spcBef>
              <a:spcAft>
                <a:spcPts val="0"/>
              </a:spcAft>
              <a:buClr>
                <a:srgbClr val="999999"/>
              </a:buClr>
              <a:buSzPts val="1800"/>
              <a:buNone/>
            </a:pPr>
            <a:endParaRPr lang="fr-FR" i="1">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Caractéristiques</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Les caractéristiques de nos datasets comprennent des informations telles que les prix de vente, les quantités en stock, le nombre de ventes, les noms des produits, diverses caractéristiques etc.</a:t>
            </a:r>
          </a:p>
          <a:p>
            <a:pPr marL="114300" marR="0" lvl="0" indent="0" algn="l" rtl="0">
              <a:lnSpc>
                <a:spcPct val="115000"/>
              </a:lnSpc>
              <a:spcBef>
                <a:spcPts val="0"/>
              </a:spcBef>
              <a:spcAft>
                <a:spcPts val="0"/>
              </a:spcAft>
              <a:buClr>
                <a:srgbClr val="999999"/>
              </a:buClr>
              <a:buSzPts val="1800"/>
              <a:buNone/>
            </a:pPr>
            <a:endParaRPr lang="fr-FR" i="1">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Traitement réalisés</a:t>
            </a:r>
            <a:endParaRPr b="1" i="1">
              <a:solidFill>
                <a:srgbClr val="999999"/>
              </a:solidFill>
              <a:latin typeface="Montserrat"/>
              <a:ea typeface="Montserrat"/>
              <a:cs typeface="Montserrat"/>
              <a:sym typeface="Montserrat"/>
            </a:endParaRPr>
          </a:p>
          <a:p>
            <a:pPr marL="596900" marR="0" lvl="1" indent="0" algn="l" rtl="0">
              <a:lnSpc>
                <a:spcPct val="115000"/>
              </a:lnSpc>
              <a:spcBef>
                <a:spcPts val="0"/>
              </a:spcBef>
              <a:spcAft>
                <a:spcPts val="0"/>
              </a:spcAft>
              <a:buClr>
                <a:srgbClr val="999999"/>
              </a:buClr>
              <a:buSzPts val="1400"/>
              <a:buNone/>
            </a:pPr>
            <a:r>
              <a:rPr lang="fr" sz="1800" i="1">
                <a:solidFill>
                  <a:srgbClr val="999999"/>
                </a:solidFill>
                <a:latin typeface="Montserrat"/>
                <a:ea typeface="Montserrat"/>
                <a:cs typeface="Montserrat"/>
                <a:sym typeface="Montserrat"/>
              </a:rPr>
              <a:t>Nettoyages des données :</a:t>
            </a:r>
          </a:p>
          <a:p>
            <a:pPr lvl="1">
              <a:buClr>
                <a:srgbClr val="999999"/>
              </a:buClr>
            </a:pPr>
            <a:r>
              <a:rPr lang="fr-FR" sz="1800">
                <a:solidFill>
                  <a:srgbClr val="999999"/>
                </a:solidFill>
                <a:latin typeface="Montserrat"/>
                <a:ea typeface="Montserrat"/>
                <a:cs typeface="Montserrat"/>
                <a:sym typeface="Montserrat"/>
              </a:rPr>
              <a:t>Gestion des valeurs manquantes en utilisant une technique de recherche et d’extraction d’informations à partir de la caractéristique « post_name ».</a:t>
            </a:r>
          </a:p>
          <a:p>
            <a:pPr lvl="1">
              <a:buClr>
                <a:srgbClr val="999999"/>
              </a:buClr>
            </a:pPr>
            <a:r>
              <a:rPr lang="fr-FR" sz="1800">
                <a:solidFill>
                  <a:srgbClr val="999999"/>
                </a:solidFill>
                <a:latin typeface="Montserrat"/>
                <a:ea typeface="Montserrat"/>
                <a:cs typeface="Montserrat"/>
                <a:sym typeface="Montserrat"/>
              </a:rPr>
              <a:t>Détection des valeurs aberrantes à l’aide de la méthode de l'écart interquartile.</a:t>
            </a:r>
          </a:p>
          <a:p>
            <a:pPr marL="596900" marR="0" lvl="1" indent="0" algn="l" rtl="0">
              <a:lnSpc>
                <a:spcPct val="115000"/>
              </a:lnSpc>
              <a:spcBef>
                <a:spcPts val="0"/>
              </a:spcBef>
              <a:spcAft>
                <a:spcPts val="0"/>
              </a:spcAft>
              <a:buClr>
                <a:srgbClr val="999999"/>
              </a:buClr>
              <a:buSzPts val="1400"/>
              <a:buNone/>
            </a:pPr>
            <a:endParaRPr sz="1800">
              <a:solidFill>
                <a:srgbClr val="999999"/>
              </a:solidFill>
              <a:latin typeface="Montserrat"/>
              <a:ea typeface="Montserrat"/>
              <a:cs typeface="Montserrat"/>
              <a:sym typeface="Montserrat"/>
            </a:endParaRPr>
          </a:p>
          <a:p>
            <a:pPr marL="596900" marR="0" lvl="1" indent="0" algn="l" rtl="0">
              <a:lnSpc>
                <a:spcPct val="115000"/>
              </a:lnSpc>
              <a:spcBef>
                <a:spcPts val="0"/>
              </a:spcBef>
              <a:spcAft>
                <a:spcPts val="0"/>
              </a:spcAft>
              <a:buClr>
                <a:srgbClr val="999999"/>
              </a:buClr>
              <a:buSzPts val="1400"/>
              <a:buNone/>
            </a:pPr>
            <a:r>
              <a:rPr lang="fr" sz="1800" i="1">
                <a:solidFill>
                  <a:srgbClr val="999999"/>
                </a:solidFill>
                <a:latin typeface="Montserrat"/>
                <a:ea typeface="Montserrat"/>
                <a:cs typeface="Montserrat"/>
                <a:sym typeface="Montserrat"/>
              </a:rPr>
              <a:t>Features engineering</a:t>
            </a:r>
          </a:p>
          <a:p>
            <a:pPr lvl="1">
              <a:buClr>
                <a:srgbClr val="999999"/>
              </a:buClr>
            </a:pPr>
            <a:r>
              <a:rPr lang="fr-FR" sz="1800">
                <a:solidFill>
                  <a:srgbClr val="999999"/>
                </a:solidFill>
                <a:latin typeface="Montserrat"/>
                <a:ea typeface="Montserrat"/>
                <a:cs typeface="Montserrat"/>
                <a:sym typeface="Montserrat"/>
              </a:rPr>
              <a:t>Pour améliorer la qualité de notre dataset, nous avons entrepris la création de nouvelles caractéristiques, cela a inclus le calcul du chiffre d'affaires par article, ainsi que la proportion du chiffre d'affaires total qu'il représente. De plus, nous avons calculé la part du nombre de ventes de chaque article par rapport au total.</a:t>
            </a:r>
          </a:p>
          <a:p>
            <a:pPr lvl="1">
              <a:buClr>
                <a:srgbClr val="999999"/>
              </a:buClr>
            </a:pPr>
            <a:endParaRPr lang="fr" sz="1800" i="1">
              <a:solidFill>
                <a:srgbClr val="999999"/>
              </a:solidFill>
              <a:latin typeface="Montserrat"/>
              <a:ea typeface="Montserrat"/>
              <a:cs typeface="Montserrat"/>
              <a:sym typeface="Montserrat"/>
            </a:endParaRPr>
          </a:p>
          <a:p>
            <a:pPr marL="914400" marR="0" lvl="1" indent="-317500" algn="l" rtl="0">
              <a:lnSpc>
                <a:spcPct val="115000"/>
              </a:lnSpc>
              <a:spcBef>
                <a:spcPts val="0"/>
              </a:spcBef>
              <a:spcAft>
                <a:spcPts val="0"/>
              </a:spcAft>
              <a:buClr>
                <a:srgbClr val="999999"/>
              </a:buClr>
              <a:buSzPts val="1400"/>
              <a:buFont typeface="Montserrat"/>
              <a:buChar char="○"/>
            </a:pPr>
            <a:endParaRPr sz="1800"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Remarques éventuelles, pièges ou difficultés rencontrées </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Au cours de notre analyse, nous avons rencontré quelques défis, notamment des valeurs manquantes. </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Nous avons également dû gérer ds valeurs aberrantes qui pouvaient fausser nos résultats.</a:t>
            </a:r>
            <a:endParaRPr>
              <a:solidFill>
                <a:srgbClr val="999999"/>
              </a:solidFill>
              <a:latin typeface="Montserrat"/>
              <a:ea typeface="Montserrat"/>
              <a:cs typeface="Montserrat"/>
              <a:sym typeface="Montserrat"/>
            </a:endParaRP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623400" y="1462750"/>
            <a:ext cx="8520600" cy="3416400"/>
          </a:xfrm>
          <a:prstGeom prst="rect">
            <a:avLst/>
          </a:prstGeom>
          <a:noFill/>
          <a:ln>
            <a:noFill/>
          </a:ln>
        </p:spPr>
        <p:txBody>
          <a:bodyPr spcFirstLastPara="1" wrap="square" lIns="91425" tIns="91425" rIns="91425" bIns="91425" anchor="t" anchorCtr="0">
            <a:normAutofit fontScale="55000" lnSpcReduction="20000"/>
          </a:bodyPr>
          <a:lstStyle/>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Choix des attributs</a:t>
            </a:r>
          </a:p>
          <a:p>
            <a:pPr marL="114300" indent="0">
              <a:buClr>
                <a:srgbClr val="999999"/>
              </a:buClr>
              <a:buNone/>
            </a:pPr>
            <a:r>
              <a:rPr lang="fr-FR">
                <a:solidFill>
                  <a:srgbClr val="999999"/>
                </a:solidFill>
                <a:latin typeface="Montserrat"/>
                <a:ea typeface="Montserrat"/>
                <a:cs typeface="Montserrat"/>
                <a:sym typeface="Montserrat"/>
              </a:rPr>
              <a:t>Nous avons choisi les attributs en fonction de leur adéquation à notre objectif. Par exemple, nous avons intégré les noms, les quantités vendues, les niveaux de stock et les prix, car ils s'avéraient cruciaux pour nos analyses, tandis qu'une vingtaine d'autres attributs ont été exclus car ils n’apportaient pas de valeur de notre analyse.</a:t>
            </a:r>
          </a:p>
          <a:p>
            <a:pPr marL="114300" indent="0">
              <a:buClr>
                <a:srgbClr val="999999"/>
              </a:buClr>
              <a:buNone/>
            </a:pPr>
            <a:endParaRPr lang="fr-FR">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 b="1"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b="1" i="1">
                <a:solidFill>
                  <a:srgbClr val="999999"/>
                </a:solidFill>
                <a:latin typeface="Montserrat"/>
                <a:ea typeface="Montserrat"/>
                <a:cs typeface="Montserrat"/>
                <a:sym typeface="Montserrat"/>
              </a:rPr>
              <a:t>Clés utilisées</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Pour assurer les jonctions des dataset de notre analyse, nous avons utilisé : </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 La clé [product_id] pour relier [erp] à [liaison] </a:t>
            </a:r>
          </a:p>
          <a:p>
            <a:pPr marL="114300" indent="0">
              <a:buClr>
                <a:srgbClr val="999999"/>
              </a:buClr>
              <a:buNone/>
            </a:pPr>
            <a:r>
              <a:rPr lang="fr-FR">
                <a:solidFill>
                  <a:srgbClr val="999999"/>
                </a:solidFill>
                <a:latin typeface="Montserrat"/>
                <a:ea typeface="Montserrat"/>
                <a:cs typeface="Montserrat"/>
                <a:sym typeface="Montserrat"/>
              </a:rPr>
              <a:t>- Les clés [id_web] et [sku] pour relier [web] au dataframe créé précédemment</a:t>
            </a:r>
          </a:p>
          <a:p>
            <a:pPr marL="114300" indent="0">
              <a:buClr>
                <a:srgbClr val="999999"/>
              </a:buClr>
              <a:buNone/>
            </a:pPr>
            <a:r>
              <a:rPr lang="fr-FR">
                <a:solidFill>
                  <a:srgbClr val="999999"/>
                </a:solidFill>
                <a:latin typeface="Montserrat"/>
                <a:ea typeface="Montserrat"/>
                <a:cs typeface="Montserrat"/>
                <a:sym typeface="Montserrat"/>
              </a:rPr>
              <a:t>- La clé [post_name] pour relier [caracteristiques] au dataframe créé précédemment</a:t>
            </a:r>
          </a:p>
          <a:p>
            <a:pPr marL="114300" indent="0">
              <a:buClr>
                <a:srgbClr val="999999"/>
              </a:buClr>
              <a:buNone/>
            </a:pPr>
            <a:endParaRPr lang="fr-FR">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Vigilances particulières au cours du traitement</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Nous avons accordé une attention particulière à la qualité des données tout au long de notre analyse. Pour ce faire, nous avons effectué des vérifications régulières pour repérer les doublons et les incohérences. De plus, nous avons appliqué des méthodes bien établies pour garantir la précision de nos calculs.</a:t>
            </a:r>
            <a:endParaRPr lang="fr">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i="1">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b="1" i="1">
                <a:solidFill>
                  <a:srgbClr val="999999"/>
                </a:solidFill>
                <a:latin typeface="Montserrat"/>
                <a:ea typeface="Montserrat"/>
                <a:cs typeface="Montserrat"/>
                <a:sym typeface="Montserrat"/>
              </a:rPr>
              <a:t>Difficultés ou pièges rencontrés</a:t>
            </a:r>
          </a:p>
          <a:p>
            <a:pPr marL="114300" indent="0">
              <a:buClr>
                <a:srgbClr val="999999"/>
              </a:buClr>
              <a:buNone/>
            </a:pPr>
            <a:r>
              <a:rPr lang="fr-FR">
                <a:solidFill>
                  <a:srgbClr val="999999"/>
                </a:solidFill>
                <a:latin typeface="Montserrat"/>
                <a:ea typeface="Montserrat"/>
                <a:cs typeface="Montserrat"/>
                <a:sym typeface="Montserrat"/>
              </a:rPr>
              <a:t>Pendant notre analyse, nous avons dû faire face à des problèmes, tels que la qualité de certaines sources de données externes, ou des formats de données incompatibles.</a:t>
            </a:r>
          </a:p>
          <a:p>
            <a:pPr marL="114300" marR="0" lvl="0" indent="0" algn="l" rtl="0">
              <a:lnSpc>
                <a:spcPct val="115000"/>
              </a:lnSpc>
              <a:spcBef>
                <a:spcPts val="0"/>
              </a:spcBef>
              <a:spcAft>
                <a:spcPts val="0"/>
              </a:spcAft>
              <a:buClr>
                <a:srgbClr val="999999"/>
              </a:buClr>
              <a:buSzPts val="1800"/>
              <a:buNone/>
            </a:pPr>
            <a:endParaRPr lang="fr-FR"/>
          </a:p>
          <a:p>
            <a:pPr marL="114300" lvl="0" indent="0" algn="l" rtl="0">
              <a:lnSpc>
                <a:spcPct val="115000"/>
              </a:lnSpc>
              <a:spcBef>
                <a:spcPts val="0"/>
              </a:spcBef>
              <a:spcAft>
                <a:spcPts val="0"/>
              </a:spcAft>
              <a:buClr>
                <a:srgbClr val="434343"/>
              </a:buClr>
              <a:buSzPts val="1800"/>
              <a:buNone/>
            </a:pPr>
            <a:endParaRPr>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Fusion ou consolidations des données</a:t>
            </a:r>
            <a:endParaRPr sz="2500" b="0" i="0" u="none" strike="noStrike" cap="none">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57279" y="1528607"/>
            <a:ext cx="6709500" cy="3416400"/>
          </a:xfrm>
          <a:prstGeom prst="rect">
            <a:avLst/>
          </a:prstGeom>
          <a:noFill/>
          <a:ln>
            <a:noFill/>
          </a:ln>
        </p:spPr>
        <p:txBody>
          <a:bodyPr spcFirstLastPara="1" wrap="square" lIns="91425" tIns="91425" rIns="91425" bIns="91425" anchor="t" anchorCtr="0">
            <a:normAutofit fontScale="62500" lnSpcReduction="20000"/>
          </a:bodyPr>
          <a:lstStyle/>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Méthodes statistiques employées</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Nous avons employé des méthodes statistiques classiques, telles que la moyenne et l'écart-type, pour obtenir une vision générale de la distribution des prix. De plus, nous avons effectué des analyses de quartiles pour détecter les valeurs atypiques.</a:t>
            </a:r>
          </a:p>
          <a:p>
            <a:pPr marL="114300" marR="0" lvl="0" indent="0" algn="l" rtl="0">
              <a:lnSpc>
                <a:spcPct val="115000"/>
              </a:lnSpc>
              <a:spcBef>
                <a:spcPts val="0"/>
              </a:spcBef>
              <a:spcAft>
                <a:spcPts val="0"/>
              </a:spcAft>
              <a:buClr>
                <a:srgbClr val="999999"/>
              </a:buClr>
              <a:buSzPts val="1800"/>
              <a:buNone/>
            </a:pPr>
            <a:endParaRPr lang="fr-FR"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Graphique avec commentaire des résultats</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Dans ce graphique, nous pouvons voir la distribution des prix. Il est intéressant de noter que la majorité des prix se situe dans la plage de 14,1 et 42,2 avec une moyenne de 23,55. Cependant, nous observons également des valeurs extrêmes qui dépassent 83,7.</a:t>
            </a:r>
          </a:p>
          <a:p>
            <a:pPr marL="114300" marR="0" lvl="0" indent="0" algn="l" rtl="0">
              <a:lnSpc>
                <a:spcPct val="115000"/>
              </a:lnSpc>
              <a:spcBef>
                <a:spcPts val="0"/>
              </a:spcBef>
              <a:spcAft>
                <a:spcPts val="0"/>
              </a:spcAft>
              <a:buClr>
                <a:srgbClr val="999999"/>
              </a:buClr>
              <a:buSzPts val="1800"/>
              <a:buNone/>
            </a:pPr>
            <a:endParaRPr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Limites éventuelles de l’analyse</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Il est important de noter que notre analyse univariée se limite à la distribution des prix. Nous ne prenons pas en compte d'autres variables qui pourraient influencer les prix, ce qui constitue une limitation. De plus, la qualité des données est cruciale, et des données manquantes ou inexactes pourraient fausser nos résultats.</a:t>
            </a:r>
            <a:endParaRPr>
              <a:solidFill>
                <a:srgbClr val="999999"/>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24853C6E-061E-C7B3-215D-AF7844D97F63}"/>
              </a:ext>
            </a:extLst>
          </p:cNvPr>
          <p:cNvPicPr>
            <a:picLocks noChangeAspect="1"/>
          </p:cNvPicPr>
          <p:nvPr/>
        </p:nvPicPr>
        <p:blipFill>
          <a:blip r:embed="rId3"/>
          <a:stretch>
            <a:fillRect/>
          </a:stretch>
        </p:blipFill>
        <p:spPr>
          <a:xfrm>
            <a:off x="6733669" y="124102"/>
            <a:ext cx="2175502" cy="11419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CA</a:t>
            </a:r>
            <a:endParaRPr/>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557279" y="1528607"/>
            <a:ext cx="6709500" cy="3416400"/>
          </a:xfrm>
          <a:prstGeom prst="rect">
            <a:avLst/>
          </a:prstGeom>
          <a:noFill/>
          <a:ln>
            <a:noFill/>
          </a:ln>
        </p:spPr>
        <p:txBody>
          <a:bodyPr spcFirstLastPara="1" wrap="square" lIns="91425" tIns="91425" rIns="91425" bIns="91425" anchor="t" anchorCtr="0">
            <a:normAutofit fontScale="62500" lnSpcReduction="20000"/>
          </a:bodyPr>
          <a:lstStyle/>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Méthodes statistiques employés</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Pour étudier le chiffre d'affaires, nous avons utilisé des méthodes statistiques courantes, notamment le calcul du chiffre d'affaires total et sa répartition entre les différents articles. Ces mesures nous ont fourni des informations essentielles pour comprendre la distribution du chiffre d'affaires.</a:t>
            </a:r>
          </a:p>
          <a:p>
            <a:pPr marL="114300" marR="0" lvl="0" indent="0" algn="l" rtl="0">
              <a:lnSpc>
                <a:spcPct val="115000"/>
              </a:lnSpc>
              <a:spcBef>
                <a:spcPts val="0"/>
              </a:spcBef>
              <a:spcAft>
                <a:spcPts val="0"/>
              </a:spcAft>
              <a:buClr>
                <a:srgbClr val="999999"/>
              </a:buClr>
              <a:buSzPts val="1800"/>
              <a:buNone/>
            </a:pPr>
            <a:endParaRPr lang="fr-FR">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b="1" i="1">
                <a:solidFill>
                  <a:srgbClr val="999999"/>
                </a:solidFill>
                <a:latin typeface="Montserrat"/>
                <a:ea typeface="Montserrat"/>
                <a:cs typeface="Montserrat"/>
                <a:sym typeface="Montserrat"/>
              </a:rPr>
              <a:t>Graphique avec commentaire des résultats</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Ce graphique représente les 20 articles les plus performants en termes de chiffre d'affaires. Il est intéressant de noter que les deux articles en tête de liste cumulent à eux seuls une part significative du chiffre d'affaires total, s'élevant à 12,7 %. Cette concentration du chiffre d'affaires sur un petit nombre d'articles peut avoir des implications importantes en matière de stratégie commerciale.</a:t>
            </a:r>
          </a:p>
          <a:p>
            <a:pPr marL="114300" marR="0" lvl="0" indent="0" algn="l" rtl="0">
              <a:lnSpc>
                <a:spcPct val="115000"/>
              </a:lnSpc>
              <a:spcBef>
                <a:spcPts val="0"/>
              </a:spcBef>
              <a:spcAft>
                <a:spcPts val="0"/>
              </a:spcAft>
              <a:buClr>
                <a:srgbClr val="999999"/>
              </a:buClr>
              <a:buSzPts val="1800"/>
              <a:buNone/>
            </a:pPr>
            <a:endParaRPr lang="fr-FR" b="1" i="1">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b="1" i="1">
                <a:solidFill>
                  <a:srgbClr val="999999"/>
                </a:solidFill>
                <a:latin typeface="Montserrat"/>
                <a:ea typeface="Montserrat"/>
                <a:cs typeface="Montserrat"/>
                <a:sym typeface="Montserrat"/>
              </a:rPr>
              <a:t>Limites éventuelles de l’analyse</a:t>
            </a:r>
          </a:p>
          <a:p>
            <a:pPr marL="114300" marR="0" lvl="0" indent="0" algn="l" rtl="0">
              <a:lnSpc>
                <a:spcPct val="115000"/>
              </a:lnSpc>
              <a:spcBef>
                <a:spcPts val="0"/>
              </a:spcBef>
              <a:spcAft>
                <a:spcPts val="0"/>
              </a:spcAft>
              <a:buClr>
                <a:srgbClr val="999999"/>
              </a:buClr>
              <a:buSzPts val="1800"/>
              <a:buNone/>
            </a:pPr>
            <a:r>
              <a:rPr lang="fr-FR">
                <a:solidFill>
                  <a:srgbClr val="999999"/>
                </a:solidFill>
                <a:latin typeface="Montserrat"/>
                <a:ea typeface="Montserrat"/>
                <a:cs typeface="Montserrat"/>
                <a:sym typeface="Montserrat"/>
              </a:rPr>
              <a:t>Il est crucial de noter que notre analyse univariée du chiffre d'affaires se limite à la distribution du CA. D'autres facteurs, tels que les coûts, les variations saisonnières, etc, peuvent également influencer le chiffre d'affaires.</a:t>
            </a:r>
          </a:p>
        </p:txBody>
      </p:sp>
      <p:pic>
        <p:nvPicPr>
          <p:cNvPr id="3" name="Image 2">
            <a:extLst>
              <a:ext uri="{FF2B5EF4-FFF2-40B4-BE49-F238E27FC236}">
                <a16:creationId xmlns:a16="http://schemas.microsoft.com/office/drawing/2014/main" id="{97B17CF6-4A9C-AB8A-558D-013465B7CEED}"/>
              </a:ext>
            </a:extLst>
          </p:cNvPr>
          <p:cNvPicPr>
            <a:picLocks noChangeAspect="1"/>
          </p:cNvPicPr>
          <p:nvPr/>
        </p:nvPicPr>
        <p:blipFill>
          <a:blip r:embed="rId3"/>
          <a:stretch>
            <a:fillRect/>
          </a:stretch>
        </p:blipFill>
        <p:spPr>
          <a:xfrm>
            <a:off x="7250388" y="137112"/>
            <a:ext cx="1762874" cy="21387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Actions pour la suite</a:t>
            </a:r>
            <a:endParaRPr/>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fontScale="62500" lnSpcReduction="20000"/>
          </a:bodyPr>
          <a:lstStyle/>
          <a:p>
            <a:pPr marL="285750" indent="-285750"/>
            <a:r>
              <a:rPr lang="fr-FR" b="1" i="1">
                <a:solidFill>
                  <a:srgbClr val="999999"/>
                </a:solidFill>
                <a:latin typeface="Montserrat"/>
                <a:ea typeface="Montserrat"/>
                <a:cs typeface="Montserrat"/>
                <a:sym typeface="Montserrat"/>
              </a:rPr>
              <a:t>Améliorer la qualité des données</a:t>
            </a:r>
          </a:p>
          <a:p>
            <a:pPr marL="0" indent="0">
              <a:buNone/>
            </a:pPr>
            <a:r>
              <a:rPr lang="fr-FR">
                <a:solidFill>
                  <a:srgbClr val="999999"/>
                </a:solidFill>
                <a:latin typeface="Montserrat"/>
                <a:ea typeface="Montserrat"/>
                <a:cs typeface="Montserrat"/>
                <a:sym typeface="Montserrat"/>
              </a:rPr>
              <a:t>Discuter de l'importance de la qualité des données et des mesures à prendre pour améliorer la collecte et la gestion des données à l'avenir. Cela peut inclure la mise en place de contrôles de qualité et de procédures de collecte de données plus rigoureuses.</a:t>
            </a:r>
          </a:p>
          <a:p>
            <a:pPr marL="0" indent="0">
              <a:buNone/>
            </a:pPr>
            <a:endParaRPr lang="fr-FR" i="1">
              <a:solidFill>
                <a:srgbClr val="999999"/>
              </a:solidFill>
              <a:latin typeface="Montserrat"/>
              <a:ea typeface="Montserrat"/>
              <a:cs typeface="Montserrat"/>
              <a:sym typeface="Montserrat"/>
            </a:endParaRPr>
          </a:p>
          <a:p>
            <a:pPr marL="0" indent="0">
              <a:buNone/>
            </a:pPr>
            <a:endParaRPr lang="fr-FR" i="1">
              <a:solidFill>
                <a:srgbClr val="999999"/>
              </a:solidFill>
              <a:latin typeface="Montserrat"/>
              <a:ea typeface="Montserrat"/>
              <a:cs typeface="Montserrat"/>
              <a:sym typeface="Montserrat"/>
            </a:endParaRPr>
          </a:p>
          <a:p>
            <a:pPr marL="285750" indent="-285750"/>
            <a:r>
              <a:rPr lang="fr-FR" b="1" i="1">
                <a:solidFill>
                  <a:srgbClr val="999999"/>
                </a:solidFill>
                <a:latin typeface="Montserrat"/>
                <a:ea typeface="Montserrat"/>
                <a:cs typeface="Montserrat"/>
                <a:sym typeface="Montserrat"/>
              </a:rPr>
              <a:t>Recueillir des données supplémentaires</a:t>
            </a:r>
          </a:p>
          <a:p>
            <a:pPr marL="0" indent="0">
              <a:buNone/>
            </a:pPr>
            <a:r>
              <a:rPr lang="fr-FR">
                <a:solidFill>
                  <a:srgbClr val="999999"/>
                </a:solidFill>
                <a:latin typeface="Montserrat"/>
                <a:ea typeface="Montserrat"/>
                <a:cs typeface="Montserrat"/>
                <a:sym typeface="Montserrat"/>
              </a:rPr>
              <a:t>Envisager de recommander la collecte de données supplémentaires pour une meilleure compréhension des facteurs influençant les prix ou le chiffre d'affaires</a:t>
            </a:r>
            <a:r>
              <a:rPr lang="fr-FR" i="1">
                <a:solidFill>
                  <a:srgbClr val="999999"/>
                </a:solidFill>
                <a:latin typeface="Montserrat"/>
                <a:ea typeface="Montserrat"/>
                <a:cs typeface="Montserrat"/>
                <a:sym typeface="Montserrat"/>
              </a:rPr>
              <a:t>.</a:t>
            </a:r>
          </a:p>
          <a:p>
            <a:pPr marL="0" indent="0">
              <a:buNone/>
            </a:pPr>
            <a:endParaRPr lang="fr-FR" i="1">
              <a:solidFill>
                <a:srgbClr val="999999"/>
              </a:solidFill>
              <a:latin typeface="Montserrat"/>
              <a:ea typeface="Montserrat"/>
              <a:cs typeface="Montserrat"/>
              <a:sym typeface="Montserrat"/>
            </a:endParaRPr>
          </a:p>
          <a:p>
            <a:pPr marL="0" indent="0">
              <a:buNone/>
            </a:pPr>
            <a:endParaRPr lang="fr-FR" i="1">
              <a:solidFill>
                <a:srgbClr val="999999"/>
              </a:solidFill>
              <a:latin typeface="Montserrat"/>
              <a:ea typeface="Montserrat"/>
              <a:cs typeface="Montserrat"/>
              <a:sym typeface="Montserrat"/>
            </a:endParaRPr>
          </a:p>
          <a:p>
            <a:pPr marL="285750" indent="-285750"/>
            <a:r>
              <a:rPr lang="fr-FR" b="1" i="1">
                <a:solidFill>
                  <a:srgbClr val="999999"/>
                </a:solidFill>
                <a:latin typeface="Montserrat"/>
                <a:ea typeface="Montserrat"/>
                <a:cs typeface="Montserrat"/>
                <a:sym typeface="Montserrat"/>
              </a:rPr>
              <a:t>Implémenter des tableaux de bord de suivi</a:t>
            </a:r>
          </a:p>
          <a:p>
            <a:pPr marL="0" indent="0">
              <a:buNone/>
            </a:pPr>
            <a:r>
              <a:rPr lang="fr-FR">
                <a:solidFill>
                  <a:srgbClr val="999999"/>
                </a:solidFill>
                <a:latin typeface="Montserrat"/>
                <a:ea typeface="Montserrat"/>
                <a:cs typeface="Montserrat"/>
                <a:sym typeface="Montserrat"/>
              </a:rPr>
              <a:t>Considérer la création de tableaux de bord ou de rapports réguliers pour surveiller les tendances des prix ou du chiffre d'affaires au fil du temps, ce qui permettra de réagir rapidement aux changements.</a:t>
            </a:r>
          </a:p>
          <a:p>
            <a:pPr marL="0" indent="0">
              <a:buNone/>
            </a:pPr>
            <a:endParaRPr lang="fr-FR" i="1">
              <a:solidFill>
                <a:srgbClr val="999999"/>
              </a:solidFill>
              <a:latin typeface="Montserrat"/>
              <a:ea typeface="Montserrat"/>
              <a:cs typeface="Montserrat"/>
              <a:sym typeface="Montserrat"/>
            </a:endParaRPr>
          </a:p>
          <a:p>
            <a:pPr marL="0" indent="0">
              <a:buNone/>
            </a:pPr>
            <a:endParaRPr lang="fr-FR" i="1">
              <a:solidFill>
                <a:srgbClr val="999999"/>
              </a:solidFill>
              <a:latin typeface="Montserrat"/>
              <a:ea typeface="Montserrat"/>
              <a:cs typeface="Montserrat"/>
              <a:sym typeface="Montserrat"/>
            </a:endParaRPr>
          </a:p>
          <a:p>
            <a:pPr marL="285750" indent="-285750"/>
            <a:r>
              <a:rPr lang="fr-FR" b="1" i="1">
                <a:solidFill>
                  <a:srgbClr val="999999"/>
                </a:solidFill>
                <a:latin typeface="Montserrat"/>
                <a:ea typeface="Montserrat"/>
                <a:cs typeface="Montserrat"/>
                <a:sym typeface="Montserrat"/>
              </a:rPr>
              <a:t>Optimiser les stratégies de tarification</a:t>
            </a:r>
          </a:p>
          <a:p>
            <a:pPr marL="0" indent="0">
              <a:buNone/>
            </a:pPr>
            <a:r>
              <a:rPr lang="fr-FR">
                <a:solidFill>
                  <a:srgbClr val="999999"/>
                </a:solidFill>
                <a:latin typeface="Montserrat"/>
                <a:ea typeface="Montserrat"/>
                <a:cs typeface="Montserrat"/>
                <a:sym typeface="Montserrat"/>
              </a:rPr>
              <a:t>Envisager des stratégies de tarification basées sur les tendances identifiées. Par exemple, des ajustements de prix pour les produits ou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3f9e8f1567_0_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3f9e8f1567_0_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Point sur les compétences apprises</a:t>
            </a:r>
            <a:endParaRPr/>
          </a:p>
        </p:txBody>
      </p:sp>
      <p:sp>
        <p:nvSpPr>
          <p:cNvPr id="105" name="Google Shape;105;g13f9e8f1567_0_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3f9e8f1567_0_7"/>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999999"/>
              </a:buClr>
              <a:buSzPts val="1800"/>
              <a:buFont typeface="Montserrat"/>
              <a:buChar char="●"/>
            </a:pPr>
            <a:r>
              <a:rPr lang="fr" sz="1200" b="1" i="1">
                <a:solidFill>
                  <a:srgbClr val="999999"/>
                </a:solidFill>
                <a:latin typeface="Montserrat"/>
                <a:ea typeface="Montserrat"/>
                <a:cs typeface="Montserrat"/>
                <a:sym typeface="Montserrat"/>
              </a:rPr>
              <a:t>Qu’est-ce qui s’est bien passé pour vous dans ce travail de nettoyage ?</a:t>
            </a:r>
          </a:p>
          <a:p>
            <a:pPr marL="114300" lvl="0" indent="0" algn="l" rtl="0">
              <a:lnSpc>
                <a:spcPct val="115000"/>
              </a:lnSpc>
              <a:spcBef>
                <a:spcPts val="0"/>
              </a:spcBef>
              <a:spcAft>
                <a:spcPts val="0"/>
              </a:spcAft>
              <a:buClr>
                <a:srgbClr val="999999"/>
              </a:buClr>
              <a:buSzPts val="1800"/>
              <a:buNone/>
            </a:pPr>
            <a:r>
              <a:rPr lang="fr-FR" sz="1200">
                <a:solidFill>
                  <a:srgbClr val="999999"/>
                </a:solidFill>
                <a:latin typeface="Montserrat"/>
                <a:ea typeface="Montserrat"/>
                <a:cs typeface="Montserrat"/>
                <a:sym typeface="Montserrat"/>
              </a:rPr>
              <a:t>L’élimination des éléments inutiles et le regroupement des informations.</a:t>
            </a:r>
          </a:p>
          <a:p>
            <a:pPr marL="114300" lvl="0" indent="0" algn="l" rtl="0">
              <a:lnSpc>
                <a:spcPct val="115000"/>
              </a:lnSpc>
              <a:spcBef>
                <a:spcPts val="0"/>
              </a:spcBef>
              <a:spcAft>
                <a:spcPts val="0"/>
              </a:spcAft>
              <a:buClr>
                <a:srgbClr val="999999"/>
              </a:buClr>
              <a:buSzPts val="1800"/>
              <a:buNone/>
            </a:pPr>
            <a:endParaRPr sz="1200">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sz="1200" b="1" i="1">
                <a:solidFill>
                  <a:srgbClr val="999999"/>
                </a:solidFill>
                <a:latin typeface="Montserrat"/>
                <a:ea typeface="Montserrat"/>
                <a:cs typeface="Montserrat"/>
                <a:sym typeface="Montserrat"/>
              </a:rPr>
              <a:t>Qu’est-ce que vous avez trouvé le plus difficile ?</a:t>
            </a:r>
          </a:p>
          <a:p>
            <a:pPr marL="114300" lvl="0" indent="0" algn="l" rtl="0">
              <a:lnSpc>
                <a:spcPct val="115000"/>
              </a:lnSpc>
              <a:spcBef>
                <a:spcPts val="0"/>
              </a:spcBef>
              <a:spcAft>
                <a:spcPts val="0"/>
              </a:spcAft>
              <a:buClr>
                <a:srgbClr val="999999"/>
              </a:buClr>
              <a:buSzPts val="1800"/>
              <a:buNone/>
            </a:pPr>
            <a:r>
              <a:rPr lang="fr-FR" sz="1200">
                <a:solidFill>
                  <a:srgbClr val="999999"/>
                </a:solidFill>
                <a:latin typeface="Montserrat"/>
                <a:ea typeface="Montserrat"/>
                <a:cs typeface="Montserrat"/>
                <a:sym typeface="Montserrat"/>
              </a:rPr>
              <a:t>Le défi le plus complexe a été de gérer les données manquantes.</a:t>
            </a:r>
          </a:p>
          <a:p>
            <a:pPr marL="114300" lvl="0" indent="0" algn="l" rtl="0">
              <a:lnSpc>
                <a:spcPct val="115000"/>
              </a:lnSpc>
              <a:spcBef>
                <a:spcPts val="0"/>
              </a:spcBef>
              <a:spcAft>
                <a:spcPts val="0"/>
              </a:spcAft>
              <a:buClr>
                <a:srgbClr val="999999"/>
              </a:buClr>
              <a:buSzPts val="1800"/>
              <a:buNone/>
            </a:pPr>
            <a:endParaRPr sz="1200">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sz="1200" b="1" i="1">
                <a:solidFill>
                  <a:srgbClr val="999999"/>
                </a:solidFill>
                <a:latin typeface="Montserrat"/>
                <a:ea typeface="Montserrat"/>
                <a:cs typeface="Montserrat"/>
                <a:sym typeface="Montserrat"/>
              </a:rPr>
              <a:t>Sur quelles tâches est-ce que vous pensez avoir besoin de plus d'entraînement ?</a:t>
            </a:r>
          </a:p>
          <a:p>
            <a:pPr marL="114300" lvl="0" indent="0" rtl="0">
              <a:lnSpc>
                <a:spcPct val="115000"/>
              </a:lnSpc>
              <a:spcBef>
                <a:spcPts val="0"/>
              </a:spcBef>
              <a:spcAft>
                <a:spcPts val="0"/>
              </a:spcAft>
              <a:buClr>
                <a:srgbClr val="999999"/>
              </a:buClr>
              <a:buSzPts val="1800"/>
              <a:buNone/>
            </a:pPr>
            <a:r>
              <a:rPr lang="fr-FR" sz="1200">
                <a:solidFill>
                  <a:srgbClr val="999999"/>
                </a:solidFill>
                <a:latin typeface="Montserrat"/>
                <a:ea typeface="Montserrat"/>
                <a:cs typeface="Montserrat"/>
                <a:sym typeface="Montserrat"/>
              </a:rPr>
              <a:t>L'élaboration de graphiques plus sophistiqués et informatifs.</a:t>
            </a:r>
            <a:endParaRPr lang="fr" sz="1200">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1008</Words>
  <Application>Microsoft Office PowerPoint</Application>
  <PresentationFormat>Affichage à l'écran (16:9)</PresentationFormat>
  <Paragraphs>85</Paragraphs>
  <Slides>7</Slides>
  <Notes>7</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Montserrat</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Vinzi @</cp:lastModifiedBy>
  <cp:revision>8</cp:revision>
  <dcterms:modified xsi:type="dcterms:W3CDTF">2023-10-26T06:28:52Z</dcterms:modified>
</cp:coreProperties>
</file>