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68" r:id="rId6"/>
    <p:sldId id="269" r:id="rId7"/>
    <p:sldId id="267" r:id="rId8"/>
    <p:sldId id="272" r:id="rId9"/>
    <p:sldId id="276" r:id="rId10"/>
    <p:sldId id="271" r:id="rId11"/>
    <p:sldId id="259" r:id="rId12"/>
    <p:sldId id="274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3"/>
    <a:srgbClr val="D45E00"/>
    <a:srgbClr val="009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2"/>
    <p:restoredTop sz="94640"/>
  </p:normalViewPr>
  <p:slideViewPr>
    <p:cSldViewPr snapToGrid="0" snapToObjects="1">
      <p:cViewPr varScale="1">
        <p:scale>
          <a:sx n="96" d="100"/>
          <a:sy n="96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D6D5B-1E1E-445F-B115-22A84FF1ED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9A947FD-6943-4983-9599-38D445472362}">
      <dgm:prSet/>
      <dgm:spPr/>
      <dgm:t>
        <a:bodyPr/>
        <a:lstStyle/>
        <a:p>
          <a:r>
            <a:rPr lang="it-IT"/>
            <a:t>CRIM - tasso di criminalità pro capite per città</a:t>
          </a:r>
          <a:endParaRPr lang="en-US"/>
        </a:p>
      </dgm:t>
    </dgm:pt>
    <dgm:pt modelId="{A60F0145-1324-4340-8FC7-14BC9EB0E242}" type="parTrans" cxnId="{BFEE3F46-6BCB-4140-A23F-6EDD62B834B7}">
      <dgm:prSet/>
      <dgm:spPr/>
      <dgm:t>
        <a:bodyPr/>
        <a:lstStyle/>
        <a:p>
          <a:endParaRPr lang="en-US"/>
        </a:p>
      </dgm:t>
    </dgm:pt>
    <dgm:pt modelId="{C4135651-3826-4935-954D-283C5831FF70}" type="sibTrans" cxnId="{BFEE3F46-6BCB-4140-A23F-6EDD62B834B7}">
      <dgm:prSet/>
      <dgm:spPr/>
      <dgm:t>
        <a:bodyPr/>
        <a:lstStyle/>
        <a:p>
          <a:endParaRPr lang="en-US"/>
        </a:p>
      </dgm:t>
    </dgm:pt>
    <dgm:pt modelId="{9B8412B5-EE9B-40EE-90E3-DD2B50FCCD18}">
      <dgm:prSet/>
      <dgm:spPr/>
      <dgm:t>
        <a:bodyPr/>
        <a:lstStyle/>
        <a:p>
          <a:r>
            <a:rPr lang="it-IT"/>
            <a:t>ZN - proporzione di terreno residenziale suddiviso in zone per lotti superiori a 25.000 piedi quadrati.</a:t>
          </a:r>
          <a:endParaRPr lang="en-US"/>
        </a:p>
      </dgm:t>
    </dgm:pt>
    <dgm:pt modelId="{037D47A2-07AE-4439-8EC2-71EB5BE539CC}" type="parTrans" cxnId="{C599D38E-80D5-48C8-AAEF-B976ACDA3ED3}">
      <dgm:prSet/>
      <dgm:spPr/>
      <dgm:t>
        <a:bodyPr/>
        <a:lstStyle/>
        <a:p>
          <a:endParaRPr lang="en-US"/>
        </a:p>
      </dgm:t>
    </dgm:pt>
    <dgm:pt modelId="{2A16B675-C41C-4E38-BD6D-94ECDA30FE82}" type="sibTrans" cxnId="{C599D38E-80D5-48C8-AAEF-B976ACDA3ED3}">
      <dgm:prSet/>
      <dgm:spPr/>
      <dgm:t>
        <a:bodyPr/>
        <a:lstStyle/>
        <a:p>
          <a:endParaRPr lang="en-US"/>
        </a:p>
      </dgm:t>
    </dgm:pt>
    <dgm:pt modelId="{7B7EA3CE-4F2C-4469-A5C5-D1BB05279609}">
      <dgm:prSet/>
      <dgm:spPr/>
      <dgm:t>
        <a:bodyPr/>
        <a:lstStyle/>
        <a:p>
          <a:r>
            <a:rPr lang="it-IT"/>
            <a:t>INDUS - Percentuale di acri di attività non al dettaglio per città</a:t>
          </a:r>
          <a:endParaRPr lang="en-US"/>
        </a:p>
      </dgm:t>
    </dgm:pt>
    <dgm:pt modelId="{F70D1DAE-41A1-4021-99ED-D7C123B0CC6D}" type="parTrans" cxnId="{C461E14E-A4FC-43B9-A007-6A7788E6EDF5}">
      <dgm:prSet/>
      <dgm:spPr/>
      <dgm:t>
        <a:bodyPr/>
        <a:lstStyle/>
        <a:p>
          <a:endParaRPr lang="en-US"/>
        </a:p>
      </dgm:t>
    </dgm:pt>
    <dgm:pt modelId="{935C6078-F45B-4D10-B342-C3811F467F7C}" type="sibTrans" cxnId="{C461E14E-A4FC-43B9-A007-6A7788E6EDF5}">
      <dgm:prSet/>
      <dgm:spPr/>
      <dgm:t>
        <a:bodyPr/>
        <a:lstStyle/>
        <a:p>
          <a:endParaRPr lang="en-US"/>
        </a:p>
      </dgm:t>
    </dgm:pt>
    <dgm:pt modelId="{C1A8B89B-D7CE-4A11-90D4-7DDD4A6DC39B}">
      <dgm:prSet/>
      <dgm:spPr/>
      <dgm:t>
        <a:bodyPr/>
        <a:lstStyle/>
        <a:p>
          <a:r>
            <a:rPr lang="it-IT"/>
            <a:t>CHAS - Charles River variabile fittizia (= 1 se il tratto delimita il fiume; 0 altrimenti)</a:t>
          </a:r>
          <a:endParaRPr lang="en-US"/>
        </a:p>
      </dgm:t>
    </dgm:pt>
    <dgm:pt modelId="{8C6FEB11-3F71-483F-8271-2D3C7F3996DD}" type="parTrans" cxnId="{06EB440B-A779-483A-B7C9-DAE818A74089}">
      <dgm:prSet/>
      <dgm:spPr/>
      <dgm:t>
        <a:bodyPr/>
        <a:lstStyle/>
        <a:p>
          <a:endParaRPr lang="en-US"/>
        </a:p>
      </dgm:t>
    </dgm:pt>
    <dgm:pt modelId="{CF06379C-8DF1-4F3C-88E0-FCF23B9C1DDE}" type="sibTrans" cxnId="{06EB440B-A779-483A-B7C9-DAE818A74089}">
      <dgm:prSet/>
      <dgm:spPr/>
      <dgm:t>
        <a:bodyPr/>
        <a:lstStyle/>
        <a:p>
          <a:endParaRPr lang="en-US"/>
        </a:p>
      </dgm:t>
    </dgm:pt>
    <dgm:pt modelId="{4AA54FAF-81CD-49C1-BD13-DB7886478318}">
      <dgm:prSet/>
      <dgm:spPr/>
      <dgm:t>
        <a:bodyPr/>
        <a:lstStyle/>
        <a:p>
          <a:r>
            <a:rPr lang="it-IT"/>
            <a:t>NOX - Concentrazione di ossidi di azoto (parti per 10 milioni)</a:t>
          </a:r>
          <a:endParaRPr lang="en-US"/>
        </a:p>
      </dgm:t>
    </dgm:pt>
    <dgm:pt modelId="{E18775D2-8474-44E4-977E-AD30DE4E7B2A}" type="parTrans" cxnId="{7BD98C40-7B91-4FB3-93DD-761607617468}">
      <dgm:prSet/>
      <dgm:spPr/>
      <dgm:t>
        <a:bodyPr/>
        <a:lstStyle/>
        <a:p>
          <a:endParaRPr lang="en-US"/>
        </a:p>
      </dgm:t>
    </dgm:pt>
    <dgm:pt modelId="{81CE0361-2015-4C0E-868E-917DE175FCBF}" type="sibTrans" cxnId="{7BD98C40-7B91-4FB3-93DD-761607617468}">
      <dgm:prSet/>
      <dgm:spPr/>
      <dgm:t>
        <a:bodyPr/>
        <a:lstStyle/>
        <a:p>
          <a:endParaRPr lang="en-US"/>
        </a:p>
      </dgm:t>
    </dgm:pt>
    <dgm:pt modelId="{D263088B-F456-421C-A045-B4A6C8DD4B9C}">
      <dgm:prSet/>
      <dgm:spPr/>
      <dgm:t>
        <a:bodyPr/>
        <a:lstStyle/>
        <a:p>
          <a:r>
            <a:rPr lang="it-IT" dirty="0"/>
            <a:t>RM - numero medio di stanze per abitazione</a:t>
          </a:r>
          <a:endParaRPr lang="en-US" dirty="0"/>
        </a:p>
      </dgm:t>
    </dgm:pt>
    <dgm:pt modelId="{BB551B38-AB5D-4BA2-B6FF-EEAECFE1E10D}" type="parTrans" cxnId="{20FDBFB6-9C17-4630-BA88-19BB1CB0B171}">
      <dgm:prSet/>
      <dgm:spPr/>
      <dgm:t>
        <a:bodyPr/>
        <a:lstStyle/>
        <a:p>
          <a:endParaRPr lang="en-US"/>
        </a:p>
      </dgm:t>
    </dgm:pt>
    <dgm:pt modelId="{4E31A53F-3638-4771-BEC0-A429DFD991CD}" type="sibTrans" cxnId="{20FDBFB6-9C17-4630-BA88-19BB1CB0B171}">
      <dgm:prSet/>
      <dgm:spPr/>
      <dgm:t>
        <a:bodyPr/>
        <a:lstStyle/>
        <a:p>
          <a:endParaRPr lang="en-US"/>
        </a:p>
      </dgm:t>
    </dgm:pt>
    <dgm:pt modelId="{F18B033B-A28E-4F7A-90AF-06BD9EC59A6F}">
      <dgm:prSet/>
      <dgm:spPr/>
      <dgm:t>
        <a:bodyPr/>
        <a:lstStyle/>
        <a:p>
          <a:r>
            <a:rPr lang="it-IT" dirty="0"/>
            <a:t>AGE - Proporzione delle unità occupate dai proprietari costruite prima del 1940</a:t>
          </a:r>
          <a:endParaRPr lang="en-US" dirty="0"/>
        </a:p>
      </dgm:t>
    </dgm:pt>
    <dgm:pt modelId="{2FBD74D3-6EE1-421F-9C8A-3AEC5D7C1E26}" type="parTrans" cxnId="{8A87C647-E571-4601-9254-686B6C56C560}">
      <dgm:prSet/>
      <dgm:spPr/>
      <dgm:t>
        <a:bodyPr/>
        <a:lstStyle/>
        <a:p>
          <a:endParaRPr lang="en-US"/>
        </a:p>
      </dgm:t>
    </dgm:pt>
    <dgm:pt modelId="{D2072EBD-482E-4F33-ABA1-4C9AC4D2BBB8}" type="sibTrans" cxnId="{8A87C647-E571-4601-9254-686B6C56C560}">
      <dgm:prSet/>
      <dgm:spPr/>
      <dgm:t>
        <a:bodyPr/>
        <a:lstStyle/>
        <a:p>
          <a:endParaRPr lang="en-US"/>
        </a:p>
      </dgm:t>
    </dgm:pt>
    <dgm:pt modelId="{4D2B6318-9DAF-4E2F-A443-6A23AAE84A30}">
      <dgm:prSet/>
      <dgm:spPr/>
      <dgm:t>
        <a:bodyPr/>
        <a:lstStyle/>
        <a:p>
          <a:r>
            <a:rPr lang="it-IT"/>
            <a:t>DIS - Distanze ponderate per cinque centri per l'impiego di Boston</a:t>
          </a:r>
          <a:endParaRPr lang="en-US"/>
        </a:p>
      </dgm:t>
    </dgm:pt>
    <dgm:pt modelId="{F8A55B77-CA3C-4829-92F2-5A411C9DCAAE}" type="parTrans" cxnId="{6B8105C4-CF5C-4E8F-B88B-1523E09B71A4}">
      <dgm:prSet/>
      <dgm:spPr/>
      <dgm:t>
        <a:bodyPr/>
        <a:lstStyle/>
        <a:p>
          <a:endParaRPr lang="en-US"/>
        </a:p>
      </dgm:t>
    </dgm:pt>
    <dgm:pt modelId="{CB604D3F-B465-4118-B8EC-2995B22DE49D}" type="sibTrans" cxnId="{6B8105C4-CF5C-4E8F-B88B-1523E09B71A4}">
      <dgm:prSet/>
      <dgm:spPr/>
      <dgm:t>
        <a:bodyPr/>
        <a:lstStyle/>
        <a:p>
          <a:endParaRPr lang="en-US"/>
        </a:p>
      </dgm:t>
    </dgm:pt>
    <dgm:pt modelId="{A8FDBA9F-E6C4-4575-AAA8-15219EC64745}">
      <dgm:prSet/>
      <dgm:spPr/>
      <dgm:t>
        <a:bodyPr/>
        <a:lstStyle/>
        <a:p>
          <a:r>
            <a:rPr lang="it-IT"/>
            <a:t>RAD - Indice di accessibilità alle autostrade</a:t>
          </a:r>
          <a:endParaRPr lang="en-US"/>
        </a:p>
      </dgm:t>
    </dgm:pt>
    <dgm:pt modelId="{5AA8B3D5-984C-42B6-B96A-5512498BD81F}" type="parTrans" cxnId="{266623D8-9D7A-497E-9358-5FC6EAD40110}">
      <dgm:prSet/>
      <dgm:spPr/>
      <dgm:t>
        <a:bodyPr/>
        <a:lstStyle/>
        <a:p>
          <a:endParaRPr lang="en-US"/>
        </a:p>
      </dgm:t>
    </dgm:pt>
    <dgm:pt modelId="{92914410-49DE-43E7-9538-926D7CE97BCE}" type="sibTrans" cxnId="{266623D8-9D7A-497E-9358-5FC6EAD40110}">
      <dgm:prSet/>
      <dgm:spPr/>
      <dgm:t>
        <a:bodyPr/>
        <a:lstStyle/>
        <a:p>
          <a:endParaRPr lang="en-US"/>
        </a:p>
      </dgm:t>
    </dgm:pt>
    <dgm:pt modelId="{AC78AE50-9A35-4944-B494-56B7F0D57EC7}">
      <dgm:prSet/>
      <dgm:spPr/>
      <dgm:t>
        <a:bodyPr/>
        <a:lstStyle/>
        <a:p>
          <a:r>
            <a:rPr lang="it-IT"/>
            <a:t>TASSA-  aliquota dell'imposta sulla proprietà a valore pieno per $ 10.000</a:t>
          </a:r>
          <a:endParaRPr lang="en-US"/>
        </a:p>
      </dgm:t>
    </dgm:pt>
    <dgm:pt modelId="{7E556D88-DB95-4498-99E7-966ADB3D299B}" type="parTrans" cxnId="{9F09C29E-AA26-4970-8A05-AC31437E05D8}">
      <dgm:prSet/>
      <dgm:spPr/>
      <dgm:t>
        <a:bodyPr/>
        <a:lstStyle/>
        <a:p>
          <a:endParaRPr lang="en-US"/>
        </a:p>
      </dgm:t>
    </dgm:pt>
    <dgm:pt modelId="{64E9F4D1-78CF-475F-9410-4C1594FE3100}" type="sibTrans" cxnId="{9F09C29E-AA26-4970-8A05-AC31437E05D8}">
      <dgm:prSet/>
      <dgm:spPr/>
      <dgm:t>
        <a:bodyPr/>
        <a:lstStyle/>
        <a:p>
          <a:endParaRPr lang="en-US"/>
        </a:p>
      </dgm:t>
    </dgm:pt>
    <dgm:pt modelId="{EB9160E0-89E9-47C9-A3E9-13C30642870E}">
      <dgm:prSet/>
      <dgm:spPr/>
      <dgm:t>
        <a:bodyPr/>
        <a:lstStyle/>
        <a:p>
          <a:r>
            <a:rPr lang="it-IT"/>
            <a:t>PTRATIO - rapporto alunni-insegnanti per città</a:t>
          </a:r>
          <a:endParaRPr lang="en-US"/>
        </a:p>
      </dgm:t>
    </dgm:pt>
    <dgm:pt modelId="{A71350D8-B12F-492A-8E90-C64E18B119E8}" type="parTrans" cxnId="{8008CF7A-2F58-4858-866E-4C07AE2939A2}">
      <dgm:prSet/>
      <dgm:spPr/>
      <dgm:t>
        <a:bodyPr/>
        <a:lstStyle/>
        <a:p>
          <a:endParaRPr lang="en-US"/>
        </a:p>
      </dgm:t>
    </dgm:pt>
    <dgm:pt modelId="{DC261E5B-93B8-47F4-B114-6D5B7D116ECD}" type="sibTrans" cxnId="{8008CF7A-2F58-4858-866E-4C07AE2939A2}">
      <dgm:prSet/>
      <dgm:spPr/>
      <dgm:t>
        <a:bodyPr/>
        <a:lstStyle/>
        <a:p>
          <a:endParaRPr lang="en-US"/>
        </a:p>
      </dgm:t>
    </dgm:pt>
    <dgm:pt modelId="{CDB4626B-7B89-4A42-A8D8-1738CB3A5DE6}">
      <dgm:prSet/>
      <dgm:spPr/>
      <dgm:t>
        <a:bodyPr/>
        <a:lstStyle/>
        <a:p>
          <a:r>
            <a:rPr lang="it-IT"/>
            <a:t>B - 1000(Bk - 0,63)^2 dove Bk è la proporzione di neri per città</a:t>
          </a:r>
          <a:endParaRPr lang="en-US"/>
        </a:p>
      </dgm:t>
    </dgm:pt>
    <dgm:pt modelId="{D4EA6385-9D46-4D44-AF5B-102F1D355A33}" type="parTrans" cxnId="{D507FF8C-0BA9-4E79-9F25-F2A8B8E50996}">
      <dgm:prSet/>
      <dgm:spPr/>
      <dgm:t>
        <a:bodyPr/>
        <a:lstStyle/>
        <a:p>
          <a:endParaRPr lang="en-US"/>
        </a:p>
      </dgm:t>
    </dgm:pt>
    <dgm:pt modelId="{81BCD9C7-2988-440A-902C-AF973DF90FB8}" type="sibTrans" cxnId="{D507FF8C-0BA9-4E79-9F25-F2A8B8E50996}">
      <dgm:prSet/>
      <dgm:spPr/>
      <dgm:t>
        <a:bodyPr/>
        <a:lstStyle/>
        <a:p>
          <a:endParaRPr lang="en-US"/>
        </a:p>
      </dgm:t>
    </dgm:pt>
    <dgm:pt modelId="{4175D182-73B9-4DC1-BA1B-EE271D00DF89}">
      <dgm:prSet/>
      <dgm:spPr/>
      <dgm:t>
        <a:bodyPr/>
        <a:lstStyle/>
        <a:p>
          <a:r>
            <a:rPr lang="it-IT" dirty="0"/>
            <a:t>LSTAT - % di popolazione sotto la soglia di povertà</a:t>
          </a:r>
          <a:endParaRPr lang="en-US" dirty="0"/>
        </a:p>
      </dgm:t>
    </dgm:pt>
    <dgm:pt modelId="{2D549A55-31E4-4067-A0DA-D0B3147C8098}" type="parTrans" cxnId="{D5CE2BD3-F270-4F5C-A68F-22BBAE3255EC}">
      <dgm:prSet/>
      <dgm:spPr/>
      <dgm:t>
        <a:bodyPr/>
        <a:lstStyle/>
        <a:p>
          <a:endParaRPr lang="en-US"/>
        </a:p>
      </dgm:t>
    </dgm:pt>
    <dgm:pt modelId="{BB5F9AE5-708C-4485-A7EF-24DA6D6E7355}" type="sibTrans" cxnId="{D5CE2BD3-F270-4F5C-A68F-22BBAE3255EC}">
      <dgm:prSet/>
      <dgm:spPr/>
      <dgm:t>
        <a:bodyPr/>
        <a:lstStyle/>
        <a:p>
          <a:endParaRPr lang="en-US"/>
        </a:p>
      </dgm:t>
    </dgm:pt>
    <dgm:pt modelId="{54B8FCFE-CE8C-4697-8E61-A60882F9B5D8}">
      <dgm:prSet/>
      <dgm:spPr/>
      <dgm:t>
        <a:bodyPr/>
        <a:lstStyle/>
        <a:p>
          <a:r>
            <a:rPr lang="it-IT" dirty="0"/>
            <a:t>MEDV - Valore mediano delle case occupate dai proprietari in $ 1000</a:t>
          </a:r>
          <a:endParaRPr lang="en-US" dirty="0"/>
        </a:p>
      </dgm:t>
    </dgm:pt>
    <dgm:pt modelId="{D266F85C-FCC7-4AC0-ACD5-CAFDA297CBC2}" type="parTrans" cxnId="{DBE6B457-F9D5-4135-AC02-765AE1CA7DFD}">
      <dgm:prSet/>
      <dgm:spPr/>
      <dgm:t>
        <a:bodyPr/>
        <a:lstStyle/>
        <a:p>
          <a:endParaRPr lang="en-US"/>
        </a:p>
      </dgm:t>
    </dgm:pt>
    <dgm:pt modelId="{55DACFA6-110C-44DC-8BD4-9BE9229FD207}" type="sibTrans" cxnId="{DBE6B457-F9D5-4135-AC02-765AE1CA7DFD}">
      <dgm:prSet/>
      <dgm:spPr/>
      <dgm:t>
        <a:bodyPr/>
        <a:lstStyle/>
        <a:p>
          <a:endParaRPr lang="en-US"/>
        </a:p>
      </dgm:t>
    </dgm:pt>
    <dgm:pt modelId="{1D0F6ABD-3FE7-8F47-A4D5-74438A2B2DB8}" type="pres">
      <dgm:prSet presAssocID="{62DD6D5B-1E1E-445F-B115-22A84FF1EDAD}" presName="vert0" presStyleCnt="0">
        <dgm:presLayoutVars>
          <dgm:dir/>
          <dgm:animOne val="branch"/>
          <dgm:animLvl val="lvl"/>
        </dgm:presLayoutVars>
      </dgm:prSet>
      <dgm:spPr/>
    </dgm:pt>
    <dgm:pt modelId="{42D546D5-292E-1944-A162-5C9B14FE5863}" type="pres">
      <dgm:prSet presAssocID="{89A947FD-6943-4983-9599-38D445472362}" presName="thickLine" presStyleLbl="alignNode1" presStyleIdx="0" presStyleCnt="14"/>
      <dgm:spPr/>
    </dgm:pt>
    <dgm:pt modelId="{4CFBA9D0-C874-D545-B5B6-B755E5CBC37B}" type="pres">
      <dgm:prSet presAssocID="{89A947FD-6943-4983-9599-38D445472362}" presName="horz1" presStyleCnt="0"/>
      <dgm:spPr/>
    </dgm:pt>
    <dgm:pt modelId="{17D764ED-F0AD-6645-899B-F347CFAA381E}" type="pres">
      <dgm:prSet presAssocID="{89A947FD-6943-4983-9599-38D445472362}" presName="tx1" presStyleLbl="revTx" presStyleIdx="0" presStyleCnt="14"/>
      <dgm:spPr/>
    </dgm:pt>
    <dgm:pt modelId="{F92A614A-5068-1A40-B662-8FBCB265F18D}" type="pres">
      <dgm:prSet presAssocID="{89A947FD-6943-4983-9599-38D445472362}" presName="vert1" presStyleCnt="0"/>
      <dgm:spPr/>
    </dgm:pt>
    <dgm:pt modelId="{D798AE04-D653-D14F-B6DF-88BDB9998A62}" type="pres">
      <dgm:prSet presAssocID="{9B8412B5-EE9B-40EE-90E3-DD2B50FCCD18}" presName="thickLine" presStyleLbl="alignNode1" presStyleIdx="1" presStyleCnt="14"/>
      <dgm:spPr/>
    </dgm:pt>
    <dgm:pt modelId="{FFAB789A-F530-BD41-9C73-EEA26C355AD9}" type="pres">
      <dgm:prSet presAssocID="{9B8412B5-EE9B-40EE-90E3-DD2B50FCCD18}" presName="horz1" presStyleCnt="0"/>
      <dgm:spPr/>
    </dgm:pt>
    <dgm:pt modelId="{B865BE69-AC09-3049-B4B1-30338D77BF5B}" type="pres">
      <dgm:prSet presAssocID="{9B8412B5-EE9B-40EE-90E3-DD2B50FCCD18}" presName="tx1" presStyleLbl="revTx" presStyleIdx="1" presStyleCnt="14"/>
      <dgm:spPr/>
    </dgm:pt>
    <dgm:pt modelId="{C30A6C31-AAC2-B046-AC2B-933591869FD6}" type="pres">
      <dgm:prSet presAssocID="{9B8412B5-EE9B-40EE-90E3-DD2B50FCCD18}" presName="vert1" presStyleCnt="0"/>
      <dgm:spPr/>
    </dgm:pt>
    <dgm:pt modelId="{74BAA434-9C3B-D643-AFFA-F74FCBD1DA63}" type="pres">
      <dgm:prSet presAssocID="{7B7EA3CE-4F2C-4469-A5C5-D1BB05279609}" presName="thickLine" presStyleLbl="alignNode1" presStyleIdx="2" presStyleCnt="14"/>
      <dgm:spPr/>
    </dgm:pt>
    <dgm:pt modelId="{3A4CE261-9021-C644-9458-8C22EB9935CB}" type="pres">
      <dgm:prSet presAssocID="{7B7EA3CE-4F2C-4469-A5C5-D1BB05279609}" presName="horz1" presStyleCnt="0"/>
      <dgm:spPr/>
    </dgm:pt>
    <dgm:pt modelId="{A68E334A-2D70-4843-9C9F-7BBDC7A68431}" type="pres">
      <dgm:prSet presAssocID="{7B7EA3CE-4F2C-4469-A5C5-D1BB05279609}" presName="tx1" presStyleLbl="revTx" presStyleIdx="2" presStyleCnt="14"/>
      <dgm:spPr/>
    </dgm:pt>
    <dgm:pt modelId="{745CE09D-FED4-BE44-95CD-05C1C8277B8E}" type="pres">
      <dgm:prSet presAssocID="{7B7EA3CE-4F2C-4469-A5C5-D1BB05279609}" presName="vert1" presStyleCnt="0"/>
      <dgm:spPr/>
    </dgm:pt>
    <dgm:pt modelId="{8762303C-8297-D040-9A05-504572B25FAE}" type="pres">
      <dgm:prSet presAssocID="{C1A8B89B-D7CE-4A11-90D4-7DDD4A6DC39B}" presName="thickLine" presStyleLbl="alignNode1" presStyleIdx="3" presStyleCnt="14"/>
      <dgm:spPr/>
    </dgm:pt>
    <dgm:pt modelId="{3F33FAE5-8AD0-A847-9CAC-6C0BE1B9CFDF}" type="pres">
      <dgm:prSet presAssocID="{C1A8B89B-D7CE-4A11-90D4-7DDD4A6DC39B}" presName="horz1" presStyleCnt="0"/>
      <dgm:spPr/>
    </dgm:pt>
    <dgm:pt modelId="{8BFFFDD7-B86D-1F41-8DF0-B799B852220B}" type="pres">
      <dgm:prSet presAssocID="{C1A8B89B-D7CE-4A11-90D4-7DDD4A6DC39B}" presName="tx1" presStyleLbl="revTx" presStyleIdx="3" presStyleCnt="14"/>
      <dgm:spPr/>
    </dgm:pt>
    <dgm:pt modelId="{4684EF05-2490-CC45-B4DB-04F265F21C9A}" type="pres">
      <dgm:prSet presAssocID="{C1A8B89B-D7CE-4A11-90D4-7DDD4A6DC39B}" presName="vert1" presStyleCnt="0"/>
      <dgm:spPr/>
    </dgm:pt>
    <dgm:pt modelId="{74765F4D-6BA1-024B-B25F-CB1CE67C7CA1}" type="pres">
      <dgm:prSet presAssocID="{4AA54FAF-81CD-49C1-BD13-DB7886478318}" presName="thickLine" presStyleLbl="alignNode1" presStyleIdx="4" presStyleCnt="14"/>
      <dgm:spPr/>
    </dgm:pt>
    <dgm:pt modelId="{CA701516-DACA-DE45-A1BF-8452F796ABB5}" type="pres">
      <dgm:prSet presAssocID="{4AA54FAF-81CD-49C1-BD13-DB7886478318}" presName="horz1" presStyleCnt="0"/>
      <dgm:spPr/>
    </dgm:pt>
    <dgm:pt modelId="{56365EF6-5D43-5F46-B3EF-49531AA750F9}" type="pres">
      <dgm:prSet presAssocID="{4AA54FAF-81CD-49C1-BD13-DB7886478318}" presName="tx1" presStyleLbl="revTx" presStyleIdx="4" presStyleCnt="14"/>
      <dgm:spPr/>
    </dgm:pt>
    <dgm:pt modelId="{709FD3D0-3982-2148-A1F2-E6EC8B898908}" type="pres">
      <dgm:prSet presAssocID="{4AA54FAF-81CD-49C1-BD13-DB7886478318}" presName="vert1" presStyleCnt="0"/>
      <dgm:spPr/>
    </dgm:pt>
    <dgm:pt modelId="{C876115F-4E5A-454B-AB14-8FF3E630EB0D}" type="pres">
      <dgm:prSet presAssocID="{D263088B-F456-421C-A045-B4A6C8DD4B9C}" presName="thickLine" presStyleLbl="alignNode1" presStyleIdx="5" presStyleCnt="14"/>
      <dgm:spPr/>
    </dgm:pt>
    <dgm:pt modelId="{271C7684-A09F-B94B-9DFB-E3E077C3F6EC}" type="pres">
      <dgm:prSet presAssocID="{D263088B-F456-421C-A045-B4A6C8DD4B9C}" presName="horz1" presStyleCnt="0"/>
      <dgm:spPr/>
    </dgm:pt>
    <dgm:pt modelId="{58D9BD0A-051E-2F4A-90B0-D91000F6DEEC}" type="pres">
      <dgm:prSet presAssocID="{D263088B-F456-421C-A045-B4A6C8DD4B9C}" presName="tx1" presStyleLbl="revTx" presStyleIdx="5" presStyleCnt="14"/>
      <dgm:spPr/>
    </dgm:pt>
    <dgm:pt modelId="{A10B8CE3-F592-0B42-82C0-C26948536ABB}" type="pres">
      <dgm:prSet presAssocID="{D263088B-F456-421C-A045-B4A6C8DD4B9C}" presName="vert1" presStyleCnt="0"/>
      <dgm:spPr/>
    </dgm:pt>
    <dgm:pt modelId="{9B5FC87D-68D3-074F-8D9C-2FE0BE140C28}" type="pres">
      <dgm:prSet presAssocID="{F18B033B-A28E-4F7A-90AF-06BD9EC59A6F}" presName="thickLine" presStyleLbl="alignNode1" presStyleIdx="6" presStyleCnt="14"/>
      <dgm:spPr/>
    </dgm:pt>
    <dgm:pt modelId="{F50229D2-A585-244E-9A36-40F3DBC1C8FE}" type="pres">
      <dgm:prSet presAssocID="{F18B033B-A28E-4F7A-90AF-06BD9EC59A6F}" presName="horz1" presStyleCnt="0"/>
      <dgm:spPr/>
    </dgm:pt>
    <dgm:pt modelId="{A308C0FF-6C7C-1A40-B6F2-287474F02254}" type="pres">
      <dgm:prSet presAssocID="{F18B033B-A28E-4F7A-90AF-06BD9EC59A6F}" presName="tx1" presStyleLbl="revTx" presStyleIdx="6" presStyleCnt="14"/>
      <dgm:spPr/>
    </dgm:pt>
    <dgm:pt modelId="{556E2B71-D05E-CF41-AC45-6DA641542573}" type="pres">
      <dgm:prSet presAssocID="{F18B033B-A28E-4F7A-90AF-06BD9EC59A6F}" presName="vert1" presStyleCnt="0"/>
      <dgm:spPr/>
    </dgm:pt>
    <dgm:pt modelId="{A3026EE2-A9E0-9249-9BDF-C731E5CC142E}" type="pres">
      <dgm:prSet presAssocID="{4D2B6318-9DAF-4E2F-A443-6A23AAE84A30}" presName="thickLine" presStyleLbl="alignNode1" presStyleIdx="7" presStyleCnt="14"/>
      <dgm:spPr/>
    </dgm:pt>
    <dgm:pt modelId="{84A2632D-6C1C-AB43-9F60-260EA3181A0B}" type="pres">
      <dgm:prSet presAssocID="{4D2B6318-9DAF-4E2F-A443-6A23AAE84A30}" presName="horz1" presStyleCnt="0"/>
      <dgm:spPr/>
    </dgm:pt>
    <dgm:pt modelId="{EB490741-4C78-574A-9674-BFCE35B9DFDE}" type="pres">
      <dgm:prSet presAssocID="{4D2B6318-9DAF-4E2F-A443-6A23AAE84A30}" presName="tx1" presStyleLbl="revTx" presStyleIdx="7" presStyleCnt="14"/>
      <dgm:spPr/>
    </dgm:pt>
    <dgm:pt modelId="{09106831-8B25-4C44-8C2B-5FE325F6A41B}" type="pres">
      <dgm:prSet presAssocID="{4D2B6318-9DAF-4E2F-A443-6A23AAE84A30}" presName="vert1" presStyleCnt="0"/>
      <dgm:spPr/>
    </dgm:pt>
    <dgm:pt modelId="{58332BDF-D5C9-AB42-9498-ADC7E943954C}" type="pres">
      <dgm:prSet presAssocID="{A8FDBA9F-E6C4-4575-AAA8-15219EC64745}" presName="thickLine" presStyleLbl="alignNode1" presStyleIdx="8" presStyleCnt="14"/>
      <dgm:spPr/>
    </dgm:pt>
    <dgm:pt modelId="{4A570743-E0A3-5944-9779-418B1C2EDB2E}" type="pres">
      <dgm:prSet presAssocID="{A8FDBA9F-E6C4-4575-AAA8-15219EC64745}" presName="horz1" presStyleCnt="0"/>
      <dgm:spPr/>
    </dgm:pt>
    <dgm:pt modelId="{1ED0706F-DAC4-6A47-8614-6E7AE95723BD}" type="pres">
      <dgm:prSet presAssocID="{A8FDBA9F-E6C4-4575-AAA8-15219EC64745}" presName="tx1" presStyleLbl="revTx" presStyleIdx="8" presStyleCnt="14"/>
      <dgm:spPr/>
    </dgm:pt>
    <dgm:pt modelId="{F9A10306-A0D9-C441-901F-BE1F23D495E6}" type="pres">
      <dgm:prSet presAssocID="{A8FDBA9F-E6C4-4575-AAA8-15219EC64745}" presName="vert1" presStyleCnt="0"/>
      <dgm:spPr/>
    </dgm:pt>
    <dgm:pt modelId="{BF92E43E-BF1D-AF40-A153-13A459A5C99D}" type="pres">
      <dgm:prSet presAssocID="{AC78AE50-9A35-4944-B494-56B7F0D57EC7}" presName="thickLine" presStyleLbl="alignNode1" presStyleIdx="9" presStyleCnt="14"/>
      <dgm:spPr/>
    </dgm:pt>
    <dgm:pt modelId="{0F64D3A8-A306-F54D-8BDE-52C4228C1736}" type="pres">
      <dgm:prSet presAssocID="{AC78AE50-9A35-4944-B494-56B7F0D57EC7}" presName="horz1" presStyleCnt="0"/>
      <dgm:spPr/>
    </dgm:pt>
    <dgm:pt modelId="{ED37A1AD-BAAA-8C40-86F7-E92D7F541FC7}" type="pres">
      <dgm:prSet presAssocID="{AC78AE50-9A35-4944-B494-56B7F0D57EC7}" presName="tx1" presStyleLbl="revTx" presStyleIdx="9" presStyleCnt="14"/>
      <dgm:spPr/>
    </dgm:pt>
    <dgm:pt modelId="{BDFB8A95-EADF-5345-BC54-F267C2EEB5DE}" type="pres">
      <dgm:prSet presAssocID="{AC78AE50-9A35-4944-B494-56B7F0D57EC7}" presName="vert1" presStyleCnt="0"/>
      <dgm:spPr/>
    </dgm:pt>
    <dgm:pt modelId="{9515E47C-B2B5-EA45-A04A-E0D543161BF8}" type="pres">
      <dgm:prSet presAssocID="{EB9160E0-89E9-47C9-A3E9-13C30642870E}" presName="thickLine" presStyleLbl="alignNode1" presStyleIdx="10" presStyleCnt="14"/>
      <dgm:spPr/>
    </dgm:pt>
    <dgm:pt modelId="{A89F662F-13E0-0242-BBE2-E388184A2799}" type="pres">
      <dgm:prSet presAssocID="{EB9160E0-89E9-47C9-A3E9-13C30642870E}" presName="horz1" presStyleCnt="0"/>
      <dgm:spPr/>
    </dgm:pt>
    <dgm:pt modelId="{2EB7611F-6CC6-3345-B328-B2442CBF7139}" type="pres">
      <dgm:prSet presAssocID="{EB9160E0-89E9-47C9-A3E9-13C30642870E}" presName="tx1" presStyleLbl="revTx" presStyleIdx="10" presStyleCnt="14"/>
      <dgm:spPr/>
    </dgm:pt>
    <dgm:pt modelId="{0C37F83A-E777-734F-8DFA-C2B18A194641}" type="pres">
      <dgm:prSet presAssocID="{EB9160E0-89E9-47C9-A3E9-13C30642870E}" presName="vert1" presStyleCnt="0"/>
      <dgm:spPr/>
    </dgm:pt>
    <dgm:pt modelId="{2CA93471-65DB-1D42-BB1D-5849C93B4F82}" type="pres">
      <dgm:prSet presAssocID="{CDB4626B-7B89-4A42-A8D8-1738CB3A5DE6}" presName="thickLine" presStyleLbl="alignNode1" presStyleIdx="11" presStyleCnt="14"/>
      <dgm:spPr/>
    </dgm:pt>
    <dgm:pt modelId="{DCCF488B-1E46-0B43-9B63-D782985AE8C7}" type="pres">
      <dgm:prSet presAssocID="{CDB4626B-7B89-4A42-A8D8-1738CB3A5DE6}" presName="horz1" presStyleCnt="0"/>
      <dgm:spPr/>
    </dgm:pt>
    <dgm:pt modelId="{AFE61C8C-F44A-5C41-AC71-DDF18DA8879F}" type="pres">
      <dgm:prSet presAssocID="{CDB4626B-7B89-4A42-A8D8-1738CB3A5DE6}" presName="tx1" presStyleLbl="revTx" presStyleIdx="11" presStyleCnt="14"/>
      <dgm:spPr/>
    </dgm:pt>
    <dgm:pt modelId="{E9F3C6E5-F710-7E4F-8E8B-AC35023FDB8F}" type="pres">
      <dgm:prSet presAssocID="{CDB4626B-7B89-4A42-A8D8-1738CB3A5DE6}" presName="vert1" presStyleCnt="0"/>
      <dgm:spPr/>
    </dgm:pt>
    <dgm:pt modelId="{DDDFE515-48BA-7147-8EF9-FF757EA4C336}" type="pres">
      <dgm:prSet presAssocID="{4175D182-73B9-4DC1-BA1B-EE271D00DF89}" presName="thickLine" presStyleLbl="alignNode1" presStyleIdx="12" presStyleCnt="14"/>
      <dgm:spPr/>
    </dgm:pt>
    <dgm:pt modelId="{4DFC7BFC-111B-D744-9DE6-C4A85B18B3AF}" type="pres">
      <dgm:prSet presAssocID="{4175D182-73B9-4DC1-BA1B-EE271D00DF89}" presName="horz1" presStyleCnt="0"/>
      <dgm:spPr/>
    </dgm:pt>
    <dgm:pt modelId="{7484483B-D8D4-D546-8E1A-FFDD642B5680}" type="pres">
      <dgm:prSet presAssocID="{4175D182-73B9-4DC1-BA1B-EE271D00DF89}" presName="tx1" presStyleLbl="revTx" presStyleIdx="12" presStyleCnt="14"/>
      <dgm:spPr/>
    </dgm:pt>
    <dgm:pt modelId="{CC55B866-230A-CC4B-BE11-A634A0B7ED9A}" type="pres">
      <dgm:prSet presAssocID="{4175D182-73B9-4DC1-BA1B-EE271D00DF89}" presName="vert1" presStyleCnt="0"/>
      <dgm:spPr/>
    </dgm:pt>
    <dgm:pt modelId="{651FC2C6-D533-534B-A830-90E3F1655AA2}" type="pres">
      <dgm:prSet presAssocID="{54B8FCFE-CE8C-4697-8E61-A60882F9B5D8}" presName="thickLine" presStyleLbl="alignNode1" presStyleIdx="13" presStyleCnt="14"/>
      <dgm:spPr/>
    </dgm:pt>
    <dgm:pt modelId="{89BF7D0B-17D3-A44F-9C80-C30FC412775E}" type="pres">
      <dgm:prSet presAssocID="{54B8FCFE-CE8C-4697-8E61-A60882F9B5D8}" presName="horz1" presStyleCnt="0"/>
      <dgm:spPr/>
    </dgm:pt>
    <dgm:pt modelId="{42F4DC61-00D6-4B44-BA5A-132FA70DCF6C}" type="pres">
      <dgm:prSet presAssocID="{54B8FCFE-CE8C-4697-8E61-A60882F9B5D8}" presName="tx1" presStyleLbl="revTx" presStyleIdx="13" presStyleCnt="14"/>
      <dgm:spPr/>
    </dgm:pt>
    <dgm:pt modelId="{1B11CE4E-8891-2644-B4E2-D64B937CBEB3}" type="pres">
      <dgm:prSet presAssocID="{54B8FCFE-CE8C-4697-8E61-A60882F9B5D8}" presName="vert1" presStyleCnt="0"/>
      <dgm:spPr/>
    </dgm:pt>
  </dgm:ptLst>
  <dgm:cxnLst>
    <dgm:cxn modelId="{06EB440B-A779-483A-B7C9-DAE818A74089}" srcId="{62DD6D5B-1E1E-445F-B115-22A84FF1EDAD}" destId="{C1A8B89B-D7CE-4A11-90D4-7DDD4A6DC39B}" srcOrd="3" destOrd="0" parTransId="{8C6FEB11-3F71-483F-8271-2D3C7F3996DD}" sibTransId="{CF06379C-8DF1-4F3C-88E0-FCF23B9C1DDE}"/>
    <dgm:cxn modelId="{586E2D1B-2732-7B45-8183-6282DC1A3B93}" type="presOf" srcId="{9B8412B5-EE9B-40EE-90E3-DD2B50FCCD18}" destId="{B865BE69-AC09-3049-B4B1-30338D77BF5B}" srcOrd="0" destOrd="0" presId="urn:microsoft.com/office/officeart/2008/layout/LinedList"/>
    <dgm:cxn modelId="{CCB3DD22-3594-BD43-86B3-F64C2BEE9276}" type="presOf" srcId="{4175D182-73B9-4DC1-BA1B-EE271D00DF89}" destId="{7484483B-D8D4-D546-8E1A-FFDD642B5680}" srcOrd="0" destOrd="0" presId="urn:microsoft.com/office/officeart/2008/layout/LinedList"/>
    <dgm:cxn modelId="{B4ED2C2C-D804-5549-B184-723F0EABB9FC}" type="presOf" srcId="{CDB4626B-7B89-4A42-A8D8-1738CB3A5DE6}" destId="{AFE61C8C-F44A-5C41-AC71-DDF18DA8879F}" srcOrd="0" destOrd="0" presId="urn:microsoft.com/office/officeart/2008/layout/LinedList"/>
    <dgm:cxn modelId="{2EEBC330-3AB0-5A48-BC8E-4FD76AF6F463}" type="presOf" srcId="{4AA54FAF-81CD-49C1-BD13-DB7886478318}" destId="{56365EF6-5D43-5F46-B3EF-49531AA750F9}" srcOrd="0" destOrd="0" presId="urn:microsoft.com/office/officeart/2008/layout/LinedList"/>
    <dgm:cxn modelId="{7BD98C40-7B91-4FB3-93DD-761607617468}" srcId="{62DD6D5B-1E1E-445F-B115-22A84FF1EDAD}" destId="{4AA54FAF-81CD-49C1-BD13-DB7886478318}" srcOrd="4" destOrd="0" parTransId="{E18775D2-8474-44E4-977E-AD30DE4E7B2A}" sibTransId="{81CE0361-2015-4C0E-868E-917DE175FCBF}"/>
    <dgm:cxn modelId="{BFEE3F46-6BCB-4140-A23F-6EDD62B834B7}" srcId="{62DD6D5B-1E1E-445F-B115-22A84FF1EDAD}" destId="{89A947FD-6943-4983-9599-38D445472362}" srcOrd="0" destOrd="0" parTransId="{A60F0145-1324-4340-8FC7-14BC9EB0E242}" sibTransId="{C4135651-3826-4935-954D-283C5831FF70}"/>
    <dgm:cxn modelId="{8A87C647-E571-4601-9254-686B6C56C560}" srcId="{62DD6D5B-1E1E-445F-B115-22A84FF1EDAD}" destId="{F18B033B-A28E-4F7A-90AF-06BD9EC59A6F}" srcOrd="6" destOrd="0" parTransId="{2FBD74D3-6EE1-421F-9C8A-3AEC5D7C1E26}" sibTransId="{D2072EBD-482E-4F33-ABA1-4C9AC4D2BBB8}"/>
    <dgm:cxn modelId="{C461E14E-A4FC-43B9-A007-6A7788E6EDF5}" srcId="{62DD6D5B-1E1E-445F-B115-22A84FF1EDAD}" destId="{7B7EA3CE-4F2C-4469-A5C5-D1BB05279609}" srcOrd="2" destOrd="0" parTransId="{F70D1DAE-41A1-4021-99ED-D7C123B0CC6D}" sibTransId="{935C6078-F45B-4D10-B342-C3811F467F7C}"/>
    <dgm:cxn modelId="{DBE6B457-F9D5-4135-AC02-765AE1CA7DFD}" srcId="{62DD6D5B-1E1E-445F-B115-22A84FF1EDAD}" destId="{54B8FCFE-CE8C-4697-8E61-A60882F9B5D8}" srcOrd="13" destOrd="0" parTransId="{D266F85C-FCC7-4AC0-ACD5-CAFDA297CBC2}" sibTransId="{55DACFA6-110C-44DC-8BD4-9BE9229FD207}"/>
    <dgm:cxn modelId="{0CC99658-71B8-B84E-AEED-06581D1850C3}" type="presOf" srcId="{4D2B6318-9DAF-4E2F-A443-6A23AAE84A30}" destId="{EB490741-4C78-574A-9674-BFCE35B9DFDE}" srcOrd="0" destOrd="0" presId="urn:microsoft.com/office/officeart/2008/layout/LinedList"/>
    <dgm:cxn modelId="{284B955B-27E5-044B-BB44-ADF6E84FF0B2}" type="presOf" srcId="{EB9160E0-89E9-47C9-A3E9-13C30642870E}" destId="{2EB7611F-6CC6-3345-B328-B2442CBF7139}" srcOrd="0" destOrd="0" presId="urn:microsoft.com/office/officeart/2008/layout/LinedList"/>
    <dgm:cxn modelId="{4D05A773-8FCF-AD44-8918-C6F326668442}" type="presOf" srcId="{D263088B-F456-421C-A045-B4A6C8DD4B9C}" destId="{58D9BD0A-051E-2F4A-90B0-D91000F6DEEC}" srcOrd="0" destOrd="0" presId="urn:microsoft.com/office/officeart/2008/layout/LinedList"/>
    <dgm:cxn modelId="{E2A72478-EBD8-1745-AB6A-9A052DA47ED5}" type="presOf" srcId="{A8FDBA9F-E6C4-4575-AAA8-15219EC64745}" destId="{1ED0706F-DAC4-6A47-8614-6E7AE95723BD}" srcOrd="0" destOrd="0" presId="urn:microsoft.com/office/officeart/2008/layout/LinedList"/>
    <dgm:cxn modelId="{8008CF7A-2F58-4858-866E-4C07AE2939A2}" srcId="{62DD6D5B-1E1E-445F-B115-22A84FF1EDAD}" destId="{EB9160E0-89E9-47C9-A3E9-13C30642870E}" srcOrd="10" destOrd="0" parTransId="{A71350D8-B12F-492A-8E90-C64E18B119E8}" sibTransId="{DC261E5B-93B8-47F4-B114-6D5B7D116ECD}"/>
    <dgm:cxn modelId="{8783EB86-49B1-1549-A27C-9CFD5C42E54B}" type="presOf" srcId="{54B8FCFE-CE8C-4697-8E61-A60882F9B5D8}" destId="{42F4DC61-00D6-4B44-BA5A-132FA70DCF6C}" srcOrd="0" destOrd="0" presId="urn:microsoft.com/office/officeart/2008/layout/LinedList"/>
    <dgm:cxn modelId="{2467AD87-C0E9-EA45-AE33-E30CFB766DF5}" type="presOf" srcId="{F18B033B-A28E-4F7A-90AF-06BD9EC59A6F}" destId="{A308C0FF-6C7C-1A40-B6F2-287474F02254}" srcOrd="0" destOrd="0" presId="urn:microsoft.com/office/officeart/2008/layout/LinedList"/>
    <dgm:cxn modelId="{D507FF8C-0BA9-4E79-9F25-F2A8B8E50996}" srcId="{62DD6D5B-1E1E-445F-B115-22A84FF1EDAD}" destId="{CDB4626B-7B89-4A42-A8D8-1738CB3A5DE6}" srcOrd="11" destOrd="0" parTransId="{D4EA6385-9D46-4D44-AF5B-102F1D355A33}" sibTransId="{81BCD9C7-2988-440A-902C-AF973DF90FB8}"/>
    <dgm:cxn modelId="{C599D38E-80D5-48C8-AAEF-B976ACDA3ED3}" srcId="{62DD6D5B-1E1E-445F-B115-22A84FF1EDAD}" destId="{9B8412B5-EE9B-40EE-90E3-DD2B50FCCD18}" srcOrd="1" destOrd="0" parTransId="{037D47A2-07AE-4439-8EC2-71EB5BE539CC}" sibTransId="{2A16B675-C41C-4E38-BD6D-94ECDA30FE82}"/>
    <dgm:cxn modelId="{9F09C29E-AA26-4970-8A05-AC31437E05D8}" srcId="{62DD6D5B-1E1E-445F-B115-22A84FF1EDAD}" destId="{AC78AE50-9A35-4944-B494-56B7F0D57EC7}" srcOrd="9" destOrd="0" parTransId="{7E556D88-DB95-4498-99E7-966ADB3D299B}" sibTransId="{64E9F4D1-78CF-475F-9410-4C1594FE3100}"/>
    <dgm:cxn modelId="{0FD565A8-B106-8649-8FAA-9956DC7FB781}" type="presOf" srcId="{62DD6D5B-1E1E-445F-B115-22A84FF1EDAD}" destId="{1D0F6ABD-3FE7-8F47-A4D5-74438A2B2DB8}" srcOrd="0" destOrd="0" presId="urn:microsoft.com/office/officeart/2008/layout/LinedList"/>
    <dgm:cxn modelId="{20FDBFB6-9C17-4630-BA88-19BB1CB0B171}" srcId="{62DD6D5B-1E1E-445F-B115-22A84FF1EDAD}" destId="{D263088B-F456-421C-A045-B4A6C8DD4B9C}" srcOrd="5" destOrd="0" parTransId="{BB551B38-AB5D-4BA2-B6FF-EEAECFE1E10D}" sibTransId="{4E31A53F-3638-4771-BEC0-A429DFD991CD}"/>
    <dgm:cxn modelId="{6B8105C4-CF5C-4E8F-B88B-1523E09B71A4}" srcId="{62DD6D5B-1E1E-445F-B115-22A84FF1EDAD}" destId="{4D2B6318-9DAF-4E2F-A443-6A23AAE84A30}" srcOrd="7" destOrd="0" parTransId="{F8A55B77-CA3C-4829-92F2-5A411C9DCAAE}" sibTransId="{CB604D3F-B465-4118-B8EC-2995B22DE49D}"/>
    <dgm:cxn modelId="{D5CE2BD3-F270-4F5C-A68F-22BBAE3255EC}" srcId="{62DD6D5B-1E1E-445F-B115-22A84FF1EDAD}" destId="{4175D182-73B9-4DC1-BA1B-EE271D00DF89}" srcOrd="12" destOrd="0" parTransId="{2D549A55-31E4-4067-A0DA-D0B3147C8098}" sibTransId="{BB5F9AE5-708C-4485-A7EF-24DA6D6E7355}"/>
    <dgm:cxn modelId="{266623D8-9D7A-497E-9358-5FC6EAD40110}" srcId="{62DD6D5B-1E1E-445F-B115-22A84FF1EDAD}" destId="{A8FDBA9F-E6C4-4575-AAA8-15219EC64745}" srcOrd="8" destOrd="0" parTransId="{5AA8B3D5-984C-42B6-B96A-5512498BD81F}" sibTransId="{92914410-49DE-43E7-9538-926D7CE97BCE}"/>
    <dgm:cxn modelId="{DD51F4DD-C987-DA49-9106-36AD55A70F65}" type="presOf" srcId="{AC78AE50-9A35-4944-B494-56B7F0D57EC7}" destId="{ED37A1AD-BAAA-8C40-86F7-E92D7F541FC7}" srcOrd="0" destOrd="0" presId="urn:microsoft.com/office/officeart/2008/layout/LinedList"/>
    <dgm:cxn modelId="{270430EB-1A6B-2244-9409-4D1A6698D67C}" type="presOf" srcId="{7B7EA3CE-4F2C-4469-A5C5-D1BB05279609}" destId="{A68E334A-2D70-4843-9C9F-7BBDC7A68431}" srcOrd="0" destOrd="0" presId="urn:microsoft.com/office/officeart/2008/layout/LinedList"/>
    <dgm:cxn modelId="{D23131EC-1E07-9A4E-864E-352D2C5C15BF}" type="presOf" srcId="{89A947FD-6943-4983-9599-38D445472362}" destId="{17D764ED-F0AD-6645-899B-F347CFAA381E}" srcOrd="0" destOrd="0" presId="urn:microsoft.com/office/officeart/2008/layout/LinedList"/>
    <dgm:cxn modelId="{9C1455FC-1DAD-824C-B681-F50E69756811}" type="presOf" srcId="{C1A8B89B-D7CE-4A11-90D4-7DDD4A6DC39B}" destId="{8BFFFDD7-B86D-1F41-8DF0-B799B852220B}" srcOrd="0" destOrd="0" presId="urn:microsoft.com/office/officeart/2008/layout/LinedList"/>
    <dgm:cxn modelId="{20A247FA-0655-644C-B55D-17800EBD0905}" type="presParOf" srcId="{1D0F6ABD-3FE7-8F47-A4D5-74438A2B2DB8}" destId="{42D546D5-292E-1944-A162-5C9B14FE5863}" srcOrd="0" destOrd="0" presId="urn:microsoft.com/office/officeart/2008/layout/LinedList"/>
    <dgm:cxn modelId="{8A8F95C6-98D2-C04D-958A-DFA6B6A0041B}" type="presParOf" srcId="{1D0F6ABD-3FE7-8F47-A4D5-74438A2B2DB8}" destId="{4CFBA9D0-C874-D545-B5B6-B755E5CBC37B}" srcOrd="1" destOrd="0" presId="urn:microsoft.com/office/officeart/2008/layout/LinedList"/>
    <dgm:cxn modelId="{AC2701B2-F257-FA48-A45C-51B98E1E7147}" type="presParOf" srcId="{4CFBA9D0-C874-D545-B5B6-B755E5CBC37B}" destId="{17D764ED-F0AD-6645-899B-F347CFAA381E}" srcOrd="0" destOrd="0" presId="urn:microsoft.com/office/officeart/2008/layout/LinedList"/>
    <dgm:cxn modelId="{F22C66D0-F28C-444A-801F-E7DB8539DC54}" type="presParOf" srcId="{4CFBA9D0-C874-D545-B5B6-B755E5CBC37B}" destId="{F92A614A-5068-1A40-B662-8FBCB265F18D}" srcOrd="1" destOrd="0" presId="urn:microsoft.com/office/officeart/2008/layout/LinedList"/>
    <dgm:cxn modelId="{E18DA85B-8913-AB41-A2FB-FCC9CDB446DF}" type="presParOf" srcId="{1D0F6ABD-3FE7-8F47-A4D5-74438A2B2DB8}" destId="{D798AE04-D653-D14F-B6DF-88BDB9998A62}" srcOrd="2" destOrd="0" presId="urn:microsoft.com/office/officeart/2008/layout/LinedList"/>
    <dgm:cxn modelId="{0F6ABEC7-0FAC-AB47-AFF4-ACEEABDDED73}" type="presParOf" srcId="{1D0F6ABD-3FE7-8F47-A4D5-74438A2B2DB8}" destId="{FFAB789A-F530-BD41-9C73-EEA26C355AD9}" srcOrd="3" destOrd="0" presId="urn:microsoft.com/office/officeart/2008/layout/LinedList"/>
    <dgm:cxn modelId="{964421B7-5C5F-994B-9775-9F4A57D24CF6}" type="presParOf" srcId="{FFAB789A-F530-BD41-9C73-EEA26C355AD9}" destId="{B865BE69-AC09-3049-B4B1-30338D77BF5B}" srcOrd="0" destOrd="0" presId="urn:microsoft.com/office/officeart/2008/layout/LinedList"/>
    <dgm:cxn modelId="{5AF0E5A4-2FFD-A548-A427-2B8E0EE957D1}" type="presParOf" srcId="{FFAB789A-F530-BD41-9C73-EEA26C355AD9}" destId="{C30A6C31-AAC2-B046-AC2B-933591869FD6}" srcOrd="1" destOrd="0" presId="urn:microsoft.com/office/officeart/2008/layout/LinedList"/>
    <dgm:cxn modelId="{54408A8A-6FE3-8240-B388-F7FB4DE3F431}" type="presParOf" srcId="{1D0F6ABD-3FE7-8F47-A4D5-74438A2B2DB8}" destId="{74BAA434-9C3B-D643-AFFA-F74FCBD1DA63}" srcOrd="4" destOrd="0" presId="urn:microsoft.com/office/officeart/2008/layout/LinedList"/>
    <dgm:cxn modelId="{7F9C7094-F5F9-C749-ACB7-5A3BD83AC10E}" type="presParOf" srcId="{1D0F6ABD-3FE7-8F47-A4D5-74438A2B2DB8}" destId="{3A4CE261-9021-C644-9458-8C22EB9935CB}" srcOrd="5" destOrd="0" presId="urn:microsoft.com/office/officeart/2008/layout/LinedList"/>
    <dgm:cxn modelId="{FAC9B03B-A83E-B94B-8ED7-0541912D2FB9}" type="presParOf" srcId="{3A4CE261-9021-C644-9458-8C22EB9935CB}" destId="{A68E334A-2D70-4843-9C9F-7BBDC7A68431}" srcOrd="0" destOrd="0" presId="urn:microsoft.com/office/officeart/2008/layout/LinedList"/>
    <dgm:cxn modelId="{0B4A3A8A-3641-4348-B5F6-B79EC5BA27BA}" type="presParOf" srcId="{3A4CE261-9021-C644-9458-8C22EB9935CB}" destId="{745CE09D-FED4-BE44-95CD-05C1C8277B8E}" srcOrd="1" destOrd="0" presId="urn:microsoft.com/office/officeart/2008/layout/LinedList"/>
    <dgm:cxn modelId="{85112D84-D60F-DA43-97F9-E043BFD0D23E}" type="presParOf" srcId="{1D0F6ABD-3FE7-8F47-A4D5-74438A2B2DB8}" destId="{8762303C-8297-D040-9A05-504572B25FAE}" srcOrd="6" destOrd="0" presId="urn:microsoft.com/office/officeart/2008/layout/LinedList"/>
    <dgm:cxn modelId="{13754E68-3F80-CC45-986C-E5C484F822ED}" type="presParOf" srcId="{1D0F6ABD-3FE7-8F47-A4D5-74438A2B2DB8}" destId="{3F33FAE5-8AD0-A847-9CAC-6C0BE1B9CFDF}" srcOrd="7" destOrd="0" presId="urn:microsoft.com/office/officeart/2008/layout/LinedList"/>
    <dgm:cxn modelId="{821DCEA2-75F3-C04D-8BE2-1B353432E3F3}" type="presParOf" srcId="{3F33FAE5-8AD0-A847-9CAC-6C0BE1B9CFDF}" destId="{8BFFFDD7-B86D-1F41-8DF0-B799B852220B}" srcOrd="0" destOrd="0" presId="urn:microsoft.com/office/officeart/2008/layout/LinedList"/>
    <dgm:cxn modelId="{EE5F9529-C4A8-1A4B-A870-2F808FBCC0E4}" type="presParOf" srcId="{3F33FAE5-8AD0-A847-9CAC-6C0BE1B9CFDF}" destId="{4684EF05-2490-CC45-B4DB-04F265F21C9A}" srcOrd="1" destOrd="0" presId="urn:microsoft.com/office/officeart/2008/layout/LinedList"/>
    <dgm:cxn modelId="{E2DE2D7A-138F-C34E-9A7F-B073B980C9EB}" type="presParOf" srcId="{1D0F6ABD-3FE7-8F47-A4D5-74438A2B2DB8}" destId="{74765F4D-6BA1-024B-B25F-CB1CE67C7CA1}" srcOrd="8" destOrd="0" presId="urn:microsoft.com/office/officeart/2008/layout/LinedList"/>
    <dgm:cxn modelId="{585A884A-BAF4-6D47-AFB2-701FC2034182}" type="presParOf" srcId="{1D0F6ABD-3FE7-8F47-A4D5-74438A2B2DB8}" destId="{CA701516-DACA-DE45-A1BF-8452F796ABB5}" srcOrd="9" destOrd="0" presId="urn:microsoft.com/office/officeart/2008/layout/LinedList"/>
    <dgm:cxn modelId="{3D26FB04-12EC-CA4D-978A-26FAE2F8728B}" type="presParOf" srcId="{CA701516-DACA-DE45-A1BF-8452F796ABB5}" destId="{56365EF6-5D43-5F46-B3EF-49531AA750F9}" srcOrd="0" destOrd="0" presId="urn:microsoft.com/office/officeart/2008/layout/LinedList"/>
    <dgm:cxn modelId="{C7C05A77-32C8-C144-AB78-FCA0F7AA0472}" type="presParOf" srcId="{CA701516-DACA-DE45-A1BF-8452F796ABB5}" destId="{709FD3D0-3982-2148-A1F2-E6EC8B898908}" srcOrd="1" destOrd="0" presId="urn:microsoft.com/office/officeart/2008/layout/LinedList"/>
    <dgm:cxn modelId="{25D78A81-35F8-B14F-8733-46BF2AAD61D3}" type="presParOf" srcId="{1D0F6ABD-3FE7-8F47-A4D5-74438A2B2DB8}" destId="{C876115F-4E5A-454B-AB14-8FF3E630EB0D}" srcOrd="10" destOrd="0" presId="urn:microsoft.com/office/officeart/2008/layout/LinedList"/>
    <dgm:cxn modelId="{443D6761-A164-3F45-A2F0-AC3903B882D7}" type="presParOf" srcId="{1D0F6ABD-3FE7-8F47-A4D5-74438A2B2DB8}" destId="{271C7684-A09F-B94B-9DFB-E3E077C3F6EC}" srcOrd="11" destOrd="0" presId="urn:microsoft.com/office/officeart/2008/layout/LinedList"/>
    <dgm:cxn modelId="{C4947727-7CA7-B341-902F-612F14DBC613}" type="presParOf" srcId="{271C7684-A09F-B94B-9DFB-E3E077C3F6EC}" destId="{58D9BD0A-051E-2F4A-90B0-D91000F6DEEC}" srcOrd="0" destOrd="0" presId="urn:microsoft.com/office/officeart/2008/layout/LinedList"/>
    <dgm:cxn modelId="{8EB17725-DC87-7C46-9F1A-95EDB8A42C89}" type="presParOf" srcId="{271C7684-A09F-B94B-9DFB-E3E077C3F6EC}" destId="{A10B8CE3-F592-0B42-82C0-C26948536ABB}" srcOrd="1" destOrd="0" presId="urn:microsoft.com/office/officeart/2008/layout/LinedList"/>
    <dgm:cxn modelId="{CD971412-A943-E243-8F8C-FA9D4B65A94E}" type="presParOf" srcId="{1D0F6ABD-3FE7-8F47-A4D5-74438A2B2DB8}" destId="{9B5FC87D-68D3-074F-8D9C-2FE0BE140C28}" srcOrd="12" destOrd="0" presId="urn:microsoft.com/office/officeart/2008/layout/LinedList"/>
    <dgm:cxn modelId="{C36BFAD7-6248-B54D-B2BF-C1EDB50EEF46}" type="presParOf" srcId="{1D0F6ABD-3FE7-8F47-A4D5-74438A2B2DB8}" destId="{F50229D2-A585-244E-9A36-40F3DBC1C8FE}" srcOrd="13" destOrd="0" presId="urn:microsoft.com/office/officeart/2008/layout/LinedList"/>
    <dgm:cxn modelId="{84FB65CF-DF54-9548-A507-DC3DB670E888}" type="presParOf" srcId="{F50229D2-A585-244E-9A36-40F3DBC1C8FE}" destId="{A308C0FF-6C7C-1A40-B6F2-287474F02254}" srcOrd="0" destOrd="0" presId="urn:microsoft.com/office/officeart/2008/layout/LinedList"/>
    <dgm:cxn modelId="{C0352BDC-326E-B74B-9290-EE0C4D6725D3}" type="presParOf" srcId="{F50229D2-A585-244E-9A36-40F3DBC1C8FE}" destId="{556E2B71-D05E-CF41-AC45-6DA641542573}" srcOrd="1" destOrd="0" presId="urn:microsoft.com/office/officeart/2008/layout/LinedList"/>
    <dgm:cxn modelId="{09F9B230-99FB-EF4A-928C-6A144DCBDF72}" type="presParOf" srcId="{1D0F6ABD-3FE7-8F47-A4D5-74438A2B2DB8}" destId="{A3026EE2-A9E0-9249-9BDF-C731E5CC142E}" srcOrd="14" destOrd="0" presId="urn:microsoft.com/office/officeart/2008/layout/LinedList"/>
    <dgm:cxn modelId="{92FFC458-6060-B047-9002-F377FA149411}" type="presParOf" srcId="{1D0F6ABD-3FE7-8F47-A4D5-74438A2B2DB8}" destId="{84A2632D-6C1C-AB43-9F60-260EA3181A0B}" srcOrd="15" destOrd="0" presId="urn:microsoft.com/office/officeart/2008/layout/LinedList"/>
    <dgm:cxn modelId="{34903D10-89F0-1944-97B6-4B2E5C348391}" type="presParOf" srcId="{84A2632D-6C1C-AB43-9F60-260EA3181A0B}" destId="{EB490741-4C78-574A-9674-BFCE35B9DFDE}" srcOrd="0" destOrd="0" presId="urn:microsoft.com/office/officeart/2008/layout/LinedList"/>
    <dgm:cxn modelId="{C61F2762-3923-5545-B0FE-A89EC8C61188}" type="presParOf" srcId="{84A2632D-6C1C-AB43-9F60-260EA3181A0B}" destId="{09106831-8B25-4C44-8C2B-5FE325F6A41B}" srcOrd="1" destOrd="0" presId="urn:microsoft.com/office/officeart/2008/layout/LinedList"/>
    <dgm:cxn modelId="{61303080-657C-834B-B0F0-4AFF2F110470}" type="presParOf" srcId="{1D0F6ABD-3FE7-8F47-A4D5-74438A2B2DB8}" destId="{58332BDF-D5C9-AB42-9498-ADC7E943954C}" srcOrd="16" destOrd="0" presId="urn:microsoft.com/office/officeart/2008/layout/LinedList"/>
    <dgm:cxn modelId="{1299A877-F9C6-C143-AEF5-193F380D83E8}" type="presParOf" srcId="{1D0F6ABD-3FE7-8F47-A4D5-74438A2B2DB8}" destId="{4A570743-E0A3-5944-9779-418B1C2EDB2E}" srcOrd="17" destOrd="0" presId="urn:microsoft.com/office/officeart/2008/layout/LinedList"/>
    <dgm:cxn modelId="{DCB9C8B7-4C4F-304A-BD16-B0782A82E7EE}" type="presParOf" srcId="{4A570743-E0A3-5944-9779-418B1C2EDB2E}" destId="{1ED0706F-DAC4-6A47-8614-6E7AE95723BD}" srcOrd="0" destOrd="0" presId="urn:microsoft.com/office/officeart/2008/layout/LinedList"/>
    <dgm:cxn modelId="{142F87B1-DBD8-ED48-B2B0-275319ED5CAC}" type="presParOf" srcId="{4A570743-E0A3-5944-9779-418B1C2EDB2E}" destId="{F9A10306-A0D9-C441-901F-BE1F23D495E6}" srcOrd="1" destOrd="0" presId="urn:microsoft.com/office/officeart/2008/layout/LinedList"/>
    <dgm:cxn modelId="{EC6070D7-D01C-9644-B417-4F2A5325FD09}" type="presParOf" srcId="{1D0F6ABD-3FE7-8F47-A4D5-74438A2B2DB8}" destId="{BF92E43E-BF1D-AF40-A153-13A459A5C99D}" srcOrd="18" destOrd="0" presId="urn:microsoft.com/office/officeart/2008/layout/LinedList"/>
    <dgm:cxn modelId="{87254743-8F73-504F-A2F6-18C12BBF8A51}" type="presParOf" srcId="{1D0F6ABD-3FE7-8F47-A4D5-74438A2B2DB8}" destId="{0F64D3A8-A306-F54D-8BDE-52C4228C1736}" srcOrd="19" destOrd="0" presId="urn:microsoft.com/office/officeart/2008/layout/LinedList"/>
    <dgm:cxn modelId="{D70D54AD-32B2-6B4F-8E9C-17AC62DB73A2}" type="presParOf" srcId="{0F64D3A8-A306-F54D-8BDE-52C4228C1736}" destId="{ED37A1AD-BAAA-8C40-86F7-E92D7F541FC7}" srcOrd="0" destOrd="0" presId="urn:microsoft.com/office/officeart/2008/layout/LinedList"/>
    <dgm:cxn modelId="{3C5640C6-A149-6F46-8AE5-7C8D63790692}" type="presParOf" srcId="{0F64D3A8-A306-F54D-8BDE-52C4228C1736}" destId="{BDFB8A95-EADF-5345-BC54-F267C2EEB5DE}" srcOrd="1" destOrd="0" presId="urn:microsoft.com/office/officeart/2008/layout/LinedList"/>
    <dgm:cxn modelId="{F6FB4C43-32E0-184F-BFCD-7320A7E18AF9}" type="presParOf" srcId="{1D0F6ABD-3FE7-8F47-A4D5-74438A2B2DB8}" destId="{9515E47C-B2B5-EA45-A04A-E0D543161BF8}" srcOrd="20" destOrd="0" presId="urn:microsoft.com/office/officeart/2008/layout/LinedList"/>
    <dgm:cxn modelId="{18476639-7449-8F4B-986F-6E842D0CCFE7}" type="presParOf" srcId="{1D0F6ABD-3FE7-8F47-A4D5-74438A2B2DB8}" destId="{A89F662F-13E0-0242-BBE2-E388184A2799}" srcOrd="21" destOrd="0" presId="urn:microsoft.com/office/officeart/2008/layout/LinedList"/>
    <dgm:cxn modelId="{6C15A547-0803-2946-A1BF-BE4F0845FFC2}" type="presParOf" srcId="{A89F662F-13E0-0242-BBE2-E388184A2799}" destId="{2EB7611F-6CC6-3345-B328-B2442CBF7139}" srcOrd="0" destOrd="0" presId="urn:microsoft.com/office/officeart/2008/layout/LinedList"/>
    <dgm:cxn modelId="{F73D6809-4420-ED4B-A746-98AC93D16A4C}" type="presParOf" srcId="{A89F662F-13E0-0242-BBE2-E388184A2799}" destId="{0C37F83A-E777-734F-8DFA-C2B18A194641}" srcOrd="1" destOrd="0" presId="urn:microsoft.com/office/officeart/2008/layout/LinedList"/>
    <dgm:cxn modelId="{7A9AFA73-7072-5347-8FD0-F08040664832}" type="presParOf" srcId="{1D0F6ABD-3FE7-8F47-A4D5-74438A2B2DB8}" destId="{2CA93471-65DB-1D42-BB1D-5849C93B4F82}" srcOrd="22" destOrd="0" presId="urn:microsoft.com/office/officeart/2008/layout/LinedList"/>
    <dgm:cxn modelId="{5202182E-0335-8540-8433-6EA2ECE597BC}" type="presParOf" srcId="{1D0F6ABD-3FE7-8F47-A4D5-74438A2B2DB8}" destId="{DCCF488B-1E46-0B43-9B63-D782985AE8C7}" srcOrd="23" destOrd="0" presId="urn:microsoft.com/office/officeart/2008/layout/LinedList"/>
    <dgm:cxn modelId="{6856DDDF-5F7F-3845-950F-1F422520B85F}" type="presParOf" srcId="{DCCF488B-1E46-0B43-9B63-D782985AE8C7}" destId="{AFE61C8C-F44A-5C41-AC71-DDF18DA8879F}" srcOrd="0" destOrd="0" presId="urn:microsoft.com/office/officeart/2008/layout/LinedList"/>
    <dgm:cxn modelId="{712E4A07-FA6F-BE46-B4F6-04C399E23EB7}" type="presParOf" srcId="{DCCF488B-1E46-0B43-9B63-D782985AE8C7}" destId="{E9F3C6E5-F710-7E4F-8E8B-AC35023FDB8F}" srcOrd="1" destOrd="0" presId="urn:microsoft.com/office/officeart/2008/layout/LinedList"/>
    <dgm:cxn modelId="{0830F412-0D31-2245-922C-1355D5F57D17}" type="presParOf" srcId="{1D0F6ABD-3FE7-8F47-A4D5-74438A2B2DB8}" destId="{DDDFE515-48BA-7147-8EF9-FF757EA4C336}" srcOrd="24" destOrd="0" presId="urn:microsoft.com/office/officeart/2008/layout/LinedList"/>
    <dgm:cxn modelId="{5A9EA140-E174-3B4F-ACB9-5119CDE80E3E}" type="presParOf" srcId="{1D0F6ABD-3FE7-8F47-A4D5-74438A2B2DB8}" destId="{4DFC7BFC-111B-D744-9DE6-C4A85B18B3AF}" srcOrd="25" destOrd="0" presId="urn:microsoft.com/office/officeart/2008/layout/LinedList"/>
    <dgm:cxn modelId="{E0B76F0E-A68B-6F41-8E55-70EAD318C2F3}" type="presParOf" srcId="{4DFC7BFC-111B-D744-9DE6-C4A85B18B3AF}" destId="{7484483B-D8D4-D546-8E1A-FFDD642B5680}" srcOrd="0" destOrd="0" presId="urn:microsoft.com/office/officeart/2008/layout/LinedList"/>
    <dgm:cxn modelId="{015A4BD3-5912-6B4C-805F-DC4260A4CDF1}" type="presParOf" srcId="{4DFC7BFC-111B-D744-9DE6-C4A85B18B3AF}" destId="{CC55B866-230A-CC4B-BE11-A634A0B7ED9A}" srcOrd="1" destOrd="0" presId="urn:microsoft.com/office/officeart/2008/layout/LinedList"/>
    <dgm:cxn modelId="{684B3DED-FE0A-DC47-ADA9-7A1EC244E2A4}" type="presParOf" srcId="{1D0F6ABD-3FE7-8F47-A4D5-74438A2B2DB8}" destId="{651FC2C6-D533-534B-A830-90E3F1655AA2}" srcOrd="26" destOrd="0" presId="urn:microsoft.com/office/officeart/2008/layout/LinedList"/>
    <dgm:cxn modelId="{5369C4E1-5B8E-A64B-B274-07F287032A73}" type="presParOf" srcId="{1D0F6ABD-3FE7-8F47-A4D5-74438A2B2DB8}" destId="{89BF7D0B-17D3-A44F-9C80-C30FC412775E}" srcOrd="27" destOrd="0" presId="urn:microsoft.com/office/officeart/2008/layout/LinedList"/>
    <dgm:cxn modelId="{C4675341-FBE0-DA4B-A55D-70C40BEAB73D}" type="presParOf" srcId="{89BF7D0B-17D3-A44F-9C80-C30FC412775E}" destId="{42F4DC61-00D6-4B44-BA5A-132FA70DCF6C}" srcOrd="0" destOrd="0" presId="urn:microsoft.com/office/officeart/2008/layout/LinedList"/>
    <dgm:cxn modelId="{3EE4D94B-8A6F-7841-BD76-61C66A97200E}" type="presParOf" srcId="{89BF7D0B-17D3-A44F-9C80-C30FC412775E}" destId="{1B11CE4E-8891-2644-B4E2-D64B937CBE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546D5-292E-1944-A162-5C9B14FE586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ED-F0AD-6645-899B-F347CFAA381E}">
      <dsp:nvSpPr>
        <dsp:cNvPr id="0" name=""/>
        <dsp:cNvSpPr/>
      </dsp:nvSpPr>
      <dsp:spPr>
        <a:xfrm>
          <a:off x="0" y="675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CRIM - tasso di criminalità pro capite per città</a:t>
          </a:r>
          <a:endParaRPr lang="en-US" sz="1300" kern="1200"/>
        </a:p>
      </dsp:txBody>
      <dsp:txXfrm>
        <a:off x="0" y="675"/>
        <a:ext cx="6900512" cy="395342"/>
      </dsp:txXfrm>
    </dsp:sp>
    <dsp:sp modelId="{D798AE04-D653-D14F-B6DF-88BDB9998A62}">
      <dsp:nvSpPr>
        <dsp:cNvPr id="0" name=""/>
        <dsp:cNvSpPr/>
      </dsp:nvSpPr>
      <dsp:spPr>
        <a:xfrm>
          <a:off x="0" y="396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5BE69-AC09-3049-B4B1-30338D77BF5B}">
      <dsp:nvSpPr>
        <dsp:cNvPr id="0" name=""/>
        <dsp:cNvSpPr/>
      </dsp:nvSpPr>
      <dsp:spPr>
        <a:xfrm>
          <a:off x="0" y="396017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ZN - proporzione di terreno residenziale suddiviso in zone per lotti superiori a 25.000 piedi quadrati.</a:t>
          </a:r>
          <a:endParaRPr lang="en-US" sz="1300" kern="1200"/>
        </a:p>
      </dsp:txBody>
      <dsp:txXfrm>
        <a:off x="0" y="396017"/>
        <a:ext cx="6900512" cy="395342"/>
      </dsp:txXfrm>
    </dsp:sp>
    <dsp:sp modelId="{74BAA434-9C3B-D643-AFFA-F74FCBD1DA63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E334A-2D70-4843-9C9F-7BBDC7A68431}">
      <dsp:nvSpPr>
        <dsp:cNvPr id="0" name=""/>
        <dsp:cNvSpPr/>
      </dsp:nvSpPr>
      <dsp:spPr>
        <a:xfrm>
          <a:off x="0" y="791359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INDUS - Percentuale di acri di attività non al dettaglio per città</a:t>
          </a:r>
          <a:endParaRPr lang="en-US" sz="1300" kern="1200"/>
        </a:p>
      </dsp:txBody>
      <dsp:txXfrm>
        <a:off x="0" y="791359"/>
        <a:ext cx="6900512" cy="395342"/>
      </dsp:txXfrm>
    </dsp:sp>
    <dsp:sp modelId="{8762303C-8297-D040-9A05-504572B25FAE}">
      <dsp:nvSpPr>
        <dsp:cNvPr id="0" name=""/>
        <dsp:cNvSpPr/>
      </dsp:nvSpPr>
      <dsp:spPr>
        <a:xfrm>
          <a:off x="0" y="118670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FFDD7-B86D-1F41-8DF0-B799B852220B}">
      <dsp:nvSpPr>
        <dsp:cNvPr id="0" name=""/>
        <dsp:cNvSpPr/>
      </dsp:nvSpPr>
      <dsp:spPr>
        <a:xfrm>
          <a:off x="0" y="1186702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CHAS - Charles River variabile fittizia (= 1 se il tratto delimita il fiume; 0 altrimenti)</a:t>
          </a:r>
          <a:endParaRPr lang="en-US" sz="1300" kern="1200"/>
        </a:p>
      </dsp:txBody>
      <dsp:txXfrm>
        <a:off x="0" y="1186702"/>
        <a:ext cx="6900512" cy="395342"/>
      </dsp:txXfrm>
    </dsp:sp>
    <dsp:sp modelId="{74765F4D-6BA1-024B-B25F-CB1CE67C7CA1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65EF6-5D43-5F46-B3EF-49531AA750F9}">
      <dsp:nvSpPr>
        <dsp:cNvPr id="0" name=""/>
        <dsp:cNvSpPr/>
      </dsp:nvSpPr>
      <dsp:spPr>
        <a:xfrm>
          <a:off x="0" y="1582044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NOX - Concentrazione di ossidi di azoto (parti per 10 milioni)</a:t>
          </a:r>
          <a:endParaRPr lang="en-US" sz="1300" kern="1200"/>
        </a:p>
      </dsp:txBody>
      <dsp:txXfrm>
        <a:off x="0" y="1582044"/>
        <a:ext cx="6900512" cy="395342"/>
      </dsp:txXfrm>
    </dsp:sp>
    <dsp:sp modelId="{C876115F-4E5A-454B-AB14-8FF3E630EB0D}">
      <dsp:nvSpPr>
        <dsp:cNvPr id="0" name=""/>
        <dsp:cNvSpPr/>
      </dsp:nvSpPr>
      <dsp:spPr>
        <a:xfrm>
          <a:off x="0" y="197738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BD0A-051E-2F4A-90B0-D91000F6DEEC}">
      <dsp:nvSpPr>
        <dsp:cNvPr id="0" name=""/>
        <dsp:cNvSpPr/>
      </dsp:nvSpPr>
      <dsp:spPr>
        <a:xfrm>
          <a:off x="0" y="1977386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RM - numero medio di stanze per abitazione</a:t>
          </a:r>
          <a:endParaRPr lang="en-US" sz="1300" kern="1200" dirty="0"/>
        </a:p>
      </dsp:txBody>
      <dsp:txXfrm>
        <a:off x="0" y="1977386"/>
        <a:ext cx="6900512" cy="395342"/>
      </dsp:txXfrm>
    </dsp:sp>
    <dsp:sp modelId="{9B5FC87D-68D3-074F-8D9C-2FE0BE140C28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8C0FF-6C7C-1A40-B6F2-287474F02254}">
      <dsp:nvSpPr>
        <dsp:cNvPr id="0" name=""/>
        <dsp:cNvSpPr/>
      </dsp:nvSpPr>
      <dsp:spPr>
        <a:xfrm>
          <a:off x="0" y="2372728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AGE - Proporzione delle unità occupate dai proprietari costruite prima del 1940</a:t>
          </a:r>
          <a:endParaRPr lang="en-US" sz="1300" kern="1200" dirty="0"/>
        </a:p>
      </dsp:txBody>
      <dsp:txXfrm>
        <a:off x="0" y="2372728"/>
        <a:ext cx="6900512" cy="395342"/>
      </dsp:txXfrm>
    </dsp:sp>
    <dsp:sp modelId="{A3026EE2-A9E0-9249-9BDF-C731E5CC142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0741-4C78-574A-9674-BFCE35B9DFDE}">
      <dsp:nvSpPr>
        <dsp:cNvPr id="0" name=""/>
        <dsp:cNvSpPr/>
      </dsp:nvSpPr>
      <dsp:spPr>
        <a:xfrm>
          <a:off x="0" y="2768070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DIS - Distanze ponderate per cinque centri per l'impiego di Boston</a:t>
          </a:r>
          <a:endParaRPr lang="en-US" sz="1300" kern="1200"/>
        </a:p>
      </dsp:txBody>
      <dsp:txXfrm>
        <a:off x="0" y="2768070"/>
        <a:ext cx="6900512" cy="395342"/>
      </dsp:txXfrm>
    </dsp:sp>
    <dsp:sp modelId="{58332BDF-D5C9-AB42-9498-ADC7E943954C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0706F-DAC4-6A47-8614-6E7AE95723BD}">
      <dsp:nvSpPr>
        <dsp:cNvPr id="0" name=""/>
        <dsp:cNvSpPr/>
      </dsp:nvSpPr>
      <dsp:spPr>
        <a:xfrm>
          <a:off x="0" y="3163412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RAD - Indice di accessibilità alle autostrade</a:t>
          </a:r>
          <a:endParaRPr lang="en-US" sz="1300" kern="1200"/>
        </a:p>
      </dsp:txBody>
      <dsp:txXfrm>
        <a:off x="0" y="3163412"/>
        <a:ext cx="6900512" cy="395342"/>
      </dsp:txXfrm>
    </dsp:sp>
    <dsp:sp modelId="{BF92E43E-BF1D-AF40-A153-13A459A5C99D}">
      <dsp:nvSpPr>
        <dsp:cNvPr id="0" name=""/>
        <dsp:cNvSpPr/>
      </dsp:nvSpPr>
      <dsp:spPr>
        <a:xfrm>
          <a:off x="0" y="3558754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7A1AD-BAAA-8C40-86F7-E92D7F541FC7}">
      <dsp:nvSpPr>
        <dsp:cNvPr id="0" name=""/>
        <dsp:cNvSpPr/>
      </dsp:nvSpPr>
      <dsp:spPr>
        <a:xfrm>
          <a:off x="0" y="3558754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TASSA-  aliquota dell'imposta sulla proprietà a valore pieno per $ 10.000</a:t>
          </a:r>
          <a:endParaRPr lang="en-US" sz="1300" kern="1200"/>
        </a:p>
      </dsp:txBody>
      <dsp:txXfrm>
        <a:off x="0" y="3558754"/>
        <a:ext cx="6900512" cy="395342"/>
      </dsp:txXfrm>
    </dsp:sp>
    <dsp:sp modelId="{9515E47C-B2B5-EA45-A04A-E0D543161BF8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611F-6CC6-3345-B328-B2442CBF7139}">
      <dsp:nvSpPr>
        <dsp:cNvPr id="0" name=""/>
        <dsp:cNvSpPr/>
      </dsp:nvSpPr>
      <dsp:spPr>
        <a:xfrm>
          <a:off x="0" y="3954096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PTRATIO - rapporto alunni-insegnanti per città</a:t>
          </a:r>
          <a:endParaRPr lang="en-US" sz="1300" kern="1200"/>
        </a:p>
      </dsp:txBody>
      <dsp:txXfrm>
        <a:off x="0" y="3954096"/>
        <a:ext cx="6900512" cy="395342"/>
      </dsp:txXfrm>
    </dsp:sp>
    <dsp:sp modelId="{2CA93471-65DB-1D42-BB1D-5849C93B4F82}">
      <dsp:nvSpPr>
        <dsp:cNvPr id="0" name=""/>
        <dsp:cNvSpPr/>
      </dsp:nvSpPr>
      <dsp:spPr>
        <a:xfrm>
          <a:off x="0" y="4349438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1C8C-F44A-5C41-AC71-DDF18DA8879F}">
      <dsp:nvSpPr>
        <dsp:cNvPr id="0" name=""/>
        <dsp:cNvSpPr/>
      </dsp:nvSpPr>
      <dsp:spPr>
        <a:xfrm>
          <a:off x="0" y="4349438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B - 1000(Bk - 0,63)^2 dove Bk è la proporzione di neri per città</a:t>
          </a:r>
          <a:endParaRPr lang="en-US" sz="1300" kern="1200"/>
        </a:p>
      </dsp:txBody>
      <dsp:txXfrm>
        <a:off x="0" y="4349438"/>
        <a:ext cx="6900512" cy="395342"/>
      </dsp:txXfrm>
    </dsp:sp>
    <dsp:sp modelId="{DDDFE515-48BA-7147-8EF9-FF757EA4C336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4483B-D8D4-D546-8E1A-FFDD642B5680}">
      <dsp:nvSpPr>
        <dsp:cNvPr id="0" name=""/>
        <dsp:cNvSpPr/>
      </dsp:nvSpPr>
      <dsp:spPr>
        <a:xfrm>
          <a:off x="0" y="4744781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LSTAT - % di popolazione sotto la soglia di povertà</a:t>
          </a:r>
          <a:endParaRPr lang="en-US" sz="1300" kern="1200" dirty="0"/>
        </a:p>
      </dsp:txBody>
      <dsp:txXfrm>
        <a:off x="0" y="4744781"/>
        <a:ext cx="6900512" cy="395342"/>
      </dsp:txXfrm>
    </dsp:sp>
    <dsp:sp modelId="{651FC2C6-D533-534B-A830-90E3F1655AA2}">
      <dsp:nvSpPr>
        <dsp:cNvPr id="0" name=""/>
        <dsp:cNvSpPr/>
      </dsp:nvSpPr>
      <dsp:spPr>
        <a:xfrm>
          <a:off x="0" y="5140123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4DC61-00D6-4B44-BA5A-132FA70DCF6C}">
      <dsp:nvSpPr>
        <dsp:cNvPr id="0" name=""/>
        <dsp:cNvSpPr/>
      </dsp:nvSpPr>
      <dsp:spPr>
        <a:xfrm>
          <a:off x="0" y="5140123"/>
          <a:ext cx="6900512" cy="395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MEDV - Valore mediano delle case occupate dai proprietari in $ 1000</a:t>
          </a:r>
          <a:endParaRPr lang="en-US" sz="1300" kern="1200" dirty="0"/>
        </a:p>
      </dsp:txBody>
      <dsp:txXfrm>
        <a:off x="0" y="5140123"/>
        <a:ext cx="6900512" cy="395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149EF-E135-39BA-B3DA-99A26717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E1C53F-FA09-C5C6-9755-2908997E7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F80565-A786-036A-6DAE-D717C1BB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EFD540-3B5F-4F2A-E221-128BD806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3683B7-7374-EA29-5C31-E9B8AEFC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49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04293-45BA-47C7-CA84-596679CB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EB29D6-2EAE-8674-EACC-1EEA3E79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6F254B-9653-CB76-5DC7-C0294638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DE46C2-571C-762F-43F0-ABA0C103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078344-97D6-0F38-5AFA-AB88CF55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8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21B106-17CC-0CFC-E820-C48607609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B506F4-2810-3C25-4215-697DBB725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E07B3-76AB-2984-179E-0FB121BA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FC3F19-C819-37AE-B17F-DF232C5F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BE0A53-D306-6FCC-7894-A0BF8C0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0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A130E-2F8F-6DDD-4414-DB6FFA7B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F8F99-3088-7DE2-A3CB-57530BA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F11B46-8066-D829-395A-37BDFB1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AC95C6-1E3A-9001-DAC3-634A5AD9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022755-E8F2-A459-85B7-6CA47362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8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E2CC43-4710-8E34-6BD4-67CA657C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355B1D-044F-E2E6-25C0-EB4DC6AE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F42F9-6114-A5D5-EBB1-D2E6DE6B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739969-72DE-3032-34AA-F2168548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99839C-CD4E-1564-E719-11000BEE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98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2D592-0A16-CF6E-C6D1-078501F3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576B68-B8B8-2A47-0D63-25F767DBB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649983-463A-E5ED-7988-6B991462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5F15C4-4633-6C7D-E1B7-AAA2DCF4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A1D12A-0C0F-4033-4A0B-201A228A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AA3469-A5F6-542C-4336-ABC7DF6E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6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B707A6-CCE6-CEC0-7109-F262FD13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F1F8C3-1931-2CB0-16EA-36F9B8782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F47F5B-B92D-5039-8E5D-69F7FFB2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7EA3A7-5A80-E7BA-BB32-7D763C263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44C49B-0773-93A6-B2FE-71F983C23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C5BD92E-6DAA-4FFE-773C-0443C413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7839EB-4B85-48B3-3737-4BBA50CF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07EBD0-82AE-4940-F35E-7D3E62FD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0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D02E1-A921-8A97-39F6-2CC689CC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A723EB-BC85-50B3-259E-7DE66D5A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9CE066-7B2B-FC0B-28D8-66BA8FF4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7663DD-6665-480C-05D8-F1E0AA99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60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EAFF6F-5A63-6AA4-C8DD-E9DF725F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AD5D47-8C38-2A6B-968B-6C5A157F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206336-2A17-5654-116A-6639ED59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62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CAAEB-0B19-732D-29FC-ABB3E71C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E07FC-6F1C-FA49-9511-661B78A2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9DE15A-2F89-0810-860E-13FC4A94F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97CAD4-5332-7650-5879-47C0D506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9A323C-167B-A4FF-4684-CC2BCE77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CC5335-33CE-4C33-1174-CCC1C21C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77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32101-6A3A-E847-4A4E-29F773A8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903441-0905-D189-EB86-3D90935F4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713E0-1D10-F74F-4741-33A495258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90EC0B-925C-0BA0-B49A-FE01D941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3F48B1-87B2-B57D-039C-F25C29D5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A2D55A-6635-A5B5-3D8B-0AE415B5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9CE60A-23F3-8129-7D0F-B942115D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BD9D91-61F7-51C6-52D2-0CF843BD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CBC02D-A964-B0A6-914D-437B58FB0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110D-7C0F-3840-AC1B-0570DA057859}" type="datetimeFigureOut">
              <a:rPr lang="it-IT" smtClean="0"/>
              <a:t>25/05/22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80256C-F321-80DC-3A00-B96B091D2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482CB-A629-D4F7-BBFA-91B0CA87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92B0-9C76-4C40-A8BC-6100138A30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67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7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653578-4FE0-61DC-1C56-3C4503AB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76" y="2850978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it-IT" sz="4400" dirty="0"/>
              <a:t>Progetto Machine Learning in </a:t>
            </a:r>
            <a:r>
              <a:rPr lang="it-IT" sz="4400" dirty="0" err="1"/>
              <a:t>Economics</a:t>
            </a:r>
            <a:r>
              <a:rPr lang="it-IT" sz="4400" dirty="0"/>
              <a:t> and Business.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7D6423-DAE3-CB46-8564-0F60F484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476" y="4769431"/>
            <a:ext cx="2401436" cy="1924492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Wingdings" pitchFamily="2" charset="2"/>
              <a:buChar char="v"/>
            </a:pPr>
            <a:endParaRPr lang="it-IT" sz="600" dirty="0"/>
          </a:p>
          <a:p>
            <a:pPr algn="l"/>
            <a:r>
              <a:rPr lang="it-IT" sz="3200" dirty="0"/>
              <a:t>Realizzato da :</a:t>
            </a:r>
          </a:p>
          <a:p>
            <a:pPr marL="457200" indent="-457200" algn="l">
              <a:buSzPct val="70000"/>
              <a:buFont typeface="Wingdings" pitchFamily="2" charset="2"/>
              <a:buChar char="Ø"/>
            </a:pPr>
            <a:r>
              <a:rPr lang="it-IT" sz="3200" dirty="0"/>
              <a:t>Mariangela Tafuri </a:t>
            </a:r>
          </a:p>
          <a:p>
            <a:pPr marL="457200" indent="-457200" algn="l">
              <a:buSzPct val="70000"/>
              <a:buFont typeface="Wingdings" pitchFamily="2" charset="2"/>
              <a:buChar char="Ø"/>
            </a:pPr>
            <a:r>
              <a:rPr lang="it-IT" sz="3200" dirty="0"/>
              <a:t>Vincenzo Picarelli </a:t>
            </a:r>
          </a:p>
          <a:p>
            <a:pPr marL="457200" indent="-457200" algn="l">
              <a:buSzPct val="70000"/>
              <a:buFont typeface="Wingdings" pitchFamily="2" charset="2"/>
              <a:buChar char="Ø"/>
            </a:pPr>
            <a:r>
              <a:rPr lang="it-IT" sz="3200" dirty="0" err="1"/>
              <a:t>Simari</a:t>
            </a:r>
            <a:r>
              <a:rPr lang="it-IT" sz="3200" dirty="0"/>
              <a:t> Paolo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CB663D-ABCF-3E2B-8D23-FB889878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86" y="571811"/>
            <a:ext cx="5752327" cy="27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627E58-EF14-18B1-B149-3764A71C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17" y="114535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tune</a:t>
            </a:r>
            <a:b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la 5">
            <a:extLst>
              <a:ext uri="{FF2B5EF4-FFF2-40B4-BE49-F238E27FC236}">
                <a16:creationId xmlns:a16="http://schemas.microsoft.com/office/drawing/2014/main" id="{EC787723-7E4D-14E2-42AC-9EF9A33B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8406"/>
              </p:ext>
            </p:extLst>
          </p:nvPr>
        </p:nvGraphicFramePr>
        <p:xfrm>
          <a:off x="5316280" y="1019148"/>
          <a:ext cx="2743199" cy="296168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998920">
                  <a:extLst>
                    <a:ext uri="{9D8B030D-6E8A-4147-A177-3AD203B41FA5}">
                      <a16:colId xmlns:a16="http://schemas.microsoft.com/office/drawing/2014/main" val="2837642853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745501225"/>
                    </a:ext>
                  </a:extLst>
                </a:gridCol>
              </a:tblGrid>
              <a:tr h="32036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GBM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634"/>
                  </a:ext>
                </a:extLst>
              </a:tr>
              <a:tr h="401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Parametri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Valori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2495026"/>
                  </a:ext>
                </a:extLst>
              </a:tr>
              <a:tr h="13905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9549688"/>
                  </a:ext>
                </a:extLst>
              </a:tr>
              <a:tr h="3203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7576785"/>
                  </a:ext>
                </a:extLst>
              </a:tr>
              <a:tr h="3203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err="1"/>
                        <a:t>N.trees</a:t>
                      </a:r>
                      <a:r>
                        <a:rPr lang="it-IT" sz="1800" b="1" dirty="0"/>
                        <a:t> :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9264322"/>
                  </a:ext>
                </a:extLst>
              </a:tr>
              <a:tr h="3203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err="1"/>
                        <a:t>Interaction.depth</a:t>
                      </a:r>
                      <a:r>
                        <a:rPr lang="it-IT" sz="1800" b="1" dirty="0"/>
                        <a:t>: 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5461651"/>
                  </a:ext>
                </a:extLst>
              </a:tr>
              <a:tr h="320361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 err="1"/>
                        <a:t>Shrinkage</a:t>
                      </a:r>
                      <a:r>
                        <a:rPr lang="it-IT" sz="1800" b="1" dirty="0"/>
                        <a:t> : 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977603"/>
                  </a:ext>
                </a:extLst>
              </a:tr>
              <a:tr h="320361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 err="1"/>
                        <a:t>N.Minobsinnode</a:t>
                      </a:r>
                      <a:r>
                        <a:rPr lang="it-IT" sz="1800" b="1" dirty="0"/>
                        <a:t> : 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445118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9AD7BD0-645E-F2B9-F0F1-3E27D335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304413"/>
              </p:ext>
            </p:extLst>
          </p:nvPr>
        </p:nvGraphicFramePr>
        <p:xfrm>
          <a:off x="5316280" y="4124884"/>
          <a:ext cx="1899684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52359">
                  <a:extLst>
                    <a:ext uri="{9D8B030D-6E8A-4147-A177-3AD203B41FA5}">
                      <a16:colId xmlns:a16="http://schemas.microsoft.com/office/drawing/2014/main" val="2837642853"/>
                    </a:ext>
                  </a:extLst>
                </a:gridCol>
                <a:gridCol w="747325">
                  <a:extLst>
                    <a:ext uri="{9D8B030D-6E8A-4147-A177-3AD203B41FA5}">
                      <a16:colId xmlns:a16="http://schemas.microsoft.com/office/drawing/2014/main" val="27455012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RF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Parametri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Valori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249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954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757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err="1"/>
                        <a:t>Mtry</a:t>
                      </a:r>
                      <a:r>
                        <a:rPr lang="it-IT" sz="1800" b="1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9264322"/>
                  </a:ext>
                </a:extLst>
              </a:tr>
            </a:tbl>
          </a:graphicData>
        </a:graphic>
      </p:graphicFrame>
      <p:graphicFrame>
        <p:nvGraphicFramePr>
          <p:cNvPr id="9" name="Tabella 5">
            <a:extLst>
              <a:ext uri="{FF2B5EF4-FFF2-40B4-BE49-F238E27FC236}">
                <a16:creationId xmlns:a16="http://schemas.microsoft.com/office/drawing/2014/main" id="{96BA4C0C-37B2-5E1E-1210-758345011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46637"/>
              </p:ext>
            </p:extLst>
          </p:nvPr>
        </p:nvGraphicFramePr>
        <p:xfrm>
          <a:off x="8436828" y="1040524"/>
          <a:ext cx="2296632" cy="21945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33377">
                  <a:extLst>
                    <a:ext uri="{9D8B030D-6E8A-4147-A177-3AD203B41FA5}">
                      <a16:colId xmlns:a16="http://schemas.microsoft.com/office/drawing/2014/main" val="2837642853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274550122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LASSO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Parametri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Valori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249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954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757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800" b="1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9264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sz="1800" b="1" dirty="0"/>
                        <a:t>LAMBDA: 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0.00667</a:t>
                      </a:r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5461651"/>
                  </a:ext>
                </a:extLst>
              </a:tr>
            </a:tbl>
          </a:graphicData>
        </a:graphic>
      </p:graphicFrame>
      <p:graphicFrame>
        <p:nvGraphicFramePr>
          <p:cNvPr id="10" name="Tabella 5">
            <a:extLst>
              <a:ext uri="{FF2B5EF4-FFF2-40B4-BE49-F238E27FC236}">
                <a16:creationId xmlns:a16="http://schemas.microsoft.com/office/drawing/2014/main" id="{B010CF02-78DE-2082-86FE-60763CAC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02642"/>
              </p:ext>
            </p:extLst>
          </p:nvPr>
        </p:nvGraphicFramePr>
        <p:xfrm>
          <a:off x="8436829" y="3759124"/>
          <a:ext cx="2296631" cy="21945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51566">
                  <a:extLst>
                    <a:ext uri="{9D8B030D-6E8A-4147-A177-3AD203B41FA5}">
                      <a16:colId xmlns:a16="http://schemas.microsoft.com/office/drawing/2014/main" val="2837642853"/>
                    </a:ext>
                  </a:extLst>
                </a:gridCol>
                <a:gridCol w="945065">
                  <a:extLst>
                    <a:ext uri="{9D8B030D-6E8A-4147-A177-3AD203B41FA5}">
                      <a16:colId xmlns:a16="http://schemas.microsoft.com/office/drawing/2014/main" val="2745501225"/>
                    </a:ext>
                  </a:extLst>
                </a:gridCol>
              </a:tblGrid>
              <a:tr h="311573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634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Parametri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Valori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32495026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9549688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7576785"/>
                  </a:ext>
                </a:extLst>
              </a:tr>
              <a:tr h="341304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/>
                        <a:t>SIZE: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59264322"/>
                  </a:ext>
                </a:extLst>
              </a:tr>
              <a:tr h="311573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/>
                        <a:t>DECAY: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6546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73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3A0366-F83D-7A04-2DBF-D555A3FC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Importance (FI): GBM</a:t>
            </a:r>
            <a:endParaRPr lang="en-US" sz="38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BA500E-15B4-7160-CDC6-1EF15197AEA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La FI è data sia dal numero di volte che la feature è utilizzata nei diversi modelli sia per quanta varianza migliora in un determinato split.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In particolare indica il guadagno medio prodotto dalla caratteristica su tutti gli alberi in cui il guadagno è misurato dall'indice di Gini. 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E715008-CDC0-138A-32CD-FFC3754A5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7873"/>
            <a:ext cx="6903720" cy="48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9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4A55E3-D663-937E-BF3F-8A993706A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04" y="1793651"/>
            <a:ext cx="5697511" cy="38436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sz="2000" i="1" dirty="0"/>
              <a:t>Il fattore più importante risulta essere </a:t>
            </a:r>
            <a:r>
              <a:rPr lang="it-IT" sz="2000" b="1" i="1" dirty="0"/>
              <a:t>LSTAT </a:t>
            </a:r>
            <a:r>
              <a:rPr lang="it-IT" sz="2000" i="1" dirty="0"/>
              <a:t>(% Popolazione sotto la soglia di povertà). Tra le altre feature che hanno una maggiore importanza vi sono </a:t>
            </a:r>
            <a:r>
              <a:rPr lang="it-IT" sz="2000" b="1" i="1" dirty="0"/>
              <a:t>RM</a:t>
            </a:r>
            <a:r>
              <a:rPr lang="it-IT" sz="2000" i="1" dirty="0"/>
              <a:t> (numero medio di stanze per abitazione) e </a:t>
            </a:r>
            <a:r>
              <a:rPr lang="it-IT" sz="2000" b="1" i="1" dirty="0"/>
              <a:t>PTRATIO</a:t>
            </a:r>
            <a:r>
              <a:rPr lang="it-IT" sz="2000" i="1" dirty="0"/>
              <a:t>(rapporto alunni-insegnanti per città).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11" name="Picture 4" descr="Immagine che contiene testo, lavagna&#10;&#10;Descrizione generata automaticamente">
            <a:extLst>
              <a:ext uri="{FF2B5EF4-FFF2-40B4-BE49-F238E27FC236}">
                <a16:creationId xmlns:a16="http://schemas.microsoft.com/office/drawing/2014/main" id="{46E6F45A-F8A9-5569-34AB-37AE795F4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44" r="3294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280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C57CF0-E59C-98EF-B670-AF1B9F0E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2807208"/>
            <a:ext cx="4399115" cy="3780300"/>
          </a:xfrm>
        </p:spPr>
        <p:txBody>
          <a:bodyPr anchor="t"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900" dirty="0" err="1"/>
              <a:t>Osservando</a:t>
            </a:r>
            <a:r>
              <a:rPr lang="en-US" sz="2900" dirty="0"/>
              <a:t> la </a:t>
            </a:r>
            <a:r>
              <a:rPr lang="en-US" sz="2900" dirty="0" err="1"/>
              <a:t>funzione</a:t>
            </a:r>
            <a:r>
              <a:rPr lang="en-US" sz="2900" dirty="0"/>
              <a:t> di </a:t>
            </a:r>
            <a:r>
              <a:rPr lang="en-US" sz="2900" dirty="0" err="1"/>
              <a:t>distibuzione</a:t>
            </a:r>
            <a:r>
              <a:rPr lang="en-US" sz="2900" dirty="0"/>
              <a:t> del </a:t>
            </a:r>
            <a:r>
              <a:rPr lang="en-US" sz="2900" dirty="0" err="1"/>
              <a:t>valore</a:t>
            </a:r>
            <a:r>
              <a:rPr lang="en-US" sz="2900" dirty="0"/>
              <a:t> medio </a:t>
            </a:r>
            <a:r>
              <a:rPr lang="en-US" sz="2900" dirty="0" err="1"/>
              <a:t>degli</a:t>
            </a:r>
            <a:r>
              <a:rPr lang="en-US" sz="2900" dirty="0"/>
              <a:t> </a:t>
            </a:r>
            <a:r>
              <a:rPr lang="en-US" sz="2900" dirty="0" err="1"/>
              <a:t>appartamenti</a:t>
            </a:r>
            <a:r>
              <a:rPr lang="en-US" sz="2900" dirty="0"/>
              <a:t> </a:t>
            </a:r>
            <a:r>
              <a:rPr lang="en-US" sz="2900" dirty="0" err="1"/>
              <a:t>possono</a:t>
            </a:r>
            <a:r>
              <a:rPr lang="en-US" sz="2900" dirty="0"/>
              <a:t> </a:t>
            </a:r>
            <a:r>
              <a:rPr lang="en-US" sz="2900" dirty="0" err="1"/>
              <a:t>essere</a:t>
            </a:r>
            <a:r>
              <a:rPr lang="en-US" sz="2900" dirty="0"/>
              <a:t> </a:t>
            </a:r>
            <a:r>
              <a:rPr lang="en-US" sz="2900" dirty="0" err="1"/>
              <a:t>tratte</a:t>
            </a:r>
            <a:r>
              <a:rPr lang="en-US" sz="2900" dirty="0"/>
              <a:t> </a:t>
            </a:r>
            <a:r>
              <a:rPr lang="en-US" sz="2900" dirty="0" err="1"/>
              <a:t>alcune</a:t>
            </a:r>
            <a:r>
              <a:rPr lang="en-US" sz="2900" dirty="0"/>
              <a:t> </a:t>
            </a:r>
            <a:r>
              <a:rPr lang="en-US" sz="2900" dirty="0" err="1"/>
              <a:t>interessanti</a:t>
            </a:r>
            <a:r>
              <a:rPr lang="en-US" sz="2900" dirty="0"/>
              <a:t> </a:t>
            </a:r>
            <a:r>
              <a:rPr lang="en-US" sz="2900" dirty="0" err="1"/>
              <a:t>conclusioni</a:t>
            </a:r>
            <a:r>
              <a:rPr lang="en-US" sz="2900" dirty="0"/>
              <a:t>. 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900" dirty="0"/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900" dirty="0"/>
              <a:t>La % di </a:t>
            </a:r>
            <a:r>
              <a:rPr lang="en-US" sz="2900" dirty="0" err="1"/>
              <a:t>popolazione</a:t>
            </a:r>
            <a:r>
              <a:rPr lang="en-US" sz="2900" dirty="0"/>
              <a:t> sotto </a:t>
            </a:r>
            <a:r>
              <a:rPr lang="en-US" sz="2900" i="1" dirty="0"/>
              <a:t>la </a:t>
            </a:r>
            <a:r>
              <a:rPr lang="en-US" sz="2900" b="1" i="1" dirty="0" err="1"/>
              <a:t>soglia</a:t>
            </a:r>
            <a:r>
              <a:rPr lang="en-US" sz="2900" b="1" i="1" dirty="0"/>
              <a:t> di </a:t>
            </a:r>
            <a:r>
              <a:rPr lang="en-US" sz="2900" b="1" i="1" dirty="0" err="1"/>
              <a:t>povertà</a:t>
            </a:r>
            <a:r>
              <a:rPr lang="en-US" sz="2900" b="1" i="1" dirty="0"/>
              <a:t> </a:t>
            </a:r>
            <a:r>
              <a:rPr lang="en-US" sz="2900" b="1" i="1" dirty="0" err="1"/>
              <a:t>sembra</a:t>
            </a:r>
            <a:r>
              <a:rPr lang="en-US" sz="2900" b="1" i="1" dirty="0"/>
              <a:t> </a:t>
            </a:r>
            <a:r>
              <a:rPr lang="en-US" sz="2900" b="1" i="1" dirty="0" err="1"/>
              <a:t>avere</a:t>
            </a:r>
            <a:r>
              <a:rPr lang="en-US" sz="2900" b="1" i="1" dirty="0"/>
              <a:t> un </a:t>
            </a:r>
            <a:r>
              <a:rPr lang="en-US" sz="2900" b="1" i="1" dirty="0" err="1"/>
              <a:t>effetto</a:t>
            </a:r>
            <a:r>
              <a:rPr lang="en-US" sz="2900" b="1" i="1" dirty="0"/>
              <a:t> </a:t>
            </a:r>
            <a:r>
              <a:rPr lang="en-US" sz="2900" b="1" i="1" dirty="0" err="1"/>
              <a:t>negativo</a:t>
            </a:r>
            <a:r>
              <a:rPr lang="en-US" sz="2900" b="1" i="1" dirty="0"/>
              <a:t> </a:t>
            </a:r>
            <a:r>
              <a:rPr lang="en-US" sz="2900" b="1" i="1" dirty="0" err="1"/>
              <a:t>sul</a:t>
            </a:r>
            <a:r>
              <a:rPr lang="en-US" sz="2900" b="1" i="1" dirty="0"/>
              <a:t> </a:t>
            </a:r>
            <a:r>
              <a:rPr lang="en-US" sz="2900" b="1" i="1" dirty="0" err="1"/>
              <a:t>valore</a:t>
            </a:r>
            <a:r>
              <a:rPr lang="en-US" sz="2900" b="1" i="1" dirty="0"/>
              <a:t> medio </a:t>
            </a:r>
            <a:r>
              <a:rPr lang="en-US" sz="2900" b="1" i="1" dirty="0" err="1"/>
              <a:t>degli</a:t>
            </a:r>
            <a:r>
              <a:rPr lang="en-US" sz="2900" b="1" i="1" dirty="0"/>
              <a:t> </a:t>
            </a:r>
            <a:r>
              <a:rPr lang="en-US" sz="2900" b="1" i="1" dirty="0" err="1"/>
              <a:t>appartamenti</a:t>
            </a:r>
            <a:r>
              <a:rPr lang="en-US" sz="2900" dirty="0"/>
              <a:t>, </a:t>
            </a:r>
            <a:r>
              <a:rPr lang="en-US" sz="2900" dirty="0" err="1"/>
              <a:t>infatti</a:t>
            </a:r>
            <a:r>
              <a:rPr lang="en-US" sz="2900" dirty="0"/>
              <a:t> </a:t>
            </a:r>
            <a:r>
              <a:rPr lang="en-US" sz="2900" dirty="0" err="1"/>
              <a:t>una</a:t>
            </a:r>
            <a:r>
              <a:rPr lang="en-US" sz="2900" dirty="0"/>
              <a:t> </a:t>
            </a:r>
            <a:r>
              <a:rPr lang="en-US" sz="2900" dirty="0" err="1"/>
              <a:t>bassa</a:t>
            </a:r>
            <a:r>
              <a:rPr lang="en-US" sz="2900" dirty="0"/>
              <a:t> % di </a:t>
            </a:r>
            <a:r>
              <a:rPr lang="en-US" sz="2900" dirty="0" err="1"/>
              <a:t>popolazione</a:t>
            </a:r>
            <a:r>
              <a:rPr lang="en-US" sz="2900" dirty="0"/>
              <a:t> sotto la </a:t>
            </a:r>
            <a:r>
              <a:rPr lang="en-US" sz="2900" dirty="0" err="1"/>
              <a:t>soglia</a:t>
            </a:r>
            <a:r>
              <a:rPr lang="en-US" sz="2900" dirty="0"/>
              <a:t> di </a:t>
            </a:r>
            <a:r>
              <a:rPr lang="en-US" sz="2900" dirty="0" err="1"/>
              <a:t>povertà</a:t>
            </a:r>
            <a:r>
              <a:rPr lang="en-US" sz="2900" dirty="0"/>
              <a:t> </a:t>
            </a:r>
            <a:r>
              <a:rPr lang="en-US" sz="2900" dirty="0" err="1"/>
              <a:t>contribuisce</a:t>
            </a:r>
            <a:r>
              <a:rPr lang="en-US" sz="2900" dirty="0"/>
              <a:t> a </a:t>
            </a:r>
            <a:r>
              <a:rPr lang="en-US" sz="2900" dirty="0" err="1"/>
              <a:t>determinare</a:t>
            </a:r>
            <a:r>
              <a:rPr lang="en-US" sz="2900" dirty="0"/>
              <a:t> un </a:t>
            </a:r>
            <a:r>
              <a:rPr lang="en-US" sz="2900" dirty="0" err="1"/>
              <a:t>prezzo</a:t>
            </a:r>
            <a:r>
              <a:rPr lang="en-US" sz="2900" dirty="0"/>
              <a:t> </a:t>
            </a:r>
            <a:r>
              <a:rPr lang="en-US" sz="2900" dirty="0" err="1"/>
              <a:t>degli</a:t>
            </a:r>
            <a:r>
              <a:rPr lang="en-US" sz="2900" dirty="0"/>
              <a:t> </a:t>
            </a:r>
            <a:r>
              <a:rPr lang="en-US" sz="2900" dirty="0" err="1"/>
              <a:t>appartamenti</a:t>
            </a:r>
            <a:r>
              <a:rPr lang="en-US" sz="2900" dirty="0"/>
              <a:t> sopra il </a:t>
            </a:r>
            <a:r>
              <a:rPr lang="en-US" sz="2900" dirty="0" err="1"/>
              <a:t>valore</a:t>
            </a:r>
            <a:r>
              <a:rPr lang="en-US" sz="2900" dirty="0"/>
              <a:t> </a:t>
            </a:r>
            <a:r>
              <a:rPr lang="en-US" sz="2900" dirty="0" err="1"/>
              <a:t>mediano</a:t>
            </a:r>
            <a:r>
              <a:rPr lang="en-US" sz="2900" dirty="0"/>
              <a:t>. </a:t>
            </a:r>
            <a:r>
              <a:rPr lang="en-US" sz="2900" dirty="0" err="1"/>
              <a:t>Viceversa</a:t>
            </a:r>
            <a:r>
              <a:rPr lang="en-US" sz="2900" dirty="0"/>
              <a:t> </a:t>
            </a:r>
            <a:r>
              <a:rPr lang="en-US" sz="2900" dirty="0" err="1"/>
              <a:t>nel</a:t>
            </a:r>
            <a:r>
              <a:rPr lang="en-US" sz="2900" dirty="0"/>
              <a:t> </a:t>
            </a:r>
            <a:r>
              <a:rPr lang="en-US" sz="2900" dirty="0" err="1"/>
              <a:t>caso</a:t>
            </a:r>
            <a:r>
              <a:rPr lang="en-US" sz="2900" dirty="0"/>
              <a:t> </a:t>
            </a:r>
            <a:r>
              <a:rPr lang="en-US" sz="2900" dirty="0" err="1"/>
              <a:t>opposto</a:t>
            </a:r>
            <a:r>
              <a:rPr lang="en-US" sz="2900" dirty="0"/>
              <a:t>. </a:t>
            </a:r>
            <a:r>
              <a:rPr lang="en-US" sz="2900" b="1" i="1" dirty="0" err="1"/>
              <a:t>Questo</a:t>
            </a:r>
            <a:r>
              <a:rPr lang="en-US" sz="2900" b="1" i="1" dirty="0"/>
              <a:t> </a:t>
            </a:r>
            <a:r>
              <a:rPr lang="en-US" sz="2900" b="1" i="1" dirty="0" err="1"/>
              <a:t>viene</a:t>
            </a:r>
            <a:r>
              <a:rPr lang="en-US" sz="2900" b="1" i="1" dirty="0"/>
              <a:t> </a:t>
            </a:r>
            <a:r>
              <a:rPr lang="en-US" sz="2900" b="1" i="1" dirty="0" err="1"/>
              <a:t>confermato</a:t>
            </a:r>
            <a:r>
              <a:rPr lang="en-US" sz="2900" b="1" i="1" dirty="0"/>
              <a:t> </a:t>
            </a:r>
            <a:r>
              <a:rPr lang="en-US" sz="2900" b="1" i="1" dirty="0" err="1"/>
              <a:t>anche</a:t>
            </a:r>
            <a:r>
              <a:rPr lang="en-US" sz="2900" b="1" i="1" dirty="0"/>
              <a:t> dal </a:t>
            </a:r>
            <a:r>
              <a:rPr lang="en-US" sz="2900" b="1" i="1" dirty="0" err="1"/>
              <a:t>grafico</a:t>
            </a:r>
            <a:r>
              <a:rPr lang="en-US" sz="2900" b="1" i="1" dirty="0"/>
              <a:t> </a:t>
            </a:r>
            <a:r>
              <a:rPr lang="en-US" sz="2900" b="1" i="1" dirty="0" err="1"/>
              <a:t>che</a:t>
            </a:r>
            <a:r>
              <a:rPr lang="en-US" sz="2900" b="1" i="1" dirty="0"/>
              <a:t> segue</a:t>
            </a:r>
            <a:r>
              <a:rPr lang="en-US" sz="2900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3" name="Segnaposto contenuto 8">
            <a:extLst>
              <a:ext uri="{FF2B5EF4-FFF2-40B4-BE49-F238E27FC236}">
                <a16:creationId xmlns:a16="http://schemas.microsoft.com/office/drawing/2014/main" id="{06DB1FA8-D359-27A9-23A8-1757C3C6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87873"/>
            <a:ext cx="6903720" cy="4882254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A5CAEF77-9752-390A-C7A8-A08518F9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747102"/>
            <a:ext cx="5717181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Feature LSTAT.</a:t>
            </a:r>
            <a:endParaRPr lang="en-US" sz="38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430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56DBB92-ECDE-6A3C-1FAC-8B97D3CAD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136" y="643467"/>
            <a:ext cx="787772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D2FAA79-420F-B9F4-7F9B-2FCA0CF6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38" y="1887947"/>
            <a:ext cx="5791199" cy="28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0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3C9EEE-1C93-9C26-A1C6-0B930D23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Descrizione Dataset.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4923B2-A31B-CAAA-B52E-B4812BD7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Il set di dati contiene informazioni raccolte dal Servizio di censimento degli Stati Uniti in merito agli alloggi nell'area di Boston Mass.</a:t>
            </a:r>
          </a:p>
          <a:p>
            <a:pPr marL="0" indent="0">
              <a:buNone/>
            </a:pPr>
            <a:r>
              <a:rPr lang="it-IT" sz="2200" dirty="0"/>
              <a:t>Obiettivo principale dell’analisi è quello di prevedere il valore mediano del prezzo delle case (</a:t>
            </a:r>
            <a:r>
              <a:rPr lang="it-IT" sz="2200" dirty="0" err="1"/>
              <a:t>medv</a:t>
            </a:r>
            <a:r>
              <a:rPr lang="it-IT" sz="2200" dirty="0"/>
              <a:t>) sulla base di una serie di caratteristiche descritte dalle variabili di seguito riportate.</a:t>
            </a:r>
          </a:p>
          <a:p>
            <a:pPr marL="0" indent="0">
              <a:buNone/>
            </a:pPr>
            <a:endParaRPr lang="it-IT" sz="2200" dirty="0"/>
          </a:p>
          <a:p>
            <a:pPr lvl="1">
              <a:buFont typeface="Wingdings" pitchFamily="2" charset="2"/>
              <a:buChar char="Ø"/>
            </a:pPr>
            <a:r>
              <a:rPr lang="it-IT" sz="2200" b="1" dirty="0"/>
              <a:t> Attività di selezione del modello migliore</a:t>
            </a:r>
            <a:r>
              <a:rPr lang="it-IT" sz="2200" dirty="0"/>
              <a:t>: in base all'insieme delle variabili, l'attività consiste nel identificare la funzione migliore, in termini di accuratezza, che prevede il prezzo delle abitazioni.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91002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162221-7ABF-E3C3-1251-E4507638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t-IT" sz="5400"/>
              <a:t>Features </a:t>
            </a:r>
            <a:endParaRPr lang="it-IT" sz="5400">
              <a:effectLst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1767F43-7AC0-CC04-1855-FB92E71F6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58289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47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E68C149-5884-49BF-66D1-8E53E9D1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67563"/>
            <a:ext cx="5181600" cy="58904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it-IT" sz="2000" i="1" dirty="0"/>
              <a:t>Training Set </a:t>
            </a:r>
            <a:r>
              <a:rPr lang="it-IT" sz="2000" dirty="0"/>
              <a:t>: </a:t>
            </a:r>
          </a:p>
          <a:p>
            <a:pPr marL="0" indent="0">
              <a:buNone/>
            </a:pPr>
            <a:r>
              <a:rPr lang="it-IT" sz="2000" dirty="0"/>
              <a:t>Set di dati su cui viene costruito e messo a punto il modello.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4D3261-959E-516E-F8BD-F776E94A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967563"/>
            <a:ext cx="5876365" cy="57752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it-IT" sz="2000" i="1" dirty="0"/>
              <a:t>Testing Set </a:t>
            </a:r>
            <a:r>
              <a:rPr lang="it-IT" sz="2000" dirty="0"/>
              <a:t>: </a:t>
            </a:r>
          </a:p>
          <a:p>
            <a:pPr marL="0" indent="0">
              <a:buNone/>
            </a:pPr>
            <a:r>
              <a:rPr lang="it-IT" sz="2000" dirty="0"/>
              <a:t>Set di dati su cui viene valutato il potere predittivo del modello.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699B6C0A-978A-7A18-7B1B-D0578AB1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64734"/>
            <a:ext cx="4423349" cy="447811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23BA182-0DA6-8580-C558-3BFA7F73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19" y="2264734"/>
            <a:ext cx="4428442" cy="4478116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8DF83F50-127B-F861-E9B2-74462F44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228" y="115150"/>
            <a:ext cx="7029894" cy="6610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dirty="0" err="1"/>
              <a:t>Suddivisione</a:t>
            </a:r>
            <a:r>
              <a:rPr lang="en-US" sz="4800" b="1" dirty="0"/>
              <a:t> in Train e Test Set</a:t>
            </a:r>
            <a:r>
              <a:rPr lang="en-US" sz="4800" dirty="0"/>
              <a:t>.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096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65F721-3B36-83D2-4AD9-117B1515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8ED1E3-BDB4-CDB8-38FB-4C92E89A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4225"/>
            <a:ext cx="7214616" cy="51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3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31C5930-663A-32DF-EB74-7D75ED07004E}"/>
                  </a:ext>
                </a:extLst>
              </p:cNvPr>
              <p:cNvSpPr txBox="1"/>
              <p:nvPr/>
            </p:nvSpPr>
            <p:spPr>
              <a:xfrm>
                <a:off x="728860" y="1273983"/>
                <a:ext cx="10734280" cy="470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/>
                  <a:t>Frazione di </a:t>
                </a:r>
                <a:r>
                  <a:rPr lang="it-IT" dirty="0" err="1"/>
                  <a:t>accuracy</a:t>
                </a:r>
                <a:r>
                  <a:rPr lang="it-IT" dirty="0"/>
                  <a:t> delle previsioni che l'algoritmo/modello ottiene correttamente:</a:t>
                </a: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/>
                  <a:t>Sensibilità, T </a:t>
                </a:r>
                <a:r>
                  <a:rPr lang="it-IT" dirty="0" err="1"/>
                  <a:t>P</a:t>
                </a:r>
                <a:r>
                  <a:rPr lang="it-IT" dirty="0"/>
                  <a:t> </a:t>
                </a:r>
                <a:r>
                  <a:rPr lang="it-IT" dirty="0" err="1"/>
                  <a:t>R</a:t>
                </a:r>
                <a:r>
                  <a:rPr lang="it-IT" dirty="0"/>
                  <a:t> : è la probabilità che il prezzo di un’abitazione sia maggiore al valore mediano e sia classificato correttamente.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it-IT" dirty="0"/>
                  <a:t>Specificità, 1 − </a:t>
                </a:r>
                <a:r>
                  <a:rPr lang="it-IT" dirty="0" err="1"/>
                  <a:t>F</a:t>
                </a:r>
                <a:r>
                  <a:rPr lang="it-IT" dirty="0"/>
                  <a:t> </a:t>
                </a:r>
                <a:r>
                  <a:rPr lang="it-IT" dirty="0" err="1"/>
                  <a:t>P</a:t>
                </a:r>
                <a:r>
                  <a:rPr lang="it-IT" dirty="0"/>
                  <a:t> </a:t>
                </a:r>
                <a:r>
                  <a:rPr lang="it-IT" dirty="0" err="1"/>
                  <a:t>R</a:t>
                </a:r>
                <a:r>
                  <a:rPr lang="it-IT" dirty="0"/>
                  <a:t> : è la probabilità che il prezzo di un’abitazione sia maggiore al valore mediano e sia correttamente sia classificato come tale.</a:t>
                </a: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31C5930-663A-32DF-EB74-7D75ED07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60" y="1273983"/>
                <a:ext cx="10734280" cy="4708790"/>
              </a:xfrm>
              <a:prstGeom prst="rect">
                <a:avLst/>
              </a:prstGeom>
              <a:blipFill>
                <a:blip r:embed="rId2"/>
                <a:stretch>
                  <a:fillRect l="-355" t="-539" r="-9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olo 1">
            <a:extLst>
              <a:ext uri="{FF2B5EF4-FFF2-40B4-BE49-F238E27FC236}">
                <a16:creationId xmlns:a16="http://schemas.microsoft.com/office/drawing/2014/main" id="{D8A5A522-2015-0A13-D7BE-0FF3E78D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806"/>
            <a:ext cx="10515600" cy="611059"/>
          </a:xfrm>
        </p:spPr>
        <p:txBody>
          <a:bodyPr>
            <a:normAutofit fontScale="90000"/>
          </a:bodyPr>
          <a:lstStyle/>
          <a:p>
            <a:r>
              <a:rPr lang="it-IT" dirty="0"/>
              <a:t>Valutazioni modelli. </a:t>
            </a:r>
            <a:endParaRPr lang="it-I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161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2D52C8A-934B-5481-24AE-C4BCE4A0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5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381DC14-B198-2D2D-049F-407ABC90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3564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it-IT" sz="1600" b="1" dirty="0" err="1"/>
              <a:t>Gradient</a:t>
            </a:r>
            <a:r>
              <a:rPr lang="it-IT" sz="1600" b="1" dirty="0"/>
              <a:t> </a:t>
            </a:r>
            <a:r>
              <a:rPr lang="it-IT" sz="1600" b="1" dirty="0" err="1"/>
              <a:t>Boosting</a:t>
            </a:r>
            <a:r>
              <a:rPr lang="it-IT" sz="1600" b="1" dirty="0"/>
              <a:t> Machines,</a:t>
            </a:r>
            <a:r>
              <a:rPr lang="it-IT" sz="1600" dirty="0"/>
              <a:t> Area under the curve: </a:t>
            </a:r>
            <a:r>
              <a:rPr lang="it-IT" sz="1600" b="1" i="1" dirty="0"/>
              <a:t>0.9588</a:t>
            </a:r>
          </a:p>
          <a:p>
            <a:pPr marL="0" indent="0">
              <a:lnSpc>
                <a:spcPct val="110000"/>
              </a:lnSpc>
              <a:buNone/>
            </a:pPr>
            <a:endParaRPr lang="it-IT" sz="1600" dirty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it-IT" sz="1600" b="1" dirty="0">
                <a:solidFill>
                  <a:srgbClr val="009F74"/>
                </a:solidFill>
              </a:rPr>
              <a:t>LASSO</a:t>
            </a:r>
            <a:r>
              <a:rPr lang="it-IT" sz="1600" dirty="0"/>
              <a:t>, Area under the curve: </a:t>
            </a:r>
            <a:r>
              <a:rPr lang="it-IT" sz="1600" b="1" i="1" dirty="0"/>
              <a:t>0.9475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it-IT" sz="1600" dirty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it-IT" sz="1600" b="1" dirty="0">
                <a:solidFill>
                  <a:srgbClr val="D45E00"/>
                </a:solidFill>
              </a:rPr>
              <a:t>Random </a:t>
            </a:r>
            <a:r>
              <a:rPr lang="it-IT" sz="1600" b="1" dirty="0" err="1">
                <a:solidFill>
                  <a:srgbClr val="D45E00"/>
                </a:solidFill>
              </a:rPr>
              <a:t>Forest</a:t>
            </a:r>
            <a:r>
              <a:rPr lang="it-IT" sz="1600" dirty="0"/>
              <a:t>, Area under the curve: </a:t>
            </a:r>
            <a:r>
              <a:rPr lang="it-IT" sz="1600" b="1" i="1" dirty="0"/>
              <a:t>0.9508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it-IT" sz="1600" dirty="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it-IT" sz="1600" b="1" dirty="0" err="1">
                <a:solidFill>
                  <a:srgbClr val="0072B3"/>
                </a:solidFill>
              </a:rPr>
              <a:t>Neural</a:t>
            </a:r>
            <a:r>
              <a:rPr lang="it-IT" sz="1600" b="1" dirty="0">
                <a:solidFill>
                  <a:srgbClr val="0072B3"/>
                </a:solidFill>
              </a:rPr>
              <a:t> Network</a:t>
            </a:r>
            <a:r>
              <a:rPr lang="it-IT" sz="1600" dirty="0"/>
              <a:t>, Area under the curve: </a:t>
            </a:r>
            <a:r>
              <a:rPr lang="it-IT" sz="1600" b="1" i="1" dirty="0"/>
              <a:t>0.9302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5ED74D-881B-3B49-7483-6B5545F9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856616"/>
            <a:ext cx="7919478" cy="5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244AB57A-35C6-4BBA-0217-B056BEAB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835751"/>
            <a:ext cx="372659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it-IT" dirty="0"/>
            </a:br>
            <a:r>
              <a:rPr lang="en-US" sz="5400" b="1" dirty="0" err="1"/>
              <a:t>Perfomance</a:t>
            </a:r>
            <a:r>
              <a:rPr lang="en-US" sz="5400" dirty="0"/>
              <a:t> </a:t>
            </a:r>
            <a:endParaRPr lang="en-US" sz="5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4A7044D-23F8-5C15-6256-66DC782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79277"/>
              </p:ext>
            </p:extLst>
          </p:nvPr>
        </p:nvGraphicFramePr>
        <p:xfrm>
          <a:off x="4034598" y="516997"/>
          <a:ext cx="7839636" cy="5824005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004147">
                  <a:extLst>
                    <a:ext uri="{9D8B030D-6E8A-4147-A177-3AD203B41FA5}">
                      <a16:colId xmlns:a16="http://schemas.microsoft.com/office/drawing/2014/main" val="1340379275"/>
                    </a:ext>
                  </a:extLst>
                </a:gridCol>
                <a:gridCol w="1488822">
                  <a:extLst>
                    <a:ext uri="{9D8B030D-6E8A-4147-A177-3AD203B41FA5}">
                      <a16:colId xmlns:a16="http://schemas.microsoft.com/office/drawing/2014/main" val="3977212293"/>
                    </a:ext>
                  </a:extLst>
                </a:gridCol>
                <a:gridCol w="1455762">
                  <a:extLst>
                    <a:ext uri="{9D8B030D-6E8A-4147-A177-3AD203B41FA5}">
                      <a16:colId xmlns:a16="http://schemas.microsoft.com/office/drawing/2014/main" val="2376859892"/>
                    </a:ext>
                  </a:extLst>
                </a:gridCol>
                <a:gridCol w="1542859">
                  <a:extLst>
                    <a:ext uri="{9D8B030D-6E8A-4147-A177-3AD203B41FA5}">
                      <a16:colId xmlns:a16="http://schemas.microsoft.com/office/drawing/2014/main" val="545091088"/>
                    </a:ext>
                  </a:extLst>
                </a:gridCol>
                <a:gridCol w="1348046">
                  <a:extLst>
                    <a:ext uri="{9D8B030D-6E8A-4147-A177-3AD203B41FA5}">
                      <a16:colId xmlns:a16="http://schemas.microsoft.com/office/drawing/2014/main" val="578135076"/>
                    </a:ext>
                  </a:extLst>
                </a:gridCol>
              </a:tblGrid>
              <a:tr h="568830">
                <a:tc>
                  <a:txBody>
                    <a:bodyPr/>
                    <a:lstStyle/>
                    <a:p>
                      <a:pPr algn="r" fontAlgn="b"/>
                      <a:r>
                        <a:rPr lang="it-IT" sz="1400" b="1" dirty="0">
                          <a:effectLst/>
                        </a:rPr>
                        <a:t>Boroughs :</a:t>
                      </a:r>
                    </a:p>
                    <a:p>
                      <a:pPr algn="r" fontAlgn="b"/>
                      <a:endParaRPr lang="it-IT" sz="1400" b="1" dirty="0">
                        <a:effectLst/>
                      </a:endParaRPr>
                    </a:p>
                  </a:txBody>
                  <a:tcPr marL="38582" marR="38582" marT="38582" marB="38582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dirty="0">
                          <a:effectLst/>
                        </a:rPr>
                        <a:t>GBM</a:t>
                      </a:r>
                    </a:p>
                    <a:p>
                      <a:pPr algn="ctr" fontAlgn="b"/>
                      <a:endParaRPr lang="it-IT" sz="1400" b="1" dirty="0">
                        <a:effectLst/>
                      </a:endParaRPr>
                    </a:p>
                  </a:txBody>
                  <a:tcPr marL="38582" marR="38582" marT="38582" marB="38582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dirty="0">
                          <a:effectLst/>
                        </a:rPr>
                        <a:t>RF</a:t>
                      </a:r>
                    </a:p>
                    <a:p>
                      <a:pPr algn="ctr" fontAlgn="b"/>
                      <a:endParaRPr lang="it-IT" sz="1400" b="1" dirty="0">
                        <a:effectLst/>
                      </a:endParaRPr>
                    </a:p>
                  </a:txBody>
                  <a:tcPr marL="38582" marR="38582" marT="38582" marB="38582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>
                          <a:effectLst/>
                        </a:rPr>
                        <a:t>LASSO</a:t>
                      </a:r>
                    </a:p>
                    <a:p>
                      <a:pPr algn="ctr" fontAlgn="b"/>
                      <a:endParaRPr lang="it-IT" sz="1400" b="1">
                        <a:effectLst/>
                      </a:endParaRPr>
                    </a:p>
                  </a:txBody>
                  <a:tcPr marL="38582" marR="38582" marT="38582" marB="38582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>
                          <a:effectLst/>
                        </a:rPr>
                        <a:t>NN</a:t>
                      </a:r>
                    </a:p>
                    <a:p>
                      <a:pPr algn="ctr" fontAlgn="b"/>
                      <a:endParaRPr lang="it-IT" sz="1400" b="1">
                        <a:effectLst/>
                      </a:endParaRPr>
                    </a:p>
                  </a:txBody>
                  <a:tcPr marL="38582" marR="38582" marT="38582" marB="38582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027481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Accuracy</a:t>
                      </a:r>
                      <a:r>
                        <a:rPr lang="it-IT" sz="1400" b="1" dirty="0">
                          <a:effectLst/>
                        </a:rPr>
                        <a:t>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1" i="1" dirty="0">
                          <a:effectLst/>
                        </a:rPr>
                        <a:t>0.8812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0.8416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0.8614 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0.8614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779210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>
                          <a:effectLst/>
                        </a:rPr>
                        <a:t>95% CI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(0.8017, 0.9371)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(0.7555, 0.9067)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(0.7784, 0.9221)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(0.7784, 0.9221)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720534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>
                          <a:effectLst/>
                        </a:rPr>
                        <a:t>No Information Rate: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0.505</a:t>
                      </a:r>
                      <a:endParaRPr lang="it-IT" sz="1400" b="0" dirty="0">
                        <a:effectLst/>
                      </a:endParaRP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effectLst/>
                        </a:rPr>
                        <a:t>0.505</a:t>
                      </a:r>
                      <a:endParaRPr lang="it-IT" sz="1400" b="0" dirty="0">
                        <a:effectLst/>
                      </a:endParaRP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0.505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0.505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343331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P</a:t>
                      </a:r>
                      <a:r>
                        <a:rPr lang="it-IT" sz="1400" b="1" dirty="0">
                          <a:effectLst/>
                        </a:rPr>
                        <a:t>-Value [Acc &gt; NIR]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1.158e-15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1.158e-12</a:t>
                      </a:r>
                      <a:endParaRPr lang="it-IT" sz="1400" b="1" dirty="0">
                        <a:effectLst/>
                      </a:endParaRP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&lt;4.937e-14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4.937e-14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33361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>
                          <a:effectLst/>
                        </a:rPr>
                        <a:t>Kappa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0.7625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0.6834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0.723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0.7229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813964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Mcnemar's</a:t>
                      </a:r>
                      <a:r>
                        <a:rPr lang="it-IT" sz="1400" b="1" dirty="0">
                          <a:effectLst/>
                        </a:rPr>
                        <a:t> Test </a:t>
                      </a:r>
                      <a:r>
                        <a:rPr lang="it-IT" sz="1400" b="1" dirty="0" err="1">
                          <a:effectLst/>
                        </a:rPr>
                        <a:t>P</a:t>
                      </a:r>
                      <a:r>
                        <a:rPr lang="it-IT" sz="1400" b="1" dirty="0">
                          <a:effectLst/>
                        </a:rPr>
                        <a:t>-Value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0.3865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0.4533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0.4227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0.7893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448028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Sensitivity</a:t>
                      </a:r>
                      <a:r>
                        <a:rPr lang="it-IT" sz="1400" b="1" dirty="0">
                          <a:effectLst/>
                        </a:rPr>
                        <a:t>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0.92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0.88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0.9000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0.8800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760461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Specificity</a:t>
                      </a:r>
                      <a:r>
                        <a:rPr lang="it-IT" sz="1400" b="1" dirty="0">
                          <a:effectLst/>
                        </a:rPr>
                        <a:t>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0.8431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0.8039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0.8235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0.8431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632865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>
                          <a:effectLst/>
                        </a:rPr>
                        <a:t>Pos </a:t>
                      </a:r>
                      <a:r>
                        <a:rPr lang="it-IT" sz="1400" b="1" dirty="0" err="1">
                          <a:effectLst/>
                        </a:rPr>
                        <a:t>Pred</a:t>
                      </a:r>
                      <a:r>
                        <a:rPr lang="it-IT" sz="1400" b="1" dirty="0">
                          <a:effectLst/>
                        </a:rPr>
                        <a:t> Value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0.8519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0.8148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0.8333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0.8462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409592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Neg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Pred</a:t>
                      </a:r>
                      <a:r>
                        <a:rPr lang="it-IT" sz="1400" b="1" dirty="0">
                          <a:effectLst/>
                        </a:rPr>
                        <a:t> Value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0.9149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0.8723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0.8936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0.8776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036039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Prevalence</a:t>
                      </a:r>
                      <a:r>
                        <a:rPr lang="it-IT" sz="1400" b="1" dirty="0">
                          <a:effectLst/>
                        </a:rPr>
                        <a:t>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0.4950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0.4950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0.495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0.4950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141604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Detection</a:t>
                      </a:r>
                      <a:r>
                        <a:rPr lang="it-IT" sz="1400" b="1" dirty="0">
                          <a:effectLst/>
                        </a:rPr>
                        <a:t> Rate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0.4554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0.4356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0.4455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0.4356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438742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 err="1">
                          <a:effectLst/>
                        </a:rPr>
                        <a:t>Detection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Prevalence</a:t>
                      </a:r>
                      <a:r>
                        <a:rPr lang="it-IT" sz="1400" b="1" dirty="0">
                          <a:effectLst/>
                        </a:rPr>
                        <a:t>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0.5347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0.5347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0.5347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0.5149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89551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err="1">
                          <a:effectLst/>
                        </a:rPr>
                        <a:t>Balanced</a:t>
                      </a:r>
                      <a:r>
                        <a:rPr lang="it-IT" sz="1400" b="1" dirty="0">
                          <a:effectLst/>
                        </a:rPr>
                        <a:t> </a:t>
                      </a:r>
                      <a:r>
                        <a:rPr lang="it-IT" sz="1400" b="1" dirty="0" err="1">
                          <a:effectLst/>
                        </a:rPr>
                        <a:t>Accuracy</a:t>
                      </a:r>
                      <a:r>
                        <a:rPr lang="it-IT" sz="1400" b="1" dirty="0">
                          <a:effectLst/>
                        </a:rPr>
                        <a:t>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0.8816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0.8420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0.8618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0.8616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173419"/>
                  </a:ext>
                </a:extLst>
              </a:tr>
              <a:tr h="350345">
                <a:tc>
                  <a:txBody>
                    <a:bodyPr/>
                    <a:lstStyle/>
                    <a:p>
                      <a:pPr algn="r" fontAlgn="t"/>
                      <a:r>
                        <a:rPr lang="it-IT" sz="1400" b="1" dirty="0">
                          <a:effectLst/>
                        </a:rPr>
                        <a:t>'Positive' Class :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b="0" dirty="0">
                          <a:effectLst/>
                        </a:rPr>
                        <a:t>NO</a:t>
                      </a:r>
                    </a:p>
                  </a:txBody>
                  <a:tcPr marL="38582" marR="38582" marT="38582" marB="38582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NO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NO</a:t>
                      </a:r>
                    </a:p>
                  </a:txBody>
                  <a:tcPr marL="38582" marR="38582" marT="38582" marB="38582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1400" dirty="0">
                          <a:effectLst/>
                        </a:rPr>
                        <a:t>NO</a:t>
                      </a:r>
                    </a:p>
                  </a:txBody>
                  <a:tcPr marL="38582" marR="38582" marT="38582" marB="38582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3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D5C9D3E-FA08-8C29-7D98-E69E114760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059" r="13394" b="-1"/>
          <a:stretch/>
        </p:blipFill>
        <p:spPr>
          <a:xfrm>
            <a:off x="6436336" y="814637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8EE6A4D0-4BA7-0A07-6B45-E00B0CEAE88D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64340" y="1690688"/>
            <a:ext cx="6271996" cy="405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400" dirty="0"/>
              <a:t>Le stime si basano sull'algoritmo di cross </a:t>
            </a:r>
            <a:r>
              <a:rPr lang="it-IT" sz="1400" dirty="0" err="1"/>
              <a:t>validation</a:t>
            </a:r>
            <a:r>
              <a:rPr lang="it-IT" sz="1400" dirty="0"/>
              <a:t>: addestra e testa il modello mettendo a punto i parametri con l'obiettivo di massimizzare la curva ROC.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400" dirty="0"/>
              <a:t>I migliori modelli in termini di AUC sono RF (</a:t>
            </a:r>
            <a:r>
              <a:rPr lang="it-IT" sz="1400" b="1" i="1" dirty="0"/>
              <a:t>0.9508</a:t>
            </a:r>
            <a:r>
              <a:rPr lang="it-IT" sz="1400" dirty="0"/>
              <a:t>) e GBM (</a:t>
            </a:r>
            <a:r>
              <a:rPr lang="it-IT" sz="1400" b="1" i="1" dirty="0"/>
              <a:t>0.9588</a:t>
            </a:r>
            <a:r>
              <a:rPr lang="it-IT" sz="1400" dirty="0"/>
              <a:t>) mentre LASSO (</a:t>
            </a:r>
            <a:r>
              <a:rPr lang="it-IT" sz="1400" b="1" i="1" dirty="0"/>
              <a:t>0.9475</a:t>
            </a:r>
            <a:r>
              <a:rPr lang="it-IT" sz="1400" dirty="0"/>
              <a:t>) e NN (</a:t>
            </a:r>
            <a:r>
              <a:rPr lang="it-IT" sz="1400" b="1" i="1" dirty="0"/>
              <a:t>0.9302</a:t>
            </a:r>
            <a:r>
              <a:rPr lang="it-IT" sz="1400" dirty="0"/>
              <a:t>) mostrano prestazioni inferiori.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it-IT" sz="1400" dirty="0"/>
              <a:t>Il Migliore è il </a:t>
            </a:r>
            <a:r>
              <a:rPr lang="it-IT" sz="1400" b="1" dirty="0" err="1"/>
              <a:t>Gradient</a:t>
            </a:r>
            <a:r>
              <a:rPr lang="it-IT" sz="1400" b="1" dirty="0"/>
              <a:t> </a:t>
            </a:r>
            <a:r>
              <a:rPr lang="it-IT" sz="1400" b="1" dirty="0" err="1"/>
              <a:t>Boosting</a:t>
            </a:r>
            <a:r>
              <a:rPr lang="it-IT" sz="1400" b="1" dirty="0"/>
              <a:t> Machines </a:t>
            </a:r>
            <a:r>
              <a:rPr lang="it-IT" sz="1400" dirty="0"/>
              <a:t>poiché ha l’</a:t>
            </a:r>
            <a:r>
              <a:rPr lang="it-IT" sz="1400" i="1" dirty="0" err="1"/>
              <a:t>accuracy</a:t>
            </a:r>
            <a:r>
              <a:rPr lang="it-IT" sz="1400" dirty="0"/>
              <a:t> maggiore. E’ opportuno guardare anche la non information rate - misura della prevalenze della classe meno prevalente – poiché se le due misure dovessero coincidere vi sarebbe un problema nella classificazione. Tuttavia è possibile osservare che l’</a:t>
            </a:r>
            <a:r>
              <a:rPr lang="it-IT" sz="1400" i="1" dirty="0"/>
              <a:t> </a:t>
            </a:r>
            <a:r>
              <a:rPr lang="it-IT" sz="1400" i="1" dirty="0" err="1"/>
              <a:t>accuracy</a:t>
            </a:r>
            <a:r>
              <a:rPr lang="it-IT" sz="1400" i="1" dirty="0"/>
              <a:t> </a:t>
            </a:r>
            <a:r>
              <a:rPr lang="it-IT" sz="1400" dirty="0"/>
              <a:t>è statisticamente superiore al tasso di </a:t>
            </a:r>
            <a:r>
              <a:rPr lang="it-IT" sz="1400" i="1" dirty="0"/>
              <a:t>No Information Rate </a:t>
            </a:r>
            <a:r>
              <a:rPr lang="it-IT" sz="1400" dirty="0"/>
              <a:t>per ciascuno dei modelli presentati.</a:t>
            </a:r>
          </a:p>
          <a:p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795545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923</Words>
  <Application>Microsoft Macintosh PowerPoint</Application>
  <PresentationFormat>Widescreen</PresentationFormat>
  <Paragraphs>178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di Office</vt:lpstr>
      <vt:lpstr>Progetto Machine Learning in Economics and Business.</vt:lpstr>
      <vt:lpstr>Descrizione Dataset.</vt:lpstr>
      <vt:lpstr>Features </vt:lpstr>
      <vt:lpstr>Suddivisione in Train e Test Set.</vt:lpstr>
      <vt:lpstr>Confusion Matrix</vt:lpstr>
      <vt:lpstr>Valutazioni modelli. </vt:lpstr>
      <vt:lpstr>Risultati </vt:lpstr>
      <vt:lpstr> Perfomance </vt:lpstr>
      <vt:lpstr>Presentazione standard di PowerPoint</vt:lpstr>
      <vt:lpstr>Best tune </vt:lpstr>
      <vt:lpstr>Feature Importance (FI): GBM</vt:lpstr>
      <vt:lpstr>Presentazione standard di PowerPoint</vt:lpstr>
      <vt:lpstr>Feature LSTAT.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SIMARI</dc:creator>
  <cp:lastModifiedBy>PAOLO SIMARI</cp:lastModifiedBy>
  <cp:revision>37</cp:revision>
  <dcterms:created xsi:type="dcterms:W3CDTF">2022-05-17T19:36:33Z</dcterms:created>
  <dcterms:modified xsi:type="dcterms:W3CDTF">2022-05-25T14:06:28Z</dcterms:modified>
</cp:coreProperties>
</file>