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2" r:id="rId4"/>
    <p:sldId id="266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BB5D4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82313"/>
  </p:normalViewPr>
  <p:slideViewPr>
    <p:cSldViewPr snapToGrid="0" showGuides="1">
      <p:cViewPr varScale="1">
        <p:scale>
          <a:sx n="100" d="100"/>
          <a:sy n="100" d="100"/>
        </p:scale>
        <p:origin x="17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26.01.24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26.01.24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I made a description on top of the slide on how to decipher the values in the table. I hope it is clear on how to read it. Otherwise let me know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The string “binary” for ”Z var” only means that I used the binary updated equation for the global ADMM z-variable (as we discussed earlier) and not the continuous version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I did multiple simulations for each parameter setting. Then I averaged them to get rid of the variance. 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same parameters have the same </a:t>
            </a:r>
            <a:r>
              <a:rPr lang="en-GB" dirty="0" err="1"/>
              <a:t>color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As you can see, the best parameters gives preference to V2 over V1. However, I think we can still keep the V1 term (as it makes intuitively sense and this result might not apply to all networks)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question however is whether you want to give each term (V1 – V3) a different weight.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03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For \gamma parameter: constant only means that I did not make it depending on the number of cars on each lane, but it was constant = 1 during the entire simulation. The weight of the penalty was then only set by V</a:t>
            </a:r>
          </a:p>
          <a:p>
            <a:r>
              <a:rPr lang="en-GB" dirty="0"/>
              <a:t>- It is interesting that this penalty performs worse than the first penalty function, since in my thesis it had a better performance.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reason might be because now I introduce an idle time where all phases have a red light for 5 seconds (20 seconds green time). Apparently, this had a bigger effect on this penalty function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However, I have seen a paper that had only 3 seconds idle time. I could try to decrease the idle time if that helps somehow.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39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5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25.01.2024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B5906-83F1-097D-489D-7DE98ECA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21FE6-CA92-9D60-33A5-6F2A2FA7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LDPP-T: is the first penalty function (T stands for Threshold) </a:t>
            </a:r>
            <a:r>
              <a:rPr lang="en-GB" dirty="0">
                <a:sym typeface="Wingdings" pitchFamily="2" charset="2"/>
              </a:rPr>
              <a:t> Theoretical guarantee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102A3-721B-4DD6-714C-3A326CFE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40A8B-93A3-3A5D-608B-D45A6BE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C2ED8A-9816-3C59-EDA4-0A69ABA6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133600"/>
            <a:ext cx="7772400" cy="42846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44EAD79-3F49-5E93-4E0E-85CF63959B04}"/>
              </a:ext>
            </a:extLst>
          </p:cNvPr>
          <p:cNvSpPr txBox="1"/>
          <p:nvPr/>
        </p:nvSpPr>
        <p:spPr>
          <a:xfrm>
            <a:off x="8140035" y="3149483"/>
            <a:ext cx="413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still the mistake that the bracket should be around h^3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8602286-E4D7-6897-972B-765E7DBB3FAB}"/>
              </a:ext>
            </a:extLst>
          </p:cNvPr>
          <p:cNvCxnSpPr>
            <a:cxnSpLocks/>
          </p:cNvCxnSpPr>
          <p:nvPr/>
        </p:nvCxnSpPr>
        <p:spPr>
          <a:xfrm flipH="1" flipV="1">
            <a:off x="7229604" y="3149483"/>
            <a:ext cx="910431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3E24A-BCA2-2348-19E3-BCA83F37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341019"/>
            <a:ext cx="10728325" cy="900000"/>
          </a:xfrm>
        </p:spPr>
        <p:txBody>
          <a:bodyPr/>
          <a:lstStyle/>
          <a:p>
            <a:r>
              <a:rPr lang="en-GB" dirty="0"/>
              <a:t>Simulation</a:t>
            </a:r>
            <a:br>
              <a:rPr lang="en-GB" dirty="0"/>
            </a:br>
            <a:r>
              <a:rPr lang="en-GB" dirty="0"/>
              <a:t>(LDPP-T)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4F921-228B-3C1E-7EB3-97D581A9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9A7ABC-9518-66EF-9CAC-9DBF8544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A18EF26-B80F-F0DD-9CF8-6D9395F37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235514"/>
              </p:ext>
            </p:extLst>
          </p:nvPr>
        </p:nvGraphicFramePr>
        <p:xfrm>
          <a:off x="396358" y="1218183"/>
          <a:ext cx="11399280" cy="165249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62461">
                  <a:extLst>
                    <a:ext uri="{9D8B030D-6E8A-4147-A177-3AD203B41FA5}">
                      <a16:colId xmlns:a16="http://schemas.microsoft.com/office/drawing/2014/main" val="4280696899"/>
                    </a:ext>
                  </a:extLst>
                </a:gridCol>
                <a:gridCol w="1662123">
                  <a:extLst>
                    <a:ext uri="{9D8B030D-6E8A-4147-A177-3AD203B41FA5}">
                      <a16:colId xmlns:a16="http://schemas.microsoft.com/office/drawing/2014/main" val="2387549229"/>
                    </a:ext>
                  </a:extLst>
                </a:gridCol>
                <a:gridCol w="1566146">
                  <a:extLst>
                    <a:ext uri="{9D8B030D-6E8A-4147-A177-3AD203B41FA5}">
                      <a16:colId xmlns:a16="http://schemas.microsoft.com/office/drawing/2014/main" val="2492331129"/>
                    </a:ext>
                  </a:extLst>
                </a:gridCol>
                <a:gridCol w="1566146">
                  <a:extLst>
                    <a:ext uri="{9D8B030D-6E8A-4147-A177-3AD203B41FA5}">
                      <a16:colId xmlns:a16="http://schemas.microsoft.com/office/drawing/2014/main" val="4133025921"/>
                    </a:ext>
                  </a:extLst>
                </a:gridCol>
                <a:gridCol w="1662123">
                  <a:extLst>
                    <a:ext uri="{9D8B030D-6E8A-4147-A177-3AD203B41FA5}">
                      <a16:colId xmlns:a16="http://schemas.microsoft.com/office/drawing/2014/main" val="416747705"/>
                    </a:ext>
                  </a:extLst>
                </a:gridCol>
                <a:gridCol w="1566146">
                  <a:extLst>
                    <a:ext uri="{9D8B030D-6E8A-4147-A177-3AD203B41FA5}">
                      <a16:colId xmlns:a16="http://schemas.microsoft.com/office/drawing/2014/main" val="3950279927"/>
                    </a:ext>
                  </a:extLst>
                </a:gridCol>
                <a:gridCol w="1614135">
                  <a:extLst>
                    <a:ext uri="{9D8B030D-6E8A-4147-A177-3AD203B41FA5}">
                      <a16:colId xmlns:a16="http://schemas.microsoft.com/office/drawing/2014/main" val="1588812928"/>
                    </a:ext>
                  </a:extLst>
                </a:gridCol>
              </a:tblGrid>
              <a:tr h="248769">
                <a:tc>
                  <a:txBody>
                    <a:bodyPr/>
                    <a:lstStyle/>
                    <a:p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Objective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Values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Pressure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Values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Throughput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Vehicle Speed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Waiting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Per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Intersection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Waiting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Per Lane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Waiting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Per Lane Max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48954"/>
                  </a:ext>
                </a:extLst>
              </a:tr>
              <a:tr h="467908"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250.49, 88.5, 250.49, 88.5)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81.52, 27.11, 81.52, 27.11)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0.32, 0.12, 0.32, 0.12)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1.32, 0.85, 1.32, 0.85)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26.06, 10.83, 26.06, 10.83)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1.68, 0.7, 1.68, 0.7)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9.94, 3.27, 9.94, 3.27)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58110"/>
                  </a:ext>
                </a:extLst>
              </a:tr>
              <a:tr h="467908"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('10_30_1_binary_5_1_5_1', 277.87, 105.91, 277.87, 105.91)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('10_30_0.1_binary_5_5_1_0', 87.16, 26.32, 87.16, 26.32)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0.32, 0.12, 0.32, 0.12)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1.26, 0.84, 1.26, 0.84)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27.3, 10.68, 27.3, 10.68)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1.76, 0.69, 1.76, 0.69)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10.32, 3.2, 10.32, 3.2)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919079"/>
                  </a:ext>
                </a:extLst>
              </a:tr>
              <a:tr h="467908"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('25_30_5_binary_5_1_1_1', 278.9, 97.1, 278.9, 97.1)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('25_30_1_binary_5_5_0_0', 88.35, 26.67, 88.35, 26.67)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('25_30_5_binary_5_0_1_1', 0.31, 0.12, 0.31, 0.12)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('10_30_1_binary_5_1_5_1', 1.22, 0.88, 1.22, 0.88)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('10_30_1_binary_5_1_5_1', 27.48, 10.91, 27.48, 10.91)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('10_30_1_binary_5_1_5_1', 1.77, 0.7, 1.77, 0.7)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</a:rPr>
                        <a:t>('10_30_1_binary_5_5_5_0', 10.34, 3.21, 10.34, 3.21)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730601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B3F60D9-1D07-9265-251E-57E70A7D9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064"/>
              </p:ext>
            </p:extLst>
          </p:nvPr>
        </p:nvGraphicFramePr>
        <p:xfrm>
          <a:off x="396358" y="2960614"/>
          <a:ext cx="11399280" cy="205342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62082">
                  <a:extLst>
                    <a:ext uri="{9D8B030D-6E8A-4147-A177-3AD203B41FA5}">
                      <a16:colId xmlns:a16="http://schemas.microsoft.com/office/drawing/2014/main" val="653147140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4074882991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1362182296"/>
                    </a:ext>
                  </a:extLst>
                </a:gridCol>
                <a:gridCol w="1687114">
                  <a:extLst>
                    <a:ext uri="{9D8B030D-6E8A-4147-A177-3AD203B41FA5}">
                      <a16:colId xmlns:a16="http://schemas.microsoft.com/office/drawing/2014/main" val="2263844300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891082630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2571091201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42076858"/>
                    </a:ext>
                  </a:extLst>
                </a:gridCol>
              </a:tblGrid>
              <a:tr h="309081">
                <a:tc>
                  <a:txBody>
                    <a:bodyPr/>
                    <a:lstStyle/>
                    <a:p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 Time </a:t>
                      </a:r>
                      <a:r>
                        <a:rPr lang="de-CH" sz="9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Buffer</a:t>
                      </a: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Travel Time wo Buffer</a:t>
                      </a:r>
                      <a:endParaRPr lang="de-CH" sz="90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Waiting Time Per Vehicle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Waiting Time Per Vehicle Max</a:t>
                      </a:r>
                      <a:endParaRPr lang="de-CH" sz="90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Number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of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Stops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Number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of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Entered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Network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Phase Change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Frequency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24978"/>
                  </a:ext>
                </a:extLst>
              </a:tr>
              <a:tr h="580470">
                <a:tc>
                  <a:txBody>
                    <a:bodyPr/>
                    <a:lstStyle/>
                    <a:p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('10_30_0.1_binary_5_0_1_1', 477.64, 8.77)</a:t>
                      </a: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377.79, 5.28)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271.71, 6.97)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('25_30_1_binary_5_5_0_1', 1062.14, 135.25)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('25_30_0.1_binary_5_0_0_5', 3.12, 0.06)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1920.0, 5.66)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('25_30_5_binary_5_0_1_5', 0.45, 0.02)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56156"/>
                  </a:ext>
                </a:extLst>
              </a:tr>
              <a:tr h="580470">
                <a:tc>
                  <a:txBody>
                    <a:bodyPr/>
                    <a:lstStyle/>
                    <a:p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('10_30_5_binary_5_0_5_1', 486.85, 11.75)</a:t>
                      </a: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389.78, 12.51)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285.35, 17.84)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('10_30_0.1_binary_5_0_1_1', 1090.11, 102.45)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('25_30_5_binary_20_1_1_0', 3.15, 0.22)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('10_30_5_binary_5_0_5_1', 1888.0, 11.31)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('25_30_0.1_binary_5_0_0_5', 0.45, 0.01)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42235"/>
                  </a:ext>
                </a:extLst>
              </a:tr>
              <a:tr h="580470">
                <a:tc>
                  <a:txBody>
                    <a:bodyPr/>
                    <a:lstStyle/>
                    <a:p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('10_30_1_binary_5_1_5_1', 495.48, 0.21)</a:t>
                      </a: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('10_30_1_binary_5_1_5_1', 399.56, 1.32)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('10_30_1_binary_5_1_5_1', 298.58, 0.93)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('25_30_1_binary_5_5_0_0', 1098.69, 254.83)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('25_30_5_binary_5_0_1_5', 3.17, 0.05)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('25_30_5_binary_5_0_1_1', 1887.0, 2.83)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</a:rPr>
                        <a:t>('25_30_1_binary_20_0_1_5', 0.46, 0.01)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315698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6F07C61-001B-D022-8C84-552391798D72}"/>
              </a:ext>
            </a:extLst>
          </p:cNvPr>
          <p:cNvSpPr txBox="1"/>
          <p:nvPr/>
        </p:nvSpPr>
        <p:spPr>
          <a:xfrm>
            <a:off x="3909271" y="791019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spc="1500" dirty="0"/>
              <a:t>0_</a:t>
            </a:r>
            <a:r>
              <a:rPr lang="en-GB" dirty="0"/>
              <a:t>3</a:t>
            </a:r>
            <a:r>
              <a:rPr lang="en-GB" spc="1500" dirty="0"/>
              <a:t>0_</a:t>
            </a:r>
            <a:r>
              <a:rPr lang="en-GB" dirty="0"/>
              <a:t>0.</a:t>
            </a:r>
            <a:r>
              <a:rPr lang="en-GB" spc="1500" dirty="0"/>
              <a:t>1_</a:t>
            </a:r>
            <a:r>
              <a:rPr lang="en-GB" dirty="0"/>
              <a:t>binar</a:t>
            </a:r>
            <a:r>
              <a:rPr lang="en-GB" spc="1500" dirty="0"/>
              <a:t>y_5_0_1_1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18040F-65FA-565B-46B6-06AC6F56892D}"/>
              </a:ext>
            </a:extLst>
          </p:cNvPr>
          <p:cNvSpPr txBox="1"/>
          <p:nvPr/>
        </p:nvSpPr>
        <p:spPr>
          <a:xfrm>
            <a:off x="3299671" y="249756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Lane Capacity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4C9D6F-FE1A-01D6-AAE1-5CFF2E76B2BC}"/>
              </a:ext>
            </a:extLst>
          </p:cNvPr>
          <p:cNvSpPr txBox="1"/>
          <p:nvPr/>
        </p:nvSpPr>
        <p:spPr>
          <a:xfrm>
            <a:off x="4380040" y="242854"/>
            <a:ext cx="94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ADMM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B15C703-A746-5D37-3CC6-852D352311E0}"/>
                  </a:ext>
                </a:extLst>
              </p:cNvPr>
              <p:cNvSpPr txBox="1"/>
              <p:nvPr/>
            </p:nvSpPr>
            <p:spPr>
              <a:xfrm>
                <a:off x="5263291" y="421687"/>
                <a:ext cx="94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B15C703-A746-5D37-3CC6-852D3523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91" y="421687"/>
                <a:ext cx="94294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FC551AD4-242B-D9E7-6B05-F79FADFBF267}"/>
              </a:ext>
            </a:extLst>
          </p:cNvPr>
          <p:cNvSpPr txBox="1"/>
          <p:nvPr/>
        </p:nvSpPr>
        <p:spPr>
          <a:xfrm>
            <a:off x="6143755" y="421687"/>
            <a:ext cx="9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Z var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2B61A6C-378F-96B0-2EFD-DACD8A7D1E67}"/>
              </a:ext>
            </a:extLst>
          </p:cNvPr>
          <p:cNvSpPr txBox="1"/>
          <p:nvPr/>
        </p:nvSpPr>
        <p:spPr>
          <a:xfrm>
            <a:off x="7086704" y="462021"/>
            <a:ext cx="9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A264451-15A5-C70D-5DB5-E4C36B29F589}"/>
              </a:ext>
            </a:extLst>
          </p:cNvPr>
          <p:cNvSpPr txBox="1"/>
          <p:nvPr/>
        </p:nvSpPr>
        <p:spPr>
          <a:xfrm>
            <a:off x="7696304" y="502355"/>
            <a:ext cx="9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V_1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7C97F7C-0FEF-6350-E359-9DDE8D80A9D6}"/>
              </a:ext>
            </a:extLst>
          </p:cNvPr>
          <p:cNvSpPr txBox="1"/>
          <p:nvPr/>
        </p:nvSpPr>
        <p:spPr>
          <a:xfrm>
            <a:off x="8332134" y="488550"/>
            <a:ext cx="9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V_2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126D158-F91E-BA55-F881-C51CEB026BF4}"/>
              </a:ext>
            </a:extLst>
          </p:cNvPr>
          <p:cNvSpPr txBox="1"/>
          <p:nvPr/>
        </p:nvSpPr>
        <p:spPr>
          <a:xfrm>
            <a:off x="8969109" y="502355"/>
            <a:ext cx="9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V_3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AA93C-79F0-8C7F-50E6-E5F9A908E530}"/>
              </a:ext>
            </a:extLst>
          </p:cNvPr>
          <p:cNvSpPr txBox="1"/>
          <p:nvPr/>
        </p:nvSpPr>
        <p:spPr>
          <a:xfrm>
            <a:off x="396358" y="5037411"/>
            <a:ext cx="116686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first value represents the mean over the entire simulation time and the second value is the variance over the simulation time (The remaining two values have an error that I only corrected later) (e.g. in the top left corner: Mean: 250.49, Std: 88.5)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216180-86A8-8FF8-791E-7B8FB075E768}"/>
              </a:ext>
            </a:extLst>
          </p:cNvPr>
          <p:cNvSpPr txBox="1"/>
          <p:nvPr/>
        </p:nvSpPr>
        <p:spPr>
          <a:xfrm>
            <a:off x="396358" y="5957159"/>
            <a:ext cx="116686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same applies to the second table: The first value is the mean over all simulations and the second is the variance) (e.g. in the top left corner: Mean 477.64 sec, Std: 8.77 sec)</a:t>
            </a:r>
          </a:p>
        </p:txBody>
      </p:sp>
    </p:spTree>
    <p:extLst>
      <p:ext uri="{BB962C8B-B14F-4D97-AF65-F5344CB8AC3E}">
        <p14:creationId xmlns:p14="http://schemas.microsoft.com/office/powerpoint/2010/main" val="21031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B5906-83F1-097D-489D-7DE98ECA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21FE6-CA92-9D60-33A5-6F2A2FA7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LDPP-GF: is the second penalty function (GF stands for Green flow) </a:t>
            </a:r>
            <a:r>
              <a:rPr lang="en-GB" dirty="0">
                <a:sym typeface="Wingdings" pitchFamily="2" charset="2"/>
              </a:rPr>
              <a:t> No theoretical guarantee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102A3-721B-4DD6-714C-3A326CFE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40A8B-93A3-3A5D-608B-D45A6BE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EF5E66-4320-4443-C3EC-EDA56FC4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49" y="2673375"/>
            <a:ext cx="6464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3E24A-BCA2-2348-19E3-BCA83F37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341019"/>
            <a:ext cx="10728325" cy="900000"/>
          </a:xfrm>
        </p:spPr>
        <p:txBody>
          <a:bodyPr/>
          <a:lstStyle/>
          <a:p>
            <a:r>
              <a:rPr lang="en-GB" dirty="0"/>
              <a:t>Simulation</a:t>
            </a:r>
            <a:br>
              <a:rPr lang="en-GB" dirty="0"/>
            </a:br>
            <a:r>
              <a:rPr lang="en-GB" dirty="0"/>
              <a:t>(LDPP-GF)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4F921-228B-3C1E-7EB3-97D581A9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26.01.24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9A7ABC-9518-66EF-9CAC-9DBF8544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A18EF26-B80F-F0DD-9CF8-6D9395F37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24371"/>
              </p:ext>
            </p:extLst>
          </p:nvPr>
        </p:nvGraphicFramePr>
        <p:xfrm>
          <a:off x="396358" y="1358822"/>
          <a:ext cx="11399280" cy="165249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62461">
                  <a:extLst>
                    <a:ext uri="{9D8B030D-6E8A-4147-A177-3AD203B41FA5}">
                      <a16:colId xmlns:a16="http://schemas.microsoft.com/office/drawing/2014/main" val="4280696899"/>
                    </a:ext>
                  </a:extLst>
                </a:gridCol>
                <a:gridCol w="1662123">
                  <a:extLst>
                    <a:ext uri="{9D8B030D-6E8A-4147-A177-3AD203B41FA5}">
                      <a16:colId xmlns:a16="http://schemas.microsoft.com/office/drawing/2014/main" val="2387549229"/>
                    </a:ext>
                  </a:extLst>
                </a:gridCol>
                <a:gridCol w="1566146">
                  <a:extLst>
                    <a:ext uri="{9D8B030D-6E8A-4147-A177-3AD203B41FA5}">
                      <a16:colId xmlns:a16="http://schemas.microsoft.com/office/drawing/2014/main" val="2492331129"/>
                    </a:ext>
                  </a:extLst>
                </a:gridCol>
                <a:gridCol w="1566146">
                  <a:extLst>
                    <a:ext uri="{9D8B030D-6E8A-4147-A177-3AD203B41FA5}">
                      <a16:colId xmlns:a16="http://schemas.microsoft.com/office/drawing/2014/main" val="4133025921"/>
                    </a:ext>
                  </a:extLst>
                </a:gridCol>
                <a:gridCol w="1662123">
                  <a:extLst>
                    <a:ext uri="{9D8B030D-6E8A-4147-A177-3AD203B41FA5}">
                      <a16:colId xmlns:a16="http://schemas.microsoft.com/office/drawing/2014/main" val="416747705"/>
                    </a:ext>
                  </a:extLst>
                </a:gridCol>
                <a:gridCol w="1566146">
                  <a:extLst>
                    <a:ext uri="{9D8B030D-6E8A-4147-A177-3AD203B41FA5}">
                      <a16:colId xmlns:a16="http://schemas.microsoft.com/office/drawing/2014/main" val="3950279927"/>
                    </a:ext>
                  </a:extLst>
                </a:gridCol>
                <a:gridCol w="1614135">
                  <a:extLst>
                    <a:ext uri="{9D8B030D-6E8A-4147-A177-3AD203B41FA5}">
                      <a16:colId xmlns:a16="http://schemas.microsoft.com/office/drawing/2014/main" val="1588812928"/>
                    </a:ext>
                  </a:extLst>
                </a:gridCol>
              </a:tblGrid>
              <a:tr h="248769">
                <a:tc>
                  <a:txBody>
                    <a:bodyPr/>
                    <a:lstStyle/>
                    <a:p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Objective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Values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Pressure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Values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Throughput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Vehicle Speed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Waiting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Per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Intersection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Waiting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Per Lane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Waiting </a:t>
                      </a:r>
                      <a:r>
                        <a:rPr lang="de-CH" sz="7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700" b="1" dirty="0">
                          <a:solidFill>
                            <a:srgbClr val="000000"/>
                          </a:solidFill>
                          <a:effectLst/>
                        </a:rPr>
                        <a:t> Per Lane Max</a:t>
                      </a:r>
                      <a:endParaRPr lang="de-CH" sz="700" dirty="0">
                        <a:effectLst/>
                      </a:endParaRPr>
                    </a:p>
                  </a:txBody>
                  <a:tcPr marL="14425" marR="14425" marT="14425" marB="14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48954"/>
                  </a:ext>
                </a:extLst>
              </a:tr>
              <a:tr h="467908"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('30_1_binary_constant_12', 310.79, 103.76, 310.79, 103.76)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('30_1_binary_constant_12', 89.04, 30.24, 89.04, 30.24)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('30_0.1_binary_constant_2', 0.28, 0.14, 0.28, 0.14)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('30_1_binary_constant_12', 1.11, 0.94, 1.11, 0.94)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('30_2_binary_constant_2', 32.53, 11.57, 32.53, 11.57)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('30_2_binary_constant_2', 2.1, 0.75, 2.1, 0.75)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('30_1_binary_constant_12', 10.93, 3.37, 10.93, 3.37)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58110"/>
                  </a:ext>
                </a:extLst>
              </a:tr>
              <a:tr h="467908"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('30_2_binary_constant_2', 325.98, 114.74, 325.98, 114.74)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('30_2_binary_constant_2', 95.16, 32.58, 95.16, 32.58)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('30_1_binary_constant_12', 0.28, 0.14, 0.28, 0.14)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('30_0.1_binary_constant_2', 1.11, 0.96, 1.11, 0.96)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('30_1_binary_constant_12', 32.61, 12.4, 32.61, 12.4)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('30_1_binary_constant_12', 2.1, 0.8, 2.1, 0.8)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('30_0.1_binary_constant_2', 11.05, 3.4, 11.05, 3.4)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919079"/>
                  </a:ext>
                </a:extLst>
              </a:tr>
              <a:tr h="467908"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('30_1_binary_constant_1', 334.27, 114.84, 334.27, 114.84)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('30_5_binary_constant_12', 95.73, 31.37, 95.73, 31.37)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('30_2_binary_constant_2', 0.27, 0.14, 0.27, 0.14)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('30_5_binary_constant_1', 1.08, 0.97, 1.08, 0.97)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('30_5_binary_constant_12', 32.9, 11.85, 32.9, 11.85)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('30_5_binary_constant_12', 2.12, 0.76, 2.12, 0.76)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('30_5_binary_constant_1', 11.05, 3.28, 11.05, 3.28)</a:t>
                      </a:r>
                      <a:endParaRPr lang="de-CH" sz="7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30601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B3F60D9-1D07-9265-251E-57E70A7D9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0256"/>
              </p:ext>
            </p:extLst>
          </p:nvPr>
        </p:nvGraphicFramePr>
        <p:xfrm>
          <a:off x="396358" y="3209786"/>
          <a:ext cx="11399280" cy="205342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62082">
                  <a:extLst>
                    <a:ext uri="{9D8B030D-6E8A-4147-A177-3AD203B41FA5}">
                      <a16:colId xmlns:a16="http://schemas.microsoft.com/office/drawing/2014/main" val="653147140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4074882991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1362182296"/>
                    </a:ext>
                  </a:extLst>
                </a:gridCol>
                <a:gridCol w="1687114">
                  <a:extLst>
                    <a:ext uri="{9D8B030D-6E8A-4147-A177-3AD203B41FA5}">
                      <a16:colId xmlns:a16="http://schemas.microsoft.com/office/drawing/2014/main" val="2263844300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891082630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2571091201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42076858"/>
                    </a:ext>
                  </a:extLst>
                </a:gridCol>
              </a:tblGrid>
              <a:tr h="309081">
                <a:tc>
                  <a:txBody>
                    <a:bodyPr/>
                    <a:lstStyle/>
                    <a:p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 Time </a:t>
                      </a:r>
                      <a:r>
                        <a:rPr lang="de-CH" sz="9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Buffer</a:t>
                      </a: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Travel Time wo Buffer</a:t>
                      </a:r>
                      <a:endParaRPr lang="de-CH" sz="90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Waiting Time Per Vehicle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Waiting Time Per Vehicle Max</a:t>
                      </a:r>
                      <a:endParaRPr lang="de-CH" sz="90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Number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of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Stops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Number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of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Vehicles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Entered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 Network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rgbClr val="000000"/>
                          </a:solidFill>
                          <a:effectLst/>
                        </a:rPr>
                        <a:t>Phase Change </a:t>
                      </a:r>
                      <a:r>
                        <a:rPr lang="de-CH" sz="900" b="1" dirty="0" err="1">
                          <a:solidFill>
                            <a:srgbClr val="000000"/>
                          </a:solidFill>
                          <a:effectLst/>
                        </a:rPr>
                        <a:t>Frequency</a:t>
                      </a:r>
                      <a:endParaRPr lang="de-CH" sz="900" dirty="0">
                        <a:effectLst/>
                      </a:endParaRPr>
                    </a:p>
                  </a:txBody>
                  <a:tcPr marL="18846" marR="18846" marT="18846" marB="188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24978"/>
                  </a:ext>
                </a:extLst>
              </a:tr>
              <a:tr h="58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('30_5_binary_constant_12', 550.22, 21.77)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('30_5_binary_constant_12', 451.96, 40.95)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('30_2_binary_constant_2', 369.26, 61.81)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('30_5_binary_constant_1', 1304.42, 18.27)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('30_5_binary_constant_6', 3.52, 0.4)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('30_0.1_binary_constant_2', 1832.5, 36.06)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('30_2_binary_constant_12', 0.58, 0.02)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156156"/>
                  </a:ext>
                </a:extLst>
              </a:tr>
              <a:tr h="58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('30_2_binary_constant_2', 550.23, 33.79)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('30_2_binary_constant_2', 452.89, 41.81)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('30_5_binary_constant_12', 371.38, 56.54)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('30_2_binary_constant_0', 1308.92, 147.59)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('30_0.1_binary_constant_12', 3.55, 0.69)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('30_5_binary_constant_12', 1815.0, 69.3)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('30_5_binary_constant_6', 0.58, 0.12)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42235"/>
                  </a:ext>
                </a:extLst>
              </a:tr>
              <a:tr h="58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900" kern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+mn-ea"/>
                          <a:cs typeface="+mn-cs"/>
                        </a:rPr>
                        <a:t>('30_0.1_binary_constant_2', 551.36, 45.74)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('30_0.1_binary_constant_2', 458.93, 51.98)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('30_0.1_binary_constant_2', 372.47, 71.25)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('30_1_binary_constant_0', 1364.69, 68.31)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('30_1_binary_constant_6', 3.65, 0.16)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('30_5_binary_constant_1', 1813.0, 87.68)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('30_1_binary_constant_2', 0.59, 0.13)</a:t>
                      </a:r>
                      <a:endParaRPr lang="de-CH" sz="9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315698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6F07C61-001B-D022-8C84-552391798D72}"/>
              </a:ext>
            </a:extLst>
          </p:cNvPr>
          <p:cNvSpPr txBox="1"/>
          <p:nvPr/>
        </p:nvSpPr>
        <p:spPr>
          <a:xfrm>
            <a:off x="3909271" y="791019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spc="1500" dirty="0"/>
              <a:t>0_</a:t>
            </a:r>
            <a:r>
              <a:rPr lang="en-GB" dirty="0"/>
              <a:t>0.</a:t>
            </a:r>
            <a:r>
              <a:rPr lang="en-GB" spc="1500" dirty="0"/>
              <a:t>1_</a:t>
            </a:r>
            <a:r>
              <a:rPr lang="en-GB" dirty="0"/>
              <a:t>binar</a:t>
            </a:r>
            <a:r>
              <a:rPr lang="en-GB" spc="1500" dirty="0"/>
              <a:t>y_</a:t>
            </a:r>
            <a:r>
              <a:rPr lang="en-GB" dirty="0"/>
              <a:t>constan</a:t>
            </a:r>
            <a:r>
              <a:rPr lang="en-GB" spc="1500" dirty="0"/>
              <a:t>t_0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4C9D6F-FE1A-01D6-AAE1-5CFF2E76B2BC}"/>
              </a:ext>
            </a:extLst>
          </p:cNvPr>
          <p:cNvSpPr txBox="1"/>
          <p:nvPr/>
        </p:nvSpPr>
        <p:spPr>
          <a:xfrm>
            <a:off x="3656195" y="249756"/>
            <a:ext cx="94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ADMM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B15C703-A746-5D37-3CC6-852D352311E0}"/>
                  </a:ext>
                </a:extLst>
              </p:cNvPr>
              <p:cNvSpPr txBox="1"/>
              <p:nvPr/>
            </p:nvSpPr>
            <p:spPr>
              <a:xfrm>
                <a:off x="4484377" y="450084"/>
                <a:ext cx="94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B15C703-A746-5D37-3CC6-852D3523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77" y="450084"/>
                <a:ext cx="94294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FC551AD4-242B-D9E7-6B05-F79FADFBF267}"/>
              </a:ext>
            </a:extLst>
          </p:cNvPr>
          <p:cNvSpPr txBox="1"/>
          <p:nvPr/>
        </p:nvSpPr>
        <p:spPr>
          <a:xfrm>
            <a:off x="5367481" y="488550"/>
            <a:ext cx="9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Z 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2B61A6C-378F-96B0-2EFD-DACD8A7D1E67}"/>
                  </a:ext>
                </a:extLst>
              </p:cNvPr>
              <p:cNvSpPr txBox="1"/>
              <p:nvPr/>
            </p:nvSpPr>
            <p:spPr>
              <a:xfrm>
                <a:off x="6655899" y="468790"/>
                <a:ext cx="94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2B61A6C-378F-96B0-2EFD-DACD8A7D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99" y="468790"/>
                <a:ext cx="9429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4A264451-15A5-C70D-5DB5-E4C36B29F589}"/>
              </a:ext>
            </a:extLst>
          </p:cNvPr>
          <p:cNvSpPr txBox="1"/>
          <p:nvPr/>
        </p:nvSpPr>
        <p:spPr>
          <a:xfrm>
            <a:off x="7700275" y="481098"/>
            <a:ext cx="9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4336351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1780</Words>
  <Application>Microsoft Macintosh PowerPoint</Application>
  <PresentationFormat>Breitbild</PresentationFormat>
  <Paragraphs>159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Helvetica Neue</vt:lpstr>
      <vt:lpstr>Symbol</vt:lpstr>
      <vt:lpstr>ETH Zürich</vt:lpstr>
      <vt:lpstr>Meeting 5</vt:lpstr>
      <vt:lpstr>Simulation</vt:lpstr>
      <vt:lpstr>Simulation (LDPP-T)</vt:lpstr>
      <vt:lpstr>Simulation</vt:lpstr>
      <vt:lpstr>Simulation (LDPP-GF)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460</cp:revision>
  <cp:lastPrinted>2023-03-30T10:08:29Z</cp:lastPrinted>
  <dcterms:created xsi:type="dcterms:W3CDTF">2023-03-22T16:52:26Z</dcterms:created>
  <dcterms:modified xsi:type="dcterms:W3CDTF">2024-01-26T17:56:46Z</dcterms:modified>
</cp:coreProperties>
</file>