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3" r:id="rId4"/>
    <p:sldId id="269" r:id="rId5"/>
    <p:sldId id="273" r:id="rId6"/>
    <p:sldId id="274" r:id="rId7"/>
    <p:sldId id="275" r:id="rId8"/>
    <p:sldId id="276" r:id="rId9"/>
    <p:sldId id="270" r:id="rId10"/>
    <p:sldId id="278" r:id="rId11"/>
    <p:sldId id="271" r:id="rId12"/>
    <p:sldId id="272" r:id="rId13"/>
    <p:sldId id="27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5D4"/>
    <a:srgbClr val="FF0000"/>
    <a:srgbClr val="00C438"/>
    <a:srgbClr val="E8EAF2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 autoAdjust="0"/>
    <p:restoredTop sz="82313"/>
  </p:normalViewPr>
  <p:slideViewPr>
    <p:cSldViewPr snapToGrid="0" showGuides="1">
      <p:cViewPr varScale="1">
        <p:scale>
          <a:sx n="100" d="100"/>
          <a:sy n="100" d="100"/>
        </p:scale>
        <p:origin x="172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zenz Tuetsch" userId="90e4582f999447d8" providerId="LiveId" clId="{01EE1E4A-5C2B-254C-A6FC-30CBEE75D6B7}"/>
    <pc:docChg chg="undo custSel addSld delSld modSld sldOrd">
      <pc:chgData name="Vinzenz Tuetsch" userId="90e4582f999447d8" providerId="LiveId" clId="{01EE1E4A-5C2B-254C-A6FC-30CBEE75D6B7}" dt="2023-04-05T09:29:11.622" v="3214" actId="20577"/>
      <pc:docMkLst>
        <pc:docMk/>
      </pc:docMkLst>
      <pc:sldChg chg="modSp">
        <pc:chgData name="Vinzenz Tuetsch" userId="90e4582f999447d8" providerId="LiveId" clId="{01EE1E4A-5C2B-254C-A6FC-30CBEE75D6B7}" dt="2023-04-03T03:24:53.882" v="3" actId="20577"/>
        <pc:sldMkLst>
          <pc:docMk/>
          <pc:sldMk cId="3536168811" sldId="256"/>
        </pc:sldMkLst>
        <pc:spChg chg="mod">
          <ac:chgData name="Vinzenz Tuetsch" userId="90e4582f999447d8" providerId="LiveId" clId="{01EE1E4A-5C2B-254C-A6FC-30CBEE75D6B7}" dt="2023-04-03T03:24:53.882" v="3" actId="20577"/>
          <ac:spMkLst>
            <pc:docMk/>
            <pc:sldMk cId="3536168811" sldId="256"/>
            <ac:spMk id="3" creationId="{AC1FB292-90C1-439C-8480-EB4116CF2374}"/>
          </ac:spMkLst>
        </pc:spChg>
      </pc:sldChg>
      <pc:sldChg chg="modSp">
        <pc:chgData name="Vinzenz Tuetsch" userId="90e4582f999447d8" providerId="LiveId" clId="{01EE1E4A-5C2B-254C-A6FC-30CBEE75D6B7}" dt="2023-04-03T05:20:16.916" v="1527" actId="20577"/>
        <pc:sldMkLst>
          <pc:docMk/>
          <pc:sldMk cId="3164086109" sldId="261"/>
        </pc:sldMkLst>
        <pc:spChg chg="mod">
          <ac:chgData name="Vinzenz Tuetsch" userId="90e4582f999447d8" providerId="LiveId" clId="{01EE1E4A-5C2B-254C-A6FC-30CBEE75D6B7}" dt="2023-04-03T05:20:16.916" v="1527" actId="20577"/>
          <ac:spMkLst>
            <pc:docMk/>
            <pc:sldMk cId="3164086109" sldId="261"/>
            <ac:spMk id="3" creationId="{94792F61-F3A1-4E2C-B0EE-9742603FD0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16.11.23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16.11.23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MP-</a:t>
            </a:r>
            <a:r>
              <a:rPr lang="en-GB" dirty="0" err="1"/>
              <a:t>pract</a:t>
            </a:r>
            <a:r>
              <a:rPr lang="en-GB" dirty="0"/>
              <a:t>:</a:t>
            </a:r>
          </a:p>
          <a:p>
            <a:pPr marL="171450" indent="-171450">
              <a:buFontTx/>
              <a:buChar char="-"/>
            </a:pP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The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theory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of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MP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developed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in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P.Varaiya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(2013),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shows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that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queue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length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resulting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from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MP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control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is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inversely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proportional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to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number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of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decisions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per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cycle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. (Even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though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I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cannot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find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same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analytical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part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my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simulation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previsouly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had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same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conclusion</a:t>
            </a:r>
            <a:r>
              <a:rPr lang="de-CH" b="0" i="0" u="none" strike="noStrike">
                <a:effectLst/>
                <a:latin typeface="Arial" panose="020B0604020202020204" pitchFamily="34" charset="0"/>
              </a:rPr>
              <a:t>)</a:t>
            </a:r>
            <a:endParaRPr lang="de-CH" b="0" i="0" u="none" strike="noStrike" dirty="0"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However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this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induces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cost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of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switching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phase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more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frequently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and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with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including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lost time,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it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might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even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make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throughput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worse</a:t>
            </a:r>
            <a:endParaRPr lang="de-CH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	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754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Pressure Releasing: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Smaller throughput region as MP, but can be adapted by choosing the capacity value C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Takes upstream lanes into consideration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Capacity Aware MP: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Guarantees Work Conservation (if it is possible to give green time to a lane such that cars will move, than the controller will choose such a lane and not waste green time)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Convex Pressure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Fairness at low occupancy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Stability at low occupancy (basically MP controller)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Issue: Last pocket problem: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vehicle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at a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node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whose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queue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length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remains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very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small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may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be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starved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for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a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long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time,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as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backpressure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control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gives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priority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to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nodes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with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larger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queue</a:t>
            </a:r>
            <a:r>
              <a:rPr lang="de-CH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u="none" strike="noStrike" dirty="0" err="1">
                <a:effectLst/>
                <a:latin typeface="Arial" panose="020B0604020202020204" pitchFamily="34" charset="0"/>
              </a:rPr>
              <a:t>lengths</a:t>
            </a: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85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Energy penalty: LDPP but try to minimize energy while stabilizing queues (choose V to bound queue lengths)</a:t>
            </a:r>
          </a:p>
          <a:p>
            <a:pPr marL="171450" indent="-171450">
              <a:buFontTx/>
              <a:buChar char="-"/>
            </a:pPr>
            <a:r>
              <a:rPr lang="en-GB" dirty="0"/>
              <a:t>Backpressure: Similar as we did but different penalty. Does not depend on downstream decision, but only downstream queue condition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255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Basically similar to what we wanted to do. Find a new “pressure definition” that takes downstream decisions into consideration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Guaranteed stability</a:t>
            </a:r>
          </a:p>
          <a:p>
            <a:pPr marL="171450" indent="-171450">
              <a:buFontTx/>
              <a:buChar char="-"/>
            </a:pPr>
            <a:r>
              <a:rPr lang="en-GB" dirty="0"/>
              <a:t>Somewhat similar consensus algorithm as our greedy algorithm but requires </a:t>
            </a:r>
            <a:r>
              <a:rPr lang="en-GB"/>
              <a:t>global communication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5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666493-74EB-FD43-A664-CCFCD6FFE11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52" y="260352"/>
            <a:ext cx="1224209" cy="4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-kanno.mist.i.u-tokyo.ac.jp/kanno/presen/acsmo2018.pdf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-kanno.mist.i.u-tokyo.ac.jp/kanno/presen/acsmo2018.pdf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Meeting 1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Vinzenz </a:t>
            </a:r>
            <a:r>
              <a:rPr lang="de-DE" b="1" dirty="0" err="1"/>
              <a:t>Tütsch</a:t>
            </a:r>
            <a:endParaRPr lang="de-DE" b="1" dirty="0"/>
          </a:p>
          <a:p>
            <a:r>
              <a:rPr lang="de-DE"/>
              <a:t>16.11.2023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AAB2F-773A-877F-18CC-C2213DAA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Consensus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A7CCA0-EF04-7BB3-0A0F-028C6580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ADMM </a:t>
            </a:r>
          </a:p>
          <a:p>
            <a:pPr lvl="1"/>
            <a:r>
              <a:rPr lang="en-GB" dirty="0"/>
              <a:t>Optimality</a:t>
            </a:r>
          </a:p>
          <a:p>
            <a:pPr lvl="1"/>
            <a:r>
              <a:rPr lang="en-GB" dirty="0"/>
              <a:t>Complexity Analysis</a:t>
            </a:r>
          </a:p>
          <a:p>
            <a:r>
              <a:rPr lang="en-GB" dirty="0"/>
              <a:t>Greedy</a:t>
            </a:r>
          </a:p>
          <a:p>
            <a:pPr lvl="1"/>
            <a:r>
              <a:rPr lang="en-GB" dirty="0"/>
              <a:t>Optimality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4C99EA-0B5B-1E22-9920-60D97C27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8E534-85F3-7332-5EC3-985FF5DD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D9F5AD-616F-9FCE-3A12-DE0467337300}"/>
              </a:ext>
            </a:extLst>
          </p:cNvPr>
          <p:cNvSpPr txBox="1"/>
          <p:nvPr/>
        </p:nvSpPr>
        <p:spPr>
          <a:xfrm>
            <a:off x="5256286" y="765125"/>
            <a:ext cx="436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Hard to find theoretical results for MINLP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ADMM heuristics that work well (</a:t>
            </a:r>
            <a:r>
              <a:rPr lang="en-GB" dirty="0">
                <a:hlinkClick r:id="rId2"/>
              </a:rPr>
              <a:t>http://www.mi-kanno.mist.i.u-tokyo.ac.jp/kanno/presen/acsmo2018.pdf</a:t>
            </a:r>
            <a:r>
              <a:rPr lang="en-GB" dirty="0"/>
              <a:t> 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solutions (Not ADMM)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A New Distributed </a:t>
            </a:r>
            <a:r>
              <a:rPr lang="de-CH" dirty="0" err="1"/>
              <a:t>Optimization</a:t>
            </a:r>
            <a:r>
              <a:rPr lang="de-CH" dirty="0"/>
              <a:t>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MINLPs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Affinely</a:t>
            </a:r>
            <a:r>
              <a:rPr lang="de-CH" dirty="0"/>
              <a:t> </a:t>
            </a:r>
            <a:r>
              <a:rPr lang="de-CH" dirty="0" err="1"/>
              <a:t>Coupled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Solving</a:t>
            </a:r>
            <a:r>
              <a:rPr lang="de-CH" dirty="0"/>
              <a:t> </a:t>
            </a:r>
            <a:r>
              <a:rPr lang="de-CH" dirty="0" err="1"/>
              <a:t>Extremely</a:t>
            </a:r>
            <a:r>
              <a:rPr lang="de-CH" dirty="0"/>
              <a:t> </a:t>
            </a:r>
            <a:r>
              <a:rPr lang="de-CH" dirty="0" err="1"/>
              <a:t>Difficult</a:t>
            </a:r>
            <a:r>
              <a:rPr lang="de-CH" dirty="0"/>
              <a:t> MINLP Problems </a:t>
            </a:r>
            <a:r>
              <a:rPr lang="de-CH" dirty="0" err="1"/>
              <a:t>Using</a:t>
            </a:r>
            <a:r>
              <a:rPr lang="de-CH" dirty="0"/>
              <a:t> Adaptive Resolution Micro-GA </a:t>
            </a:r>
            <a:r>
              <a:rPr lang="de-CH" dirty="0" err="1"/>
              <a:t>with</a:t>
            </a:r>
            <a:r>
              <a:rPr lang="de-CH" dirty="0"/>
              <a:t> Tabu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A </a:t>
            </a:r>
            <a:r>
              <a:rPr lang="de-CH" dirty="0" err="1"/>
              <a:t>good</a:t>
            </a:r>
            <a:r>
              <a:rPr lang="de-CH" dirty="0"/>
              <a:t> recipe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solving</a:t>
            </a:r>
            <a:r>
              <a:rPr lang="de-CH" dirty="0"/>
              <a:t> MINLPs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FC5CA9-4C17-0510-58D0-6D4C08A6FEB4}"/>
              </a:ext>
            </a:extLst>
          </p:cNvPr>
          <p:cNvSpPr txBox="1"/>
          <p:nvPr/>
        </p:nvSpPr>
        <p:spPr>
          <a:xfrm>
            <a:off x="731837" y="5541964"/>
            <a:ext cx="929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 Phases </a:t>
            </a:r>
            <a:r>
              <a:rPr lang="en-GB" dirty="0">
                <a:sym typeface="Wingdings" pitchFamily="2" charset="2"/>
              </a:rPr>
              <a:t> 8 decision variables per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“Optimization range” in a grid spans over 5 intersections  8^5 = 32’768 combinations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01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F231F-A4A1-A44A-A9BA-2097F600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790E-974D-C603-D3E6-62E4E297F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280991"/>
            <a:ext cx="5368925" cy="4680000"/>
          </a:xfrm>
        </p:spPr>
        <p:txBody>
          <a:bodyPr/>
          <a:lstStyle/>
          <a:p>
            <a:r>
              <a:rPr lang="en-GB" dirty="0"/>
              <a:t>Metrics</a:t>
            </a:r>
          </a:p>
          <a:p>
            <a:r>
              <a:rPr lang="en-GB" dirty="0"/>
              <a:t>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Introduce time between phase changes (idle time)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Grid, Real world, Arterial</a:t>
            </a:r>
          </a:p>
          <a:p>
            <a:r>
              <a:rPr lang="en-GB" dirty="0"/>
              <a:t>Demand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Find real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Compare to what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Green Wave (Optimal solution to arterial network)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RL – Methods (Implementation ?)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Original MP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Fixed Time or Traditional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00644-1290-018F-A178-7518A632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C9E3D2-F25F-DE9B-16E5-ABBA2D8F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45AAF0-ABBF-220E-458E-1C3019D8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762" y="897009"/>
            <a:ext cx="5359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16952-FF65-A7B3-8542-0A73A23D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F6D29-5213-97FF-8238-60EE0D63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Implementation of Max Pressure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E3282-6631-D034-0605-2772C213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6F24E3-4227-E565-C906-00800F9B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05B07B9-B768-5869-ABFD-5B4682370F3B}"/>
              </a:ext>
            </a:extLst>
          </p:cNvPr>
          <p:cNvGrpSpPr/>
          <p:nvPr/>
        </p:nvGrpSpPr>
        <p:grpSpPr>
          <a:xfrm>
            <a:off x="1089060" y="1726294"/>
            <a:ext cx="8506759" cy="4366581"/>
            <a:chOff x="1797977" y="1839009"/>
            <a:chExt cx="8506759" cy="436658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097F5D2-5531-D1E6-E72C-B1549C02C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7264" y="1839009"/>
              <a:ext cx="8417472" cy="4356307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08E86A2-0FD1-69CA-2C66-5322E9C4CAC6}"/>
                </a:ext>
              </a:extLst>
            </p:cNvPr>
            <p:cNvSpPr/>
            <p:nvPr/>
          </p:nvSpPr>
          <p:spPr>
            <a:xfrm>
              <a:off x="1797977" y="5763802"/>
              <a:ext cx="8342616" cy="4417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5CD48E75-8D91-148A-7A2C-C1558E3E5BC6}"/>
              </a:ext>
            </a:extLst>
          </p:cNvPr>
          <p:cNvSpPr txBox="1"/>
          <p:nvPr/>
        </p:nvSpPr>
        <p:spPr>
          <a:xfrm>
            <a:off x="9729627" y="2157573"/>
            <a:ext cx="2219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Ingress nodes have </a:t>
            </a:r>
            <a:r>
              <a:rPr lang="en-GB" b="1" dirty="0"/>
              <a:t>no capacity constraint</a:t>
            </a:r>
            <a:r>
              <a:rPr lang="en-GB" dirty="0"/>
              <a:t>, that is, infinite capacity.</a:t>
            </a:r>
          </a:p>
          <a:p>
            <a:endParaRPr lang="en-GB" dirty="0"/>
          </a:p>
          <a:p>
            <a:r>
              <a:rPr lang="en-GB" dirty="0"/>
              <a:t>Exit nodes have </a:t>
            </a:r>
            <a:r>
              <a:rPr lang="en-GB" b="1" dirty="0"/>
              <a:t>no queued vehicles</a:t>
            </a:r>
            <a:r>
              <a:rPr lang="en-GB" dirty="0"/>
              <a:t>, on which arrived vehicles leave network immediately.</a:t>
            </a:r>
          </a:p>
        </p:txBody>
      </p:sp>
    </p:spTree>
    <p:extLst>
      <p:ext uri="{BB962C8B-B14F-4D97-AF65-F5344CB8AC3E}">
        <p14:creationId xmlns:p14="http://schemas.microsoft.com/office/powerpoint/2010/main" val="356293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BD8A8-25F6-F548-B5E2-35124250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EAD77-A4B1-3A82-276A-7095E6BF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Choose pressure function</a:t>
            </a:r>
          </a:p>
          <a:p>
            <a:pPr marL="825500" lvl="1" indent="-285750">
              <a:buFont typeface="Arial" panose="020B0604020202020204" pitchFamily="34" charset="0"/>
              <a:buChar char="•"/>
            </a:pPr>
            <a:r>
              <a:rPr lang="en-GB" dirty="0"/>
              <a:t>Original</a:t>
            </a:r>
          </a:p>
          <a:p>
            <a:pPr marL="825500" lvl="1" indent="-285750">
              <a:buFont typeface="Arial" panose="020B0604020202020204" pitchFamily="34" charset="0"/>
              <a:buChar char="•"/>
            </a:pPr>
            <a:r>
              <a:rPr lang="en-GB" dirty="0"/>
              <a:t>Capacity aware</a:t>
            </a:r>
          </a:p>
          <a:p>
            <a:pPr marL="825500" lvl="1" indent="-285750">
              <a:buFont typeface="Arial" panose="020B0604020202020204" pitchFamily="34" charset="0"/>
              <a:buChar char="•"/>
            </a:pPr>
            <a:r>
              <a:rPr lang="en-GB" dirty="0"/>
              <a:t>Bidding</a:t>
            </a:r>
          </a:p>
          <a:p>
            <a:pPr marL="825500" lvl="1" indent="-285750">
              <a:buFont typeface="Arial" panose="020B0604020202020204" pitchFamily="34" charset="0"/>
              <a:buChar char="•"/>
            </a:pPr>
            <a:r>
              <a:rPr lang="en-GB" dirty="0"/>
              <a:t>Normalize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Büchi</a:t>
            </a:r>
            <a:r>
              <a:rPr lang="en-GB" dirty="0"/>
              <a:t> Automaton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Introduction Overleaf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with implementation (Network / Demand / Simulation)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C49AB-50BD-9945-8E8F-FB597D30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5B46F-8EE6-CBD6-32EC-E6DE0DC0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70590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Topics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Traffic Signal Control</a:t>
            </a:r>
          </a:p>
          <a:p>
            <a:r>
              <a:rPr lang="en-GB" dirty="0"/>
              <a:t>Consensus</a:t>
            </a:r>
          </a:p>
          <a:p>
            <a:r>
              <a:rPr lang="en-GB" dirty="0"/>
              <a:t>Simulation</a:t>
            </a:r>
          </a:p>
          <a:p>
            <a:r>
              <a:rPr lang="en-GB" dirty="0"/>
              <a:t>To Do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7E-D2DB-4F76-9588-775FC8D85F8C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656F-12F3-54AE-00BC-283E6670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7F51C-17F4-CF03-CA40-5DFF3A41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09C148-53BE-9EC7-1F11-DAD332CE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0AE248-33E0-90AD-7C08-990D8333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35" y="1160351"/>
            <a:ext cx="7689280" cy="49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5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B6DAF-9763-FA01-1E60-0E3D486C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en-GB" dirty="0"/>
              <a:t>Traffic Signal Control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3A4066-C9FD-9191-CE43-FA57069A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937" y="347207"/>
            <a:ext cx="3165231" cy="6206335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125462-55A3-A34C-11A0-3886C4F0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332D50A-E6CC-4D88-8908-F2129032F4C7}" type="datetime1">
              <a:rPr lang="de-CH" noProof="0" smtClean="0"/>
              <a:pPr>
                <a:spcAft>
                  <a:spcPts val="600"/>
                </a:spcAft>
              </a:pPr>
              <a:t>16.11.23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4A7513-6E8D-3D1F-E7FF-1279EEC8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A52AF-F19D-405C-AD5F-7D94B96A5CC3}" type="slidenum">
              <a:rPr lang="de-CH" noProof="0" smtClean="0"/>
              <a:pPr>
                <a:spcAft>
                  <a:spcPts val="600"/>
                </a:spcAft>
              </a:pPr>
              <a:t>4</a:t>
            </a:fld>
            <a:endParaRPr lang="de-CH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99BA768-B371-FB94-154C-3EF409395525}"/>
              </a:ext>
            </a:extLst>
          </p:cNvPr>
          <p:cNvSpPr txBox="1"/>
          <p:nvPr/>
        </p:nvSpPr>
        <p:spPr>
          <a:xfrm>
            <a:off x="1240145" y="5291718"/>
            <a:ext cx="3165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Green Wave: Optimal solution for an arterial network (comparison)</a:t>
            </a:r>
          </a:p>
        </p:txBody>
      </p:sp>
    </p:spTree>
    <p:extLst>
      <p:ext uri="{BB962C8B-B14F-4D97-AF65-F5344CB8AC3E}">
        <p14:creationId xmlns:p14="http://schemas.microsoft.com/office/powerpoint/2010/main" val="335994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F4490-B0DE-AD46-DE61-8B8E3848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Traffic Signal Control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EB9A9D1-61A0-4FB6-8EAD-E4D38F5EF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917539"/>
              </p:ext>
            </p:extLst>
          </p:nvPr>
        </p:nvGraphicFramePr>
        <p:xfrm>
          <a:off x="731837" y="774700"/>
          <a:ext cx="10728324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108">
                  <a:extLst>
                    <a:ext uri="{9D8B030D-6E8A-4147-A177-3AD203B41FA5}">
                      <a16:colId xmlns:a16="http://schemas.microsoft.com/office/drawing/2014/main" val="2148935571"/>
                    </a:ext>
                  </a:extLst>
                </a:gridCol>
                <a:gridCol w="3576108">
                  <a:extLst>
                    <a:ext uri="{9D8B030D-6E8A-4147-A177-3AD203B41FA5}">
                      <a16:colId xmlns:a16="http://schemas.microsoft.com/office/drawing/2014/main" val="1206571998"/>
                    </a:ext>
                  </a:extLst>
                </a:gridCol>
                <a:gridCol w="3576108">
                  <a:extLst>
                    <a:ext uri="{9D8B030D-6E8A-4147-A177-3AD203B41FA5}">
                      <a16:colId xmlns:a16="http://schemas.microsoft.com/office/drawing/2014/main" val="79359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6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Original Max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max throughput (model)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May lead to gridlocks and queue spill over</a:t>
                      </a:r>
                    </a:p>
                    <a:p>
                      <a:r>
                        <a:rPr lang="en-GB" dirty="0"/>
                        <a:t>Not work conserving (waste green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Weighted queues / Pressures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Takes queue lengths into 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4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MP-</a:t>
                      </a:r>
                      <a:r>
                        <a:rPr lang="en-GB" dirty="0" err="1"/>
                        <a:t>Pract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Frequent decision revisions but with a reduced cost.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Loose theoretical 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1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Min Green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Increase effective green ratio</a:t>
                      </a:r>
                    </a:p>
                    <a:p>
                      <a:r>
                        <a:rPr lang="en-GB" dirty="0"/>
                        <a:t>Reduction of travel time</a:t>
                      </a:r>
                    </a:p>
                    <a:p>
                      <a:r>
                        <a:rPr lang="en-GB" dirty="0"/>
                        <a:t>Reduced switching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6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Le’s</a:t>
                      </a:r>
                      <a:r>
                        <a:rPr lang="en-GB" dirty="0"/>
                        <a:t> Model (Cyclic)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Guarantees no skipped 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Possibly infinitely short green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Cyclic LP formulation (MP)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Min green time, cyclic</a:t>
                      </a:r>
                    </a:p>
                    <a:p>
                      <a:r>
                        <a:rPr lang="en-GB" dirty="0"/>
                        <a:t>Efficient solution (same complexity as MP)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Smaller stability region than 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89557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19FB2-2ED2-37C5-38C7-63A43220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729F58-CEAC-F02D-087D-7F9EB480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47219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193A1-1261-BB80-F564-6AD4CFB6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MP – Weighted Queues / Pressures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BD07F-B26C-4D44-39FC-58A81C02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Varaiya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Sun and Yin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Pressure Releasing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Capacity Aware BP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7F9A2-105B-2861-B3F7-3BFDEA2B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289A84-5F1C-D5DD-60BA-507AEA7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9F4BCA-00D9-301A-B6D7-23D6F667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533" y="2053812"/>
            <a:ext cx="3479800" cy="7493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AB90326-C6EA-B3B1-49CF-0507EF4E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533" y="1153812"/>
            <a:ext cx="2184400" cy="6477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C598B40-F82E-03EE-ED80-A9D3D51AC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132" y="2965776"/>
            <a:ext cx="4514967" cy="225748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BC7600-4047-7146-46D2-8ADB792CC7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77"/>
          <a:stretch/>
        </p:blipFill>
        <p:spPr>
          <a:xfrm>
            <a:off x="3565132" y="5501668"/>
            <a:ext cx="4248150" cy="10207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00E464B-3B7E-1075-8970-F4212DE3C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894" y="3224789"/>
            <a:ext cx="3411106" cy="3297655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48B3D1-0031-B261-5779-4BD1905BB35F}"/>
              </a:ext>
            </a:extLst>
          </p:cNvPr>
          <p:cNvGrpSpPr/>
          <p:nvPr/>
        </p:nvGrpSpPr>
        <p:grpSpPr>
          <a:xfrm>
            <a:off x="6887015" y="2124917"/>
            <a:ext cx="3281660" cy="308034"/>
            <a:chOff x="6849437" y="2273213"/>
            <a:chExt cx="3281660" cy="308034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247256-05A6-6FA7-A8CB-F817641C9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92689"/>
            <a:stretch/>
          </p:blipFill>
          <p:spPr>
            <a:xfrm>
              <a:off x="6849437" y="2275676"/>
              <a:ext cx="390607" cy="305571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5A4EE09-B277-3418-6EC0-6F87E738E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5254"/>
            <a:stretch/>
          </p:blipFill>
          <p:spPr>
            <a:xfrm>
              <a:off x="7206270" y="2273213"/>
              <a:ext cx="2924827" cy="305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14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1E2AA-545B-6BF0-6005-1E1F4AE0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Traffic Signal Control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EF21ECA-E8E3-BAD5-9D38-AD4ED61A6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625772"/>
              </p:ext>
            </p:extLst>
          </p:nvPr>
        </p:nvGraphicFramePr>
        <p:xfrm>
          <a:off x="731838" y="1412875"/>
          <a:ext cx="10728324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108">
                  <a:extLst>
                    <a:ext uri="{9D8B030D-6E8A-4147-A177-3AD203B41FA5}">
                      <a16:colId xmlns:a16="http://schemas.microsoft.com/office/drawing/2014/main" val="1320076971"/>
                    </a:ext>
                  </a:extLst>
                </a:gridCol>
                <a:gridCol w="3576108">
                  <a:extLst>
                    <a:ext uri="{9D8B030D-6E8A-4147-A177-3AD203B41FA5}">
                      <a16:colId xmlns:a16="http://schemas.microsoft.com/office/drawing/2014/main" val="3949480901"/>
                    </a:ext>
                  </a:extLst>
                </a:gridCol>
                <a:gridCol w="3576108">
                  <a:extLst>
                    <a:ext uri="{9D8B030D-6E8A-4147-A177-3AD203B41FA5}">
                      <a16:colId xmlns:a16="http://schemas.microsoft.com/office/drawing/2014/main" val="80163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9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Lyapunov Drift Plus Penalty (Energy)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stability &amp; energy minimization (design for parameter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5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Backpressure based LDPP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Similar idea as our controller with different penalty (considers capacity of downstream lane)</a:t>
                      </a:r>
                    </a:p>
                    <a:p>
                      <a:r>
                        <a:rPr lang="en-GB" dirty="0"/>
                        <a:t>Theoretical 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33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Bidding Algorithm (similar to LDPP)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optimality and stability (same as MP but different weight)</a:t>
                      </a:r>
                    </a:p>
                    <a:p>
                      <a:r>
                        <a:rPr lang="en-GB" dirty="0"/>
                        <a:t>Similar “greedy” algorithm to resolve 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believe not guaranteed optimal consensus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7018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CE8D4-B4A8-422D-CB66-DAD76F9A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52C76-867C-027D-7E75-E0FDC65E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8224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C57EB-A0D9-8A33-777F-313FC246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Bidding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3A767-8858-7E2B-4080-8ED87B2B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0" y="3428999"/>
            <a:ext cx="5262562" cy="1028701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b="1" dirty="0"/>
              <a:t>+ Consensus Algorithm     (Bidding)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AD46D-E2BB-7C2B-C0A5-859043C5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A67C86-2DAA-840D-E8B3-64350F5A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8CDE11-7539-1326-4C39-D269BA4C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9" y="1160351"/>
            <a:ext cx="5740400" cy="503185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964A36E-4E33-209B-C950-E912323E5497}"/>
              </a:ext>
            </a:extLst>
          </p:cNvPr>
          <p:cNvSpPr txBox="1"/>
          <p:nvPr/>
        </p:nvSpPr>
        <p:spPr>
          <a:xfrm>
            <a:off x="6819900" y="5346700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i="0" u="none" strike="noStrike" dirty="0" err="1">
                <a:solidFill>
                  <a:srgbClr val="333333"/>
                </a:solidFill>
                <a:effectLst/>
                <a:latin typeface="HelveticaNeue Regular"/>
              </a:rPr>
              <a:t>Under</a:t>
            </a:r>
            <a:r>
              <a:rPr lang="de-CH" b="0" i="0" u="none" strike="noStrike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de-CH" b="0" i="0" u="none" strike="noStrike" dirty="0" err="1">
                <a:solidFill>
                  <a:srgbClr val="333333"/>
                </a:solidFill>
                <a:effectLst/>
                <a:latin typeface="HelveticaNeue Regular"/>
              </a:rPr>
              <a:t>some</a:t>
            </a:r>
            <a:r>
              <a:rPr lang="de-CH" b="0" i="0" u="none" strike="noStrike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de-CH" b="0" i="0" u="none" strike="noStrike" dirty="0" err="1">
                <a:solidFill>
                  <a:srgbClr val="333333"/>
                </a:solidFill>
                <a:effectLst/>
                <a:latin typeface="HelveticaNeue Regular"/>
              </a:rPr>
              <a:t>conditions</a:t>
            </a:r>
            <a:r>
              <a:rPr lang="de-CH" b="0" i="0" u="none" strike="noStrike" dirty="0">
                <a:solidFill>
                  <a:srgbClr val="333333"/>
                </a:solidFill>
                <a:effectLst/>
                <a:latin typeface="HelveticaNeue Regular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rgbClr val="333333"/>
                </a:solidFill>
                <a:latin typeface="HelveticaNeue Regular"/>
              </a:rPr>
              <a:t>G</a:t>
            </a:r>
            <a:r>
              <a:rPr lang="de-CH" b="0" i="0" u="none" strike="noStrike" dirty="0" err="1">
                <a:solidFill>
                  <a:srgbClr val="333333"/>
                </a:solidFill>
                <a:effectLst/>
                <a:latin typeface="HelveticaNeue Regular"/>
              </a:rPr>
              <a:t>uarantee</a:t>
            </a:r>
            <a:r>
              <a:rPr lang="de-CH" b="0" i="0" u="none" strike="noStrike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de-CH" b="0" i="0" u="none" strike="noStrike" dirty="0" err="1">
                <a:solidFill>
                  <a:srgbClr val="333333"/>
                </a:solidFill>
                <a:effectLst/>
                <a:latin typeface="HelveticaNeue Regular"/>
              </a:rPr>
              <a:t>convergence</a:t>
            </a:r>
            <a:r>
              <a:rPr lang="de-CH" b="0" i="0" u="none" strike="noStrike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de-CH" b="0" i="0" u="none" strike="noStrike" dirty="0" err="1">
                <a:solidFill>
                  <a:srgbClr val="333333"/>
                </a:solidFill>
                <a:effectLst/>
                <a:latin typeface="HelveticaNeue Regular"/>
              </a:rPr>
              <a:t>to</a:t>
            </a:r>
            <a:r>
              <a:rPr lang="de-CH" b="0" i="0" u="none" strike="noStrike" dirty="0">
                <a:solidFill>
                  <a:srgbClr val="333333"/>
                </a:solidFill>
                <a:effectLst/>
                <a:latin typeface="HelveticaNeue Regular"/>
              </a:rPr>
              <a:t> a </a:t>
            </a:r>
            <a:r>
              <a:rPr lang="de-CH" b="0" i="0" u="none" strike="noStrike" dirty="0" err="1">
                <a:solidFill>
                  <a:srgbClr val="333333"/>
                </a:solidFill>
                <a:effectLst/>
                <a:latin typeface="HelveticaNeue Regular"/>
              </a:rPr>
              <a:t>conflict-free</a:t>
            </a:r>
            <a:r>
              <a:rPr lang="de-CH" b="0" i="0" u="none" strike="noStrike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de-CH" b="0" i="0" u="none" strike="noStrike" dirty="0" err="1">
                <a:solidFill>
                  <a:srgbClr val="333333"/>
                </a:solidFill>
                <a:effectLst/>
                <a:latin typeface="HelveticaNeue Regular"/>
              </a:rPr>
              <a:t>assignment</a:t>
            </a:r>
            <a:r>
              <a:rPr lang="de-CH" b="0" i="0" u="none" strike="noStrike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0" i="0" u="none" strike="noStrike" dirty="0" err="1">
                <a:solidFill>
                  <a:srgbClr val="333333"/>
                </a:solidFill>
                <a:effectLst/>
                <a:latin typeface="HelveticaNeue Regular"/>
              </a:rPr>
              <a:t>Provable</a:t>
            </a:r>
            <a:r>
              <a:rPr lang="de-CH" b="0" i="0" u="none" strike="noStrike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de-CH" b="0" i="0" u="none" strike="noStrike" dirty="0" err="1">
                <a:solidFill>
                  <a:srgbClr val="333333"/>
                </a:solidFill>
                <a:effectLst/>
                <a:latin typeface="HelveticaNeue Regular"/>
              </a:rPr>
              <a:t>worst-case</a:t>
            </a:r>
            <a:r>
              <a:rPr lang="de-CH" b="0" i="0" u="none" strike="noStrike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de-CH" b="0" i="0" u="none" strike="noStrike" dirty="0" err="1">
                <a:solidFill>
                  <a:srgbClr val="333333"/>
                </a:solidFill>
                <a:effectLst/>
                <a:latin typeface="HelveticaNeue Regular"/>
              </a:rPr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44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AAB2F-773A-877F-18CC-C2213DAA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Consensus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A7CCA0-EF04-7BB3-0A0F-028C6580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ADMM </a:t>
            </a:r>
          </a:p>
          <a:p>
            <a:pPr lvl="1"/>
            <a:r>
              <a:rPr lang="en-GB" dirty="0"/>
              <a:t>Optimality</a:t>
            </a:r>
          </a:p>
          <a:p>
            <a:pPr lvl="1"/>
            <a:r>
              <a:rPr lang="en-GB" dirty="0"/>
              <a:t>Complexity Analysis</a:t>
            </a:r>
          </a:p>
          <a:p>
            <a:r>
              <a:rPr lang="en-GB" dirty="0"/>
              <a:t>Greedy</a:t>
            </a:r>
          </a:p>
          <a:p>
            <a:pPr lvl="1"/>
            <a:r>
              <a:rPr lang="en-GB" dirty="0"/>
              <a:t>Optimality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4C99EA-0B5B-1E22-9920-60D97C27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16.11.23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8E534-85F3-7332-5EC3-985FF5DD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D9F5AD-616F-9FCE-3A12-DE0467337300}"/>
              </a:ext>
            </a:extLst>
          </p:cNvPr>
          <p:cNvSpPr txBox="1"/>
          <p:nvPr/>
        </p:nvSpPr>
        <p:spPr>
          <a:xfrm>
            <a:off x="5256286" y="765125"/>
            <a:ext cx="436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Hard to find theoretical results for MINLP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ADMM heuristics that work well (</a:t>
            </a:r>
            <a:r>
              <a:rPr lang="en-GB" dirty="0">
                <a:hlinkClick r:id="rId2"/>
              </a:rPr>
              <a:t>http://www.mi-kanno.mist.i.u-tokyo.ac.jp/kanno/presen/acsmo2018.pdf</a:t>
            </a:r>
            <a:r>
              <a:rPr lang="en-GB" dirty="0"/>
              <a:t> 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solutions (Not ADMM)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A New Distributed </a:t>
            </a:r>
            <a:r>
              <a:rPr lang="de-CH" dirty="0" err="1"/>
              <a:t>Optimization</a:t>
            </a:r>
            <a:r>
              <a:rPr lang="de-CH" dirty="0"/>
              <a:t>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MINLPs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Affinely</a:t>
            </a:r>
            <a:r>
              <a:rPr lang="de-CH" dirty="0"/>
              <a:t> </a:t>
            </a:r>
            <a:r>
              <a:rPr lang="de-CH" dirty="0" err="1"/>
              <a:t>Coupled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Solving</a:t>
            </a:r>
            <a:r>
              <a:rPr lang="de-CH" dirty="0"/>
              <a:t> </a:t>
            </a:r>
            <a:r>
              <a:rPr lang="de-CH" dirty="0" err="1"/>
              <a:t>Extremely</a:t>
            </a:r>
            <a:r>
              <a:rPr lang="de-CH" dirty="0"/>
              <a:t> </a:t>
            </a:r>
            <a:r>
              <a:rPr lang="de-CH" dirty="0" err="1"/>
              <a:t>Difficult</a:t>
            </a:r>
            <a:r>
              <a:rPr lang="de-CH" dirty="0"/>
              <a:t> MINLP Problems </a:t>
            </a:r>
            <a:r>
              <a:rPr lang="de-CH" dirty="0" err="1"/>
              <a:t>Using</a:t>
            </a:r>
            <a:r>
              <a:rPr lang="de-CH" dirty="0"/>
              <a:t> Adaptive Resolution Micro-GA </a:t>
            </a:r>
            <a:r>
              <a:rPr lang="de-CH" dirty="0" err="1"/>
              <a:t>with</a:t>
            </a:r>
            <a:r>
              <a:rPr lang="de-CH" dirty="0"/>
              <a:t> Tabu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A </a:t>
            </a:r>
            <a:r>
              <a:rPr lang="de-CH" dirty="0" err="1"/>
              <a:t>good</a:t>
            </a:r>
            <a:r>
              <a:rPr lang="de-CH" dirty="0"/>
              <a:t> recipe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solving</a:t>
            </a:r>
            <a:r>
              <a:rPr lang="de-CH" dirty="0"/>
              <a:t> MINLPs </a:t>
            </a:r>
          </a:p>
        </p:txBody>
      </p:sp>
    </p:spTree>
    <p:extLst>
      <p:ext uri="{BB962C8B-B14F-4D97-AF65-F5344CB8AC3E}">
        <p14:creationId xmlns:p14="http://schemas.microsoft.com/office/powerpoint/2010/main" val="3399055665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0</TotalTime>
  <Words>836</Words>
  <Application>Microsoft Macintosh PowerPoint</Application>
  <PresentationFormat>Breitbild</PresentationFormat>
  <Paragraphs>169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HelveticaNeue Regular</vt:lpstr>
      <vt:lpstr>Symbol</vt:lpstr>
      <vt:lpstr>ETH Zürich</vt:lpstr>
      <vt:lpstr>Meeting 1</vt:lpstr>
      <vt:lpstr>Topics</vt:lpstr>
      <vt:lpstr>Overview</vt:lpstr>
      <vt:lpstr>Traffic Signal Control</vt:lpstr>
      <vt:lpstr>Traffic Signal Control</vt:lpstr>
      <vt:lpstr>MP – Weighted Queues / Pressures</vt:lpstr>
      <vt:lpstr>Traffic Signal Control</vt:lpstr>
      <vt:lpstr>Bidding Algorithm</vt:lpstr>
      <vt:lpstr>Consensus</vt:lpstr>
      <vt:lpstr>Consensus</vt:lpstr>
      <vt:lpstr>Simulation</vt:lpstr>
      <vt:lpstr>To Do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Vinzenz Tuetsch</dc:creator>
  <cp:lastModifiedBy>Vinzenz Tuetsch</cp:lastModifiedBy>
  <cp:revision>389</cp:revision>
  <cp:lastPrinted>2023-03-30T10:08:29Z</cp:lastPrinted>
  <dcterms:created xsi:type="dcterms:W3CDTF">2023-03-22T16:52:26Z</dcterms:created>
  <dcterms:modified xsi:type="dcterms:W3CDTF">2023-11-16T13:36:03Z</dcterms:modified>
</cp:coreProperties>
</file>