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0" r:id="rId4"/>
    <p:sldId id="271" r:id="rId5"/>
    <p:sldId id="265" r:id="rId6"/>
    <p:sldId id="273" r:id="rId7"/>
    <p:sldId id="274" r:id="rId8"/>
    <p:sldId id="27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BB5D4"/>
    <a:srgbClr val="00C438"/>
    <a:srgbClr val="E8EAF2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82313"/>
  </p:normalViewPr>
  <p:slideViewPr>
    <p:cSldViewPr snapToGrid="0" showGuides="1">
      <p:cViewPr varScale="1">
        <p:scale>
          <a:sx n="100" d="100"/>
          <a:sy n="100" d="100"/>
        </p:scale>
        <p:origin x="176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zenz Tuetsch" userId="90e4582f999447d8" providerId="LiveId" clId="{01EE1E4A-5C2B-254C-A6FC-30CBEE75D6B7}"/>
    <pc:docChg chg="undo custSel addSld delSld modSld sldOrd">
      <pc:chgData name="Vinzenz Tuetsch" userId="90e4582f999447d8" providerId="LiveId" clId="{01EE1E4A-5C2B-254C-A6FC-30CBEE75D6B7}" dt="2023-04-05T09:29:11.622" v="3214" actId="20577"/>
      <pc:docMkLst>
        <pc:docMk/>
      </pc:docMkLst>
      <pc:sldChg chg="modSp">
        <pc:chgData name="Vinzenz Tuetsch" userId="90e4582f999447d8" providerId="LiveId" clId="{01EE1E4A-5C2B-254C-A6FC-30CBEE75D6B7}" dt="2023-04-03T03:24:53.882" v="3" actId="20577"/>
        <pc:sldMkLst>
          <pc:docMk/>
          <pc:sldMk cId="3536168811" sldId="256"/>
        </pc:sldMkLst>
        <pc:spChg chg="mod">
          <ac:chgData name="Vinzenz Tuetsch" userId="90e4582f999447d8" providerId="LiveId" clId="{01EE1E4A-5C2B-254C-A6FC-30CBEE75D6B7}" dt="2023-04-03T03:24:53.882" v="3" actId="20577"/>
          <ac:spMkLst>
            <pc:docMk/>
            <pc:sldMk cId="3536168811" sldId="256"/>
            <ac:spMk id="3" creationId="{AC1FB292-90C1-439C-8480-EB4116CF2374}"/>
          </ac:spMkLst>
        </pc:spChg>
      </pc:sldChg>
      <pc:sldChg chg="modSp">
        <pc:chgData name="Vinzenz Tuetsch" userId="90e4582f999447d8" providerId="LiveId" clId="{01EE1E4A-5C2B-254C-A6FC-30CBEE75D6B7}" dt="2023-04-03T05:20:16.916" v="1527" actId="20577"/>
        <pc:sldMkLst>
          <pc:docMk/>
          <pc:sldMk cId="3164086109" sldId="261"/>
        </pc:sldMkLst>
        <pc:spChg chg="mod">
          <ac:chgData name="Vinzenz Tuetsch" userId="90e4582f999447d8" providerId="LiveId" clId="{01EE1E4A-5C2B-254C-A6FC-30CBEE75D6B7}" dt="2023-04-03T05:20:16.916" v="1527" actId="20577"/>
          <ac:spMkLst>
            <pc:docMk/>
            <pc:sldMk cId="3164086109" sldId="261"/>
            <ac:spMk id="3" creationId="{94792F61-F3A1-4E2C-B0EE-9742603FD0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06.03.24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06.03.24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665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666493-74EB-FD43-A664-CCFCD6FFE11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52" y="260352"/>
            <a:ext cx="1224209" cy="4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Meeting 7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Vinzenz </a:t>
            </a:r>
            <a:r>
              <a:rPr lang="de-DE" b="1" dirty="0" err="1"/>
              <a:t>Tütsch</a:t>
            </a:r>
            <a:endParaRPr lang="de-DE" b="1" dirty="0"/>
          </a:p>
          <a:p>
            <a:r>
              <a:rPr lang="de-DE" dirty="0"/>
              <a:t>06.03.2024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0D8BF-24C1-256E-51A0-7FE1F146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5F888-8D7D-2CF5-2B91-D0008760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Simulation Results after Error Correction</a:t>
            </a:r>
          </a:p>
          <a:p>
            <a:r>
              <a:rPr lang="en-GB" dirty="0"/>
              <a:t>New Manhattan Network</a:t>
            </a:r>
          </a:p>
          <a:p>
            <a:r>
              <a:rPr lang="en-GB" dirty="0"/>
              <a:t>Issue with Ray</a:t>
            </a:r>
          </a:p>
          <a:p>
            <a:r>
              <a:rPr lang="en-GB" dirty="0"/>
              <a:t>Overleaf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CA544-B89E-0294-413C-4F55B1A5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09C61A-5E65-AB47-8B88-9CE316E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277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0E799-B7CD-37E3-F8E1-D086CF0A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 after Error Correction</a:t>
            </a:r>
            <a:br>
              <a:rPr lang="en-GB" dirty="0"/>
            </a:b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36604-C5BE-8797-4B33-E0CA8E6A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E041F-E655-A9A7-B5F1-AFF948F4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32C32F6-FCDF-5595-211F-27D1DF506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469237"/>
              </p:ext>
            </p:extLst>
          </p:nvPr>
        </p:nvGraphicFramePr>
        <p:xfrm>
          <a:off x="203200" y="1160350"/>
          <a:ext cx="11811000" cy="5227749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1731237">
                  <a:extLst>
                    <a:ext uri="{9D8B030D-6E8A-4147-A177-3AD203B41FA5}">
                      <a16:colId xmlns:a16="http://schemas.microsoft.com/office/drawing/2014/main" val="103049418"/>
                    </a:ext>
                  </a:extLst>
                </a:gridCol>
                <a:gridCol w="1699950">
                  <a:extLst>
                    <a:ext uri="{9D8B030D-6E8A-4147-A177-3AD203B41FA5}">
                      <a16:colId xmlns:a16="http://schemas.microsoft.com/office/drawing/2014/main" val="3462535889"/>
                    </a:ext>
                  </a:extLst>
                </a:gridCol>
                <a:gridCol w="1699950">
                  <a:extLst>
                    <a:ext uri="{9D8B030D-6E8A-4147-A177-3AD203B41FA5}">
                      <a16:colId xmlns:a16="http://schemas.microsoft.com/office/drawing/2014/main" val="395854304"/>
                    </a:ext>
                  </a:extLst>
                </a:gridCol>
                <a:gridCol w="1726023">
                  <a:extLst>
                    <a:ext uri="{9D8B030D-6E8A-4147-A177-3AD203B41FA5}">
                      <a16:colId xmlns:a16="http://schemas.microsoft.com/office/drawing/2014/main" val="3595856836"/>
                    </a:ext>
                  </a:extLst>
                </a:gridCol>
                <a:gridCol w="1642589">
                  <a:extLst>
                    <a:ext uri="{9D8B030D-6E8A-4147-A177-3AD203B41FA5}">
                      <a16:colId xmlns:a16="http://schemas.microsoft.com/office/drawing/2014/main" val="1770304071"/>
                    </a:ext>
                  </a:extLst>
                </a:gridCol>
                <a:gridCol w="1668662">
                  <a:extLst>
                    <a:ext uri="{9D8B030D-6E8A-4147-A177-3AD203B41FA5}">
                      <a16:colId xmlns:a16="http://schemas.microsoft.com/office/drawing/2014/main" val="3525865816"/>
                    </a:ext>
                  </a:extLst>
                </a:gridCol>
                <a:gridCol w="1642589">
                  <a:extLst>
                    <a:ext uri="{9D8B030D-6E8A-4147-A177-3AD203B41FA5}">
                      <a16:colId xmlns:a16="http://schemas.microsoft.com/office/drawing/2014/main" val="1812342523"/>
                    </a:ext>
                  </a:extLst>
                </a:gridCol>
              </a:tblGrid>
              <a:tr h="369441">
                <a:tc>
                  <a:txBody>
                    <a:bodyPr/>
                    <a:lstStyle/>
                    <a:p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Travel Time w Buffer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Travel Time wo Buffer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Waiting Time Per Vehicle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Waiting Time Per Vehicle Max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Number of Stops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Number of Vehicles Entered the Network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Phase Change Frequency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extLst>
                  <a:ext uri="{0D108BD9-81ED-4DB2-BD59-A6C34878D82A}">
                    <a16:rowId xmlns:a16="http://schemas.microsoft.com/office/drawing/2014/main" val="1857732826"/>
                  </a:ext>
                </a:extLst>
              </a:tr>
              <a:tr h="6940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('LDPP-T-ADMM_20_0_1600_13_30_0.5_binary_5_1_3_0', 268.18, 15.74)</a:t>
                      </a: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('LDPP-T-ADMM_20_0_1600_13_30_0.5_binary_5_1_3_0', 232.55, 7.57)</a:t>
                      </a:r>
                      <a:endParaRPr lang="de-CH" sz="900" dirty="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('LDPP-T-ADMM_20_0_1600_13_30_0.5_binary_5_1_3_0', 123.68, 10.1)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('LDPP-T-ADMM_20_0_1600_13_30_2_binary_20_3_1_1', 357.39, 88.15)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('LDPP-T-ADMM_20_0_1600_25_30_2_binary_5_3_0_0', 3.4, 0.78)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('LDPP-T-ADMM_20_0_1600_13_30_0.5_binary_20_0_3_0', 2081.0, 0.0)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('LDPP-T-ADMM_20_0_1600_25_30_2_binary_5_3_0_0', 0.74, 0.24)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extLst>
                  <a:ext uri="{0D108BD9-81ED-4DB2-BD59-A6C34878D82A}">
                    <a16:rowId xmlns:a16="http://schemas.microsoft.com/office/drawing/2014/main" val="3787298328"/>
                  </a:ext>
                </a:extLst>
              </a:tr>
              <a:tr h="6940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('LDPP-T-ADMM_20_0_1600_13_30_0.5_binary_20_1_3_0', 272.08, 2.59)</a:t>
                      </a: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('LDPP-T-ADMM_20_0_1600_13_30_0.5_binary_20_0_3_0', 235.17, 3.84)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('LDPP-T-ADMM_20_0_1600_13_30_0.5_binary_20_0_3_0', 126.93, 5.39)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('LDPP-T-ADMM_20_0_1600_25_30_0.5_binary_5_0_1_1', 407.72, 30.88)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('LDPP-T-ADMM_20_0_1600_13_30_2_binary_20_1_3_3', 3.41, 0.24)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('LDPP-T-ADMM_20_0_1600_13_30_0.5_binary_20_1_1_0', 2081.0, 0.0)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('LDPP-T-ADMM_20_0_1600_25_30_2_binary_20_1_0_0', 0.78, 0.21)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extLst>
                  <a:ext uri="{0D108BD9-81ED-4DB2-BD59-A6C34878D82A}">
                    <a16:rowId xmlns:a16="http://schemas.microsoft.com/office/drawing/2014/main" val="3659244162"/>
                  </a:ext>
                </a:extLst>
              </a:tr>
              <a:tr h="6940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('LDPP-T-ADMM_20_0_1600_13_30_0.5_binary_20_0_3_0', 276.53, 0.24)</a:t>
                      </a: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('LDPP-T-ADMM_20_0_1600_13_30_0.5_binary_5_0_3_0', 235.49, 1.96)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('LDPP-T-ADMM_20_0_1600_13_30_0.5_binary_20_1_3_0', 127.43, 2.63)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('LDPP-T-ADMM_20_0_1600_25_30_2_binary_5_3_1_1', 417.75, 161.73)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('LDPP-T-ADMM_20_0_1600_25_30_2_binary_20_3_3_0', 3.43, 0.43)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('LDPP-T-ADMM_20_0_1600_13_30_0.5_binary_20_1_3_0', 2081.0, 0.0)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('LDPP-T-ADMM_20_0_1600_13_30_0.5_binary_20_0_1_0', 0.78, 0.22)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extLst>
                  <a:ext uri="{0D108BD9-81ED-4DB2-BD59-A6C34878D82A}">
                    <a16:rowId xmlns:a16="http://schemas.microsoft.com/office/drawing/2014/main" val="1093618581"/>
                  </a:ext>
                </a:extLst>
              </a:tr>
              <a:tr h="6940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('LDPP-T-ADMM_20_0_1600_13_30_0.5_binary_5_0_3_0', 276.61, 0.77)</a:t>
                      </a: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('LDPP-T-ADMM_20_0_1600_13_30_0.5_binary_20_1_3_0', 237.21, 3.25)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('LDPP-T-ADMM_20_0_1600_13_30_0.5_binary_5_0_3_0', 129.88, 2.27)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('LDPP-T-ADMM_20_0_1600_25_30_2_binary_5_1_1_3', 419.31, 71.85)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('LDPP-T-ADMM_20_0_1600_25_30_0.5_binary_20_3_1_0', 3.45, 0.55)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('LDPP-T-ADMM_20_0_1600_13_30_0.5_binary_20_3_1_0', 2081.0, 0.0)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('LDPP-T-ADMM_20_0_1600_25_30_2_binary_20_3_3_0', 0.79, 0.19)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extLst>
                  <a:ext uri="{0D108BD9-81ED-4DB2-BD59-A6C34878D82A}">
                    <a16:rowId xmlns:a16="http://schemas.microsoft.com/office/drawing/2014/main" val="2945493278"/>
                  </a:ext>
                </a:extLst>
              </a:tr>
              <a:tr h="6940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('LDPP-T-ADMM_20_0_1600_13_30_0.5_binary_5_3_3_0', 281.94, 3.85)</a:t>
                      </a: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('LDPP-T-ADMM_20_0_1600_13_30_0.5_binary_5_3_3_0', 239.03, 5.99)</a:t>
                      </a:r>
                      <a:endParaRPr lang="de-CH" sz="900" dirty="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('LDPP-T-ADMM_20_0_1600_13_30_0.5_binary_5_3_3_0', 132.96, 4.71)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('LDPP-T-ADMM_20_0_1600_13_30_0.5_binary_5_0_0_0', 420.08, 19.52)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('LDPP-T-ADMM_20_0_1600_13_30_2_binary_20_1_3_0', 3.46, 0.25)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('LDPP-T-ADMM_20_0_1600_13_30_0.5_binary_20_3_3_0', 2081.0, 0.0)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('LDPP-T-ADMM_20_0_1600_25_30_0.5_binary_20_3_1_0', 0.79, 0.16)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extLst>
                  <a:ext uri="{0D108BD9-81ED-4DB2-BD59-A6C34878D82A}">
                    <a16:rowId xmlns:a16="http://schemas.microsoft.com/office/drawing/2014/main" val="667788964"/>
                  </a:ext>
                </a:extLst>
              </a:tr>
              <a:tr h="6940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('LDPP-T-ADMM_20_0_1600_13_30_2_binary_5_1_3_0', 282.83, 15.82)</a:t>
                      </a: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('LDPP-T-ADMM_20_0_1600_13_30_0.5_binary_5_1_1_0', 242.1, 6.86)</a:t>
                      </a:r>
                      <a:endParaRPr lang="de-CH" sz="900" dirty="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('LDPP-T-ADMM_20_0_1600_13_30_0.5_binary_5_1_1_0', 134.57, 5.5)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('LDPP-T-ADMM_20_0_1600_25_30_0.5_binary_5_0_0_1', 431.25, 36.26)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('LDPP-T-ADMM_20_0_1600_25_30_2_binary_20_0_1_0', 3.51, 0.52)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('LDPP-T-ADMM_20_0_1600_13_30_0.5_binary_5_0_0_0', 2081.0, 0.0)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('LDPP-T-ADMM_20_0_1600_25_30_2_binary_5_0_0_0', 0.79, 0.19)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extLst>
                  <a:ext uri="{0D108BD9-81ED-4DB2-BD59-A6C34878D82A}">
                    <a16:rowId xmlns:a16="http://schemas.microsoft.com/office/drawing/2014/main" val="4002405747"/>
                  </a:ext>
                </a:extLst>
              </a:tr>
              <a:tr h="6940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('LDPP-T-ADMM_20_0_1600_13_30_2_binary_20_3_3_0', 288.41, 27.13)</a:t>
                      </a: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('LDPP-T-ADMM_20_0_1600_13_30_2_binary_5_1_3_0', 242.31, 8.16)</a:t>
                      </a:r>
                      <a:endParaRPr lang="de-CH" sz="900" dirty="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('LDPP-T-ADMM_20_0_1600_13_30_2_binary_5_1_3_0', 134.82, 9.31)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('LDPP-T-ADMM_20_0_1600_25_30_2_binary_5_1_1_1', 431.42, 64.94)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('LDPP-T-ADMM_20_0_1600_25_30_2_binary_20_3_1_0', 3.53, 0.45)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('LDPP-T-ADMM_20_0_1600_13_30_0.5_binary_5_0_1_0', 2081.0, 0.0)</a:t>
                      </a:r>
                      <a:endParaRPr lang="de-CH" sz="900">
                        <a:effectLst/>
                      </a:endParaRPr>
                    </a:p>
                  </a:txBody>
                  <a:tcPr marL="18946" marR="18946" marT="18946" marB="18946"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('LDPP-T-ADMM_20_0_1600_25_30_0.5_binary_5_1_0_0', 0.8, 0.21)</a:t>
                      </a:r>
                      <a:endParaRPr lang="de-CH" sz="900" dirty="0">
                        <a:effectLst/>
                      </a:endParaRPr>
                    </a:p>
                  </a:txBody>
                  <a:tcPr marL="18946" marR="18946" marT="18946" marB="18946"/>
                </a:tc>
                <a:extLst>
                  <a:ext uri="{0D108BD9-81ED-4DB2-BD59-A6C34878D82A}">
                    <a16:rowId xmlns:a16="http://schemas.microsoft.com/office/drawing/2014/main" val="172877118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1FEB6F72-D2B7-53DF-2E61-9E05D330EB5E}"/>
              </a:ext>
            </a:extLst>
          </p:cNvPr>
          <p:cNvSpPr txBox="1"/>
          <p:nvPr/>
        </p:nvSpPr>
        <p:spPr>
          <a:xfrm>
            <a:off x="3892549" y="710534"/>
            <a:ext cx="44323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CH" sz="1800" b="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5_1_3_0 </a:t>
            </a:r>
            <a:r>
              <a:rPr lang="de-CH" dirty="0">
                <a:solidFill>
                  <a:srgbClr val="000000"/>
                </a:solidFill>
                <a:sym typeface="Wingdings" pitchFamily="2" charset="2"/>
              </a:rPr>
              <a:t> L = 5, V1 = 1, V2 = 3, V3 =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61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5D82F-155A-7A48-BE13-5861BA54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Manhattan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5D899-6832-A605-186C-466FFF29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Simulation</a:t>
            </a:r>
          </a:p>
          <a:p>
            <a:r>
              <a:rPr lang="en-GB" dirty="0"/>
              <a:t>More traffic?</a:t>
            </a:r>
          </a:p>
          <a:p>
            <a:r>
              <a:rPr lang="en-GB" dirty="0"/>
              <a:t>Better Fixed Time Policy?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DA0A4D-632A-5FBB-28E0-7C91B758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FE542-9F17-9FCE-412C-80520099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8414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B5906-83F1-097D-489D-7DE98ECA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102A3-721B-4DD6-714C-3A326CFE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A40A8B-93A3-3A5D-608B-D45A6BEC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C2ED8A-9816-3C59-EDA4-0A69ABA6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160351"/>
            <a:ext cx="7772400" cy="42846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44EAD79-3F49-5E93-4E0E-85CF63959B04}"/>
              </a:ext>
            </a:extLst>
          </p:cNvPr>
          <p:cNvSpPr txBox="1"/>
          <p:nvPr/>
        </p:nvSpPr>
        <p:spPr>
          <a:xfrm>
            <a:off x="8140035" y="1497568"/>
            <a:ext cx="413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Pretend 2 straight lines to be only 1</a:t>
            </a:r>
          </a:p>
          <a:p>
            <a:r>
              <a:rPr lang="en-GB" dirty="0"/>
              <a:t>(Merge)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8602286-E4D7-6897-972B-765E7DBB3FAB}"/>
              </a:ext>
            </a:extLst>
          </p:cNvPr>
          <p:cNvCxnSpPr>
            <a:cxnSpLocks/>
          </p:cNvCxnSpPr>
          <p:nvPr/>
        </p:nvCxnSpPr>
        <p:spPr>
          <a:xfrm flipH="1">
            <a:off x="3390900" y="1866900"/>
            <a:ext cx="4749135" cy="1155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4C7DEC6-00AF-211C-3BFB-83B3E66F09FB}"/>
              </a:ext>
            </a:extLst>
          </p:cNvPr>
          <p:cNvCxnSpPr>
            <a:cxnSpLocks/>
          </p:cNvCxnSpPr>
          <p:nvPr/>
        </p:nvCxnSpPr>
        <p:spPr>
          <a:xfrm flipH="1">
            <a:off x="7749714" y="1866900"/>
            <a:ext cx="390321" cy="1155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C1319-1FFB-4CC1-2052-6400778A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en-GB" dirty="0"/>
              <a:t>Issue with Ray</a:t>
            </a:r>
            <a:br>
              <a:rPr lang="en-GB" dirty="0"/>
            </a:br>
            <a:endParaRPr lang="en-GB" dirty="0"/>
          </a:p>
        </p:txBody>
      </p:sp>
      <p:pic>
        <p:nvPicPr>
          <p:cNvPr id="11" name="Grafik 10" descr="Ein Bild, das Screenshot, Tex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E6389AE-9A6D-79B6-7343-D431E1FC1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943419"/>
            <a:ext cx="10728325" cy="3754914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E7C76-1D6F-76D4-6FD6-97C6D43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1B96697-4585-4368-989A-16003D150648}" type="datetime1">
              <a:rPr lang="de-CH" noProof="0" smtClean="0"/>
              <a:pPr>
                <a:spcAft>
                  <a:spcPts val="600"/>
                </a:spcAft>
              </a:pPr>
              <a:t>06.03.24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4018-356E-0820-17DA-4DAB10D5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A52AF-F19D-405C-AD5F-7D94B96A5CC3}" type="slidenum">
              <a:rPr lang="de-CH" noProof="0" smtClean="0"/>
              <a:pPr>
                <a:spcAft>
                  <a:spcPts val="600"/>
                </a:spcAft>
              </a:pPr>
              <a:t>6</a:t>
            </a:fld>
            <a:endParaRPr lang="de-CH" noProof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CF0C1F2-0AE8-0BE9-9A92-440FEBF92D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24D7ED96-EE35-2D54-1184-E7CABF329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CD50A3-74FD-D751-AC80-22A7FC86EE0F}"/>
              </a:ext>
            </a:extLst>
          </p:cNvPr>
          <p:cNvSpPr txBox="1"/>
          <p:nvPr/>
        </p:nvSpPr>
        <p:spPr>
          <a:xfrm>
            <a:off x="3558309" y="574087"/>
            <a:ext cx="598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290 Intersections with 20 Workers (Euler / my Computer)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7FA15F8-A07F-8FA6-FB31-D76CCEF27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303" y="4191000"/>
            <a:ext cx="10224797" cy="24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4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C1319-1FFB-4CC1-2052-6400778A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en-GB" dirty="0"/>
              <a:t>Issue with Ray</a:t>
            </a:r>
            <a:br>
              <a:rPr lang="en-GB" dirty="0"/>
            </a:b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E7C76-1D6F-76D4-6FD6-97C6D43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1B96697-4585-4368-989A-16003D150648}" type="datetime1">
              <a:rPr lang="de-CH" noProof="0" smtClean="0"/>
              <a:pPr>
                <a:spcAft>
                  <a:spcPts val="600"/>
                </a:spcAft>
              </a:pPr>
              <a:t>06.03.24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4018-356E-0820-17DA-4DAB10D5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A52AF-F19D-405C-AD5F-7D94B96A5CC3}" type="slidenum">
              <a:rPr lang="de-CH" noProof="0" smtClean="0"/>
              <a:pPr>
                <a:spcAft>
                  <a:spcPts val="600"/>
                </a:spcAft>
              </a:pPr>
              <a:t>7</a:t>
            </a:fld>
            <a:endParaRPr lang="de-CH" noProof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CF0C1F2-0AE8-0BE9-9A92-440FEBF92D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24D7ED96-EE35-2D54-1184-E7CABF329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Grafik 1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F64989EC-AB21-8E9C-814D-E4C8ECFC1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26179"/>
            <a:ext cx="11192790" cy="317602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6CD50A3-74FD-D751-AC80-22A7FC86EE0F}"/>
              </a:ext>
            </a:extLst>
          </p:cNvPr>
          <p:cNvSpPr txBox="1"/>
          <p:nvPr/>
        </p:nvSpPr>
        <p:spPr>
          <a:xfrm>
            <a:off x="3670404" y="1052047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 Intersections with 8 Workers (My computer)</a:t>
            </a:r>
          </a:p>
        </p:txBody>
      </p:sp>
    </p:spTree>
    <p:extLst>
      <p:ext uri="{BB962C8B-B14F-4D97-AF65-F5344CB8AC3E}">
        <p14:creationId xmlns:p14="http://schemas.microsoft.com/office/powerpoint/2010/main" val="239854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E28F1-0191-E153-20CA-2FE79DC5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Overleaf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E4FCD-3866-37B7-6E26-1AA50001F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Comments on my </a:t>
            </a:r>
            <a:r>
              <a:rPr lang="en-GB"/>
              <a:t>changes from last time?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D5ED9-1224-36C6-5F2D-DDB3190F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06.03.24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69EC60-841F-37A3-3176-93F4C789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7462644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0</TotalTime>
  <Words>783</Words>
  <Application>Microsoft Macintosh PowerPoint</Application>
  <PresentationFormat>Breitbild</PresentationFormat>
  <Paragraphs>94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Symbol</vt:lpstr>
      <vt:lpstr>ETH Zürich</vt:lpstr>
      <vt:lpstr>Meeting 7</vt:lpstr>
      <vt:lpstr>Topics</vt:lpstr>
      <vt:lpstr>Simulation Results after Error Correction </vt:lpstr>
      <vt:lpstr>New Manhattan Network</vt:lpstr>
      <vt:lpstr>Simulation</vt:lpstr>
      <vt:lpstr>Issue with Ray </vt:lpstr>
      <vt:lpstr>Issue with Ray </vt:lpstr>
      <vt:lpstr>Overleaf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Vinzenz Tuetsch</dc:creator>
  <cp:lastModifiedBy>Vinzenz Tuetsch</cp:lastModifiedBy>
  <cp:revision>474</cp:revision>
  <cp:lastPrinted>2023-03-30T10:08:29Z</cp:lastPrinted>
  <dcterms:created xsi:type="dcterms:W3CDTF">2023-03-22T16:52:26Z</dcterms:created>
  <dcterms:modified xsi:type="dcterms:W3CDTF">2024-03-06T13:43:07Z</dcterms:modified>
</cp:coreProperties>
</file>