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3D_C20548D3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modernComment_15B_BDCCF721.xml" ContentType="application/vnd.ms-powerpoint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modernComment_139_137A26EC.xml" ContentType="application/vnd.ms-powerpoint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modernComment_148_F4AD02E1.xml" ContentType="application/vnd.ms-powerpoint.comments+xml"/>
  <Override PartName="/ppt/notesSlides/notesSlide27.xml" ContentType="application/vnd.openxmlformats-officedocument.presentationml.notesSlide+xml"/>
  <Override PartName="/ppt/comments/modernComment_149_8CC84F9A.xml" ContentType="application/vnd.ms-powerpoint.comments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5"/>
  </p:notesMasterIdLst>
  <p:sldIdLst>
    <p:sldId id="308" r:id="rId5"/>
    <p:sldId id="314" r:id="rId6"/>
    <p:sldId id="356" r:id="rId7"/>
    <p:sldId id="312" r:id="rId8"/>
    <p:sldId id="315" r:id="rId9"/>
    <p:sldId id="316" r:id="rId10"/>
    <p:sldId id="323" r:id="rId11"/>
    <p:sldId id="317" r:id="rId12"/>
    <p:sldId id="326" r:id="rId13"/>
    <p:sldId id="332" r:id="rId14"/>
    <p:sldId id="324" r:id="rId15"/>
    <p:sldId id="348" r:id="rId16"/>
    <p:sldId id="349" r:id="rId17"/>
    <p:sldId id="327" r:id="rId18"/>
    <p:sldId id="339" r:id="rId19"/>
    <p:sldId id="351" r:id="rId20"/>
    <p:sldId id="352" r:id="rId21"/>
    <p:sldId id="358" r:id="rId22"/>
    <p:sldId id="359" r:id="rId23"/>
    <p:sldId id="347" r:id="rId24"/>
    <p:sldId id="353" r:id="rId25"/>
    <p:sldId id="313" r:id="rId26"/>
    <p:sldId id="355" r:id="rId27"/>
    <p:sldId id="354" r:id="rId28"/>
    <p:sldId id="319" r:id="rId29"/>
    <p:sldId id="322" r:id="rId30"/>
    <p:sldId id="346" r:id="rId31"/>
    <p:sldId id="328" r:id="rId32"/>
    <p:sldId id="329" r:id="rId33"/>
    <p:sldId id="336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8437F6-A483-3EB9-66EE-460FCC3EDFA6}" name="Sparkie" initials="SV" userId="Sparki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2"/>
    <a:srgbClr val="005B8F"/>
    <a:srgbClr val="69DFFF"/>
    <a:srgbClr val="00A6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62710" autoAdjust="0"/>
  </p:normalViewPr>
  <p:slideViewPr>
    <p:cSldViewPr snapToGrid="0" snapToObjects="1">
      <p:cViewPr varScale="1">
        <p:scale>
          <a:sx n="70" d="100"/>
          <a:sy n="70" d="100"/>
        </p:scale>
        <p:origin x="208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39_137A26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6F93BE-B5FE-4365-AF35-346B5F589EF1}" authorId="{088437F6-A483-3EB9-66EE-460FCC3EDFA6}" status="resolved" created="2022-10-07T08:34:14.004" complete="100000">
    <pc:sldMkLst xmlns:pc="http://schemas.microsoft.com/office/powerpoint/2013/main/command">
      <pc:docMk/>
      <pc:sldMk cId="326772460" sldId="313"/>
    </pc:sldMkLst>
    <p188:txBody>
      <a:bodyPr/>
      <a:lstStyle/>
      <a:p>
        <a:r>
          <a:rPr lang="en-GB"/>
          <a:t>Make this slide into the next slide PANDEM-2 dashboard point</a:t>
        </a:r>
      </a:p>
    </p188:txBody>
  </p188:cm>
</p188:cmLst>
</file>

<file path=ppt/comments/modernComment_13D_C20548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0A573B-C3BA-47FB-A7BE-B216D5C206F7}" authorId="{088437F6-A483-3EB9-66EE-460FCC3EDFA6}" status="resolved" created="2022-10-07T08:44:05.08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55126227" sldId="317"/>
      <ac:picMk id="5" creationId="{AB5EA69D-B24E-EBCE-5465-0904E70F1712}"/>
    </ac:deMkLst>
    <p188:txBody>
      <a:bodyPr/>
      <a:lstStyle/>
      <a:p>
        <a:r>
          <a:rPr lang="en-GB"/>
          <a:t>(no spearate discussion for this one) (as planned)</a:t>
        </a:r>
      </a:p>
    </p188:txBody>
  </p188:cm>
</p188:cmLst>
</file>

<file path=ppt/comments/modernComment_148_F4AD02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16DA4F-DEFC-43D6-B089-11FD3A4907BC}" authorId="{088437F6-A483-3EB9-66EE-460FCC3EDFA6}" created="2022-09-15T14:40:01.51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04979169" sldId="328"/>
      <ac:spMk id="6" creationId="{D70BF4EC-B9B9-0E06-0867-F471E2724F9E}"/>
      <ac:txMk cp="43" len="14">
        <ac:context len="288" hash="368617394"/>
      </ac:txMk>
    </ac:txMkLst>
    <p188:pos x="8690533" y="240026"/>
    <p188:replyLst>
      <p188:reply id="{6984EC91-4C8A-4759-83F9-8981E3FF6130}" authorId="{088437F6-A483-3EB9-66EE-460FCC3EDFA6}" created="2022-09-23T08:22:04.457">
        <p188:txBody>
          <a:bodyPr/>
          <a:lstStyle/>
          <a:p>
            <a:r>
              <a:rPr lang="en-GB"/>
              <a:t>Build-up from the prev 'isolated' scenarios</a:t>
            </a:r>
          </a:p>
        </p188:txBody>
      </p188:reply>
    </p188:replyLst>
    <p188:txBody>
      <a:bodyPr/>
      <a:lstStyle/>
      <a:p>
        <a:r>
          <a:rPr lang="en-GB"/>
          <a:t>Problem of automatic clustering w ~10D changes &gt;&gt; Discuss!!</a:t>
        </a:r>
      </a:p>
    </p188:txBody>
  </p188:cm>
  <p188:cm id="{7A32BCF7-BDD5-4FF8-B0CD-0084FC513C49}" authorId="{088437F6-A483-3EB9-66EE-460FCC3EDFA6}" created="2022-09-15T15:03:46.54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04979169" sldId="328"/>
      <ac:spMk id="6" creationId="{D70BF4EC-B9B9-0E06-0867-F471E2724F9E}"/>
      <ac:txMk cp="191" len="9">
        <ac:context len="288" hash="368617394"/>
      </ac:txMk>
    </ac:txMkLst>
    <p188:pos x="3716599" y="772589"/>
    <p188:txBody>
      <a:bodyPr/>
      <a:lstStyle/>
      <a:p>
        <a:r>
          <a:rPr lang="en-GB"/>
          <a:t>Known model limitation</a:t>
        </a:r>
      </a:p>
    </p188:txBody>
  </p188:cm>
  <p188:cm id="{73C7CF00-14B6-4552-91B7-66841B56D3FE}" authorId="{088437F6-A483-3EB9-66EE-460FCC3EDFA6}" created="2022-09-15T15:40:15.65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04979169" sldId="328"/>
      <ac:spMk id="6" creationId="{D70BF4EC-B9B9-0E06-0867-F471E2724F9E}"/>
      <ac:txMk cp="13" len="30">
        <ac:context len="288" hash="368617394"/>
      </ac:txMk>
    </ac:txMkLst>
    <p188:pos x="7283764" y="240026"/>
    <p188:txBody>
      <a:bodyPr/>
      <a:lstStyle/>
      <a:p>
        <a:r>
          <a:rPr lang="en-GB"/>
          <a:t>Correlating parameters … heavy sigh</a:t>
        </a:r>
      </a:p>
    </p188:txBody>
  </p188:cm>
  <p188:cm id="{6E69A8BB-7A8F-4089-A2FA-56F33C56E542}" authorId="{088437F6-A483-3EB9-66EE-460FCC3EDFA6}" created="2022-09-23T08:16:27.9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04979169" sldId="328"/>
      <ac:spMk id="6" creationId="{D70BF4EC-B9B9-0E06-0867-F471E2724F9E}"/>
      <ac:txMk cp="175" len="14">
        <ac:context len="288" hash="368617394"/>
      </ac:txMk>
    </ac:txMkLst>
    <p188:pos x="2395059" y="1245345"/>
    <p188:replyLst>
      <p188:reply id="{64D4354D-A250-4CC9-B601-2967A790C671}" authorId="{088437F6-A483-3EB9-66EE-460FCC3EDFA6}" created="2022-09-23T08:18:00.844">
        <p188:txBody>
          <a:bodyPr/>
          <a:lstStyle/>
          <a:p>
            <a:r>
              <a:rPr lang="en-GB"/>
              <a:t>Also policies can be defined - main.py
dict + values for policies?? </a:t>
            </a:r>
          </a:p>
        </p188:txBody>
      </p188:reply>
      <p188:reply id="{D02AC739-FE62-4C36-AB5E-6F0DAACD605C}" authorId="{088437F6-A483-3EB9-66EE-460FCC3EDFA6}" created="2022-09-23T08:18:53.045">
        <p188:txBody>
          <a:bodyPr/>
          <a:lstStyle/>
          <a:p>
            <a:r>
              <a:rPr lang="en-GB"/>
              <a:t>Ensemble.add_policies()??</a:t>
            </a:r>
          </a:p>
        </p188:txBody>
      </p188:reply>
    </p188:replyLst>
    <p188:txBody>
      <a:bodyPr/>
      <a:lstStyle/>
      <a:p>
        <a:r>
          <a:rPr lang="en-GB"/>
          <a:t>Set value -&gt; in ema workbench</a:t>
        </a:r>
      </a:p>
    </p188:txBody>
  </p188:cm>
</p188:cmLst>
</file>

<file path=ppt/comments/modernComment_149_8CC84F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C3894D-31AB-4AB7-BFF1-4A5D0AC2D284}" authorId="{088437F6-A483-3EB9-66EE-460FCC3EDFA6}" created="2022-09-16T08:45:39.2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61937818" sldId="329"/>
      <ac:spMk id="6" creationId="{D70BF4EC-B9B9-0E06-0867-F471E2724F9E}"/>
      <ac:txMk cp="0" len="108">
        <ac:context len="111" hash="2744774075"/>
      </ac:txMk>
    </ac:txMkLst>
    <p188:pos x="4610209" y="257121"/>
    <p188:txBody>
      <a:bodyPr/>
      <a:lstStyle/>
      <a:p>
        <a:r>
          <a:rPr lang="en-GB"/>
          <a:t>Play-in some uncertainty here, e.g. transmission prob</a:t>
        </a:r>
      </a:p>
    </p188:txBody>
  </p188:cm>
  <p188:cm id="{772A9DAD-921F-4BBB-9F22-ACE739842E42}" authorId="{088437F6-A483-3EB9-66EE-460FCC3EDFA6}" created="2022-09-16T08:46:52.2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61937818" sldId="329"/>
      <ac:picMk id="17" creationId="{B9759440-0D3E-D4F9-4D70-7BA78AC02A90}"/>
    </ac:deMkLst>
    <p188:txBody>
      <a:bodyPr/>
      <a:lstStyle/>
      <a:p>
        <a:r>
          <a:rPr lang="en-GB"/>
          <a:t>Show the effect of 2 separate interventions interacting</a:t>
        </a:r>
      </a:p>
    </p188:txBody>
  </p188:cm>
</p188:cmLst>
</file>

<file path=ppt/comments/modernComment_15B_BDCCF7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1C23EC-9C88-4585-B667-E0032B6A90B6}" authorId="{088437F6-A483-3EB9-66EE-460FCC3EDFA6}" created="2022-10-07T08:52:48.88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84326433" sldId="347"/>
      <ac:spMk id="3" creationId="{022F14CB-069C-E63A-8EED-8FD00059E8E5}"/>
      <ac:txMk cp="21" len="15">
        <ac:context len="51" hash="190889584"/>
      </ac:txMk>
    </ac:txMkLst>
    <p188:pos x="2860675" y="617538"/>
    <p188:txBody>
      <a:bodyPr/>
      <a:lstStyle/>
      <a:p>
        <a:r>
          <a:rPr lang="en-GB"/>
          <a:t>Put up email adress somwehre 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08:23:5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Introduce participants (Mart)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Start recording</a:t>
            </a:r>
            <a:endParaRPr lang="en-US" dirty="0"/>
          </a:p>
          <a:p>
            <a:r>
              <a:rPr lang="en-US" dirty="0" err="1"/>
              <a:t>Welcom</a:t>
            </a:r>
            <a:r>
              <a:rPr lang="en-GB" dirty="0"/>
              <a:t>e</a:t>
            </a:r>
          </a:p>
          <a:p>
            <a:r>
              <a:rPr lang="en-GB" dirty="0"/>
              <a:t>I hope everybody filled or going to fill the consent form, but if you have an objection to be recorded, say it now</a:t>
            </a:r>
          </a:p>
          <a:p>
            <a:endParaRPr lang="en-GB" strike="sngStrike" dirty="0"/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Imagine a situation where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Respiratory disease 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Outbreak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Couple of reports about resources not enough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Patients getting transferred between hospitals</a:t>
            </a:r>
          </a:p>
          <a:p>
            <a:r>
              <a:rPr lang="en-GB" strike="noStrike" dirty="0"/>
              <a:t>There are issues on the deeper level too</a:t>
            </a:r>
          </a:p>
          <a:p>
            <a:pPr lvl="1"/>
            <a:r>
              <a:rPr lang="en-GB" strike="noStrike" dirty="0"/>
              <a:t>No past experience, and no guidelines about how to solve the situation</a:t>
            </a:r>
          </a:p>
          <a:p>
            <a:pPr lvl="1"/>
            <a:r>
              <a:rPr lang="en-GB" strike="noStrike" dirty="0"/>
              <a:t>Debate in the general public</a:t>
            </a:r>
          </a:p>
          <a:p>
            <a:pPr lvl="1"/>
            <a:r>
              <a:rPr lang="en-GB" strike="noStrike" dirty="0"/>
              <a:t>And an intense interest + criticism from regular people</a:t>
            </a:r>
          </a:p>
        </p:txBody>
      </p:sp>
    </p:spTree>
    <p:extLst>
      <p:ext uri="{BB962C8B-B14F-4D97-AF65-F5344CB8AC3E}">
        <p14:creationId xmlns:p14="http://schemas.microsoft.com/office/powerpoint/2010/main" val="316571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How easy it is to understand this type of output? </a:t>
            </a:r>
          </a:p>
          <a:p>
            <a:pPr lvl="1"/>
            <a:r>
              <a:rPr lang="en-US" dirty="0"/>
              <a:t>Rating is from 1 to 9!</a:t>
            </a:r>
          </a:p>
          <a:p>
            <a:pPr lvl="1"/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Imagine that </a:t>
            </a:r>
            <a:r>
              <a:rPr lang="en-US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you’re making the decision</a:t>
            </a:r>
            <a:endParaRPr lang="en-US" dirty="0"/>
          </a:p>
          <a:p>
            <a:pPr lvl="1"/>
            <a:r>
              <a:rPr lang="en-US" dirty="0"/>
              <a:t>What does this communicate to you? (discussion + Word cloud)</a:t>
            </a:r>
          </a:p>
          <a:p>
            <a:pPr lvl="1"/>
            <a:r>
              <a:rPr lang="en-US" dirty="0"/>
              <a:t>What does it prompt you to do? (discussion)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583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Second intervention: increase test acquisition</a:t>
            </a:r>
          </a:p>
          <a:p>
            <a:pPr marL="0" lvl="1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Similarly to before, newly acquired tests go into a stockpile first</a:t>
            </a:r>
          </a:p>
          <a:p>
            <a:pPr marL="0" lvl="1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before, blue lines represent the base case, and orange ones the intervention </a:t>
            </a: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Effects:</a:t>
            </a: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the left we see the testing gap, and it's visibly smaller in the case of increased test acquisition</a:t>
            </a: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the right side we see that there's a big impact on how many person can’t be contact traced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seems like a trade-off until we look into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2220228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two graphs we see the number of infected, and the number of hospitalized people.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these graphs it is absolutely clear that despite the creation of the contact tracing gap, having more tests helps to  flatten the wave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More people get tested &gt; more people isolating &gt; smaller force of infection &gt; smaller epidemic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How easy it is to understand this type of output? (Likert scale)</a:t>
            </a:r>
          </a:p>
          <a:p>
            <a:pPr lvl="1"/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Imagine that </a:t>
            </a:r>
            <a:r>
              <a:rPr lang="en-US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you’re making the decision</a:t>
            </a:r>
            <a:endParaRPr lang="en-US" dirty="0"/>
          </a:p>
          <a:p>
            <a:pPr lvl="1"/>
            <a:r>
              <a:rPr lang="en-US" dirty="0"/>
              <a:t>What does this communicate to you? (discussion + Word cloud)</a:t>
            </a:r>
          </a:p>
          <a:p>
            <a:pPr lvl="1"/>
            <a:r>
              <a:rPr lang="en-US" dirty="0"/>
              <a:t>What does it prompt you to do? (discussion)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1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let’s try a different method of presenting the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Intervention: reducing how early patients released from the ward.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Deceased - model limitation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[explain the table]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0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guesstimated these diagrams</a:t>
            </a:r>
          </a:p>
        </p:txBody>
      </p:sp>
    </p:spTree>
    <p:extLst>
      <p:ext uri="{BB962C8B-B14F-4D97-AF65-F5344CB8AC3E}">
        <p14:creationId xmlns:p14="http://schemas.microsoft.com/office/powerpoint/2010/main" val="1927974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GB" dirty="0">
              <a:effectLst/>
            </a:endParaRPr>
          </a:p>
          <a:p>
            <a:pPr marL="457200" indent="228600" latinLnBrk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easy it is to understand this type of output? (Likert scale)</a:t>
            </a:r>
          </a:p>
          <a:p>
            <a:pPr marL="457200" indent="228600" latinLnBrk="0">
              <a:spcBef>
                <a:spcPts val="0"/>
              </a:spcBef>
              <a:spcAft>
                <a:spcPts val="0"/>
              </a:spcAft>
            </a:pPr>
            <a:endParaRPr lang="en-GB" dirty="0">
              <a:effectLst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800" dirty="0"/>
              <a:t>Imagine that </a:t>
            </a:r>
            <a:r>
              <a:rPr lang="en-US" sz="18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you’re making the decision</a:t>
            </a:r>
            <a:endParaRPr lang="en-US" sz="1800" dirty="0"/>
          </a:p>
          <a:p>
            <a:pPr lvl="1"/>
            <a:r>
              <a:rPr lang="en-US" sz="1800" dirty="0"/>
              <a:t>What does this communicate to you? (discussion + Word cloud)</a:t>
            </a:r>
          </a:p>
          <a:p>
            <a:pPr lvl="1"/>
            <a:r>
              <a:rPr lang="en-US" sz="1800" dirty="0"/>
              <a:t>What does it prompt you to do? (discussion)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97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intervention</a:t>
            </a:r>
            <a:r>
              <a:rPr lang="en-US" i="1" dirty="0"/>
              <a:t> – </a:t>
            </a:r>
            <a:r>
              <a:rPr lang="en-US" i="0" dirty="0"/>
              <a:t>Reducing the number of times patients are visited – both for ICU and for 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dirty="0"/>
              <a:t>On it’s own it’s reducing the usage of PPE -&gt; very similar to the first intervention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dirty="0"/>
              <a:t>No change in ICU beds gap because of other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77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So let’s lift these other limits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Blue – still the baseline – Orange – effect of listing these limits – Green – lifting the limits AND reducing the visits per patient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Effects of lifting the limits: </a:t>
            </a:r>
            <a:endParaRPr lang="en-US" dirty="0"/>
          </a:p>
          <a:p>
            <a:pPr marL="0" lvl="1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More ICU beds available through the epidemic, since the only limiting factor now is the staff</a:t>
            </a:r>
            <a:endParaRPr lang="en-US" dirty="0"/>
          </a:p>
          <a:p>
            <a:pPr marL="0" lvl="1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On the right side: minimally bigger gap in the ward bed, since increased capacity ICU uses more PPE – ward’s PPE shortage happens sooner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Effects of lifting the limits and reducing visits</a:t>
            </a:r>
            <a:endParaRPr lang="en-US" dirty="0"/>
          </a:p>
          <a:p>
            <a:pPr marL="0" lvl="1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Drastically increased ICU capacity – Less visits per patient means the same staff can treat more people (still no limits from other factors since I switched those off)</a:t>
            </a:r>
            <a:endParaRPr lang="en-US" dirty="0"/>
          </a:p>
          <a:p>
            <a:pPr marL="0" lvl="1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Smaller gap in ward: due to reduced visit less PPE used during treatment -&gt; there is no PPE shortage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5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GB" dirty="0">
              <a:effectLst/>
            </a:endParaRPr>
          </a:p>
          <a:p>
            <a:pPr marL="457200" indent="228600" latinLnBrk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easy it is to understand this type of output? (Likert scale)</a:t>
            </a:r>
            <a:endParaRPr lang="en-GB" dirty="0">
              <a:effectLst/>
            </a:endParaRPr>
          </a:p>
          <a:p>
            <a:pPr marL="457200" indent="228600" latinLnBrk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800" dirty="0"/>
              <a:t>Imagine that </a:t>
            </a:r>
            <a:r>
              <a:rPr lang="en-US" sz="1800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you’re making the decision</a:t>
            </a:r>
            <a:endParaRPr lang="en-US" sz="1800" dirty="0"/>
          </a:p>
          <a:p>
            <a:pPr lvl="1"/>
            <a:r>
              <a:rPr lang="en-US" sz="1800" dirty="0"/>
              <a:t>What does this communicate to you? (discussion + Word cloud)</a:t>
            </a:r>
          </a:p>
          <a:p>
            <a:pPr lvl="1"/>
            <a:r>
              <a:rPr lang="en-US" sz="1800" dirty="0"/>
              <a:t>What does it prompt you to do? (discussion)</a:t>
            </a:r>
          </a:p>
        </p:txBody>
      </p:sp>
    </p:spTree>
    <p:extLst>
      <p:ext uri="{BB962C8B-B14F-4D97-AF65-F5344CB8AC3E}">
        <p14:creationId xmlns:p14="http://schemas.microsoft.com/office/powerpoint/2010/main" val="423970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There is a professional consensus that the situation is about to worsen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You’re in the position to make decisions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My question is: How to support you making your decisions?</a:t>
            </a:r>
          </a:p>
        </p:txBody>
      </p:sp>
    </p:spTree>
    <p:extLst>
      <p:ext uri="{BB962C8B-B14F-4D97-AF65-F5344CB8AC3E}">
        <p14:creationId xmlns:p14="http://schemas.microsoft.com/office/powerpoint/2010/main" val="3485459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inputs</a:t>
            </a:r>
          </a:p>
          <a:p>
            <a:r>
              <a:rPr lang="en-US" dirty="0"/>
              <a:t>I will go back behind my desk to analyze the answers and to draw conclusions from it</a:t>
            </a:r>
          </a:p>
          <a:p>
            <a:r>
              <a:rPr lang="en-US" dirty="0"/>
              <a:t>I will provide some recommendations for the PANDEM-2 project, especially about what’s important for the dashboard.</a:t>
            </a:r>
          </a:p>
          <a:p>
            <a:r>
              <a:rPr lang="en-US" dirty="0"/>
              <a:t>I will send a copy to you once that’s done</a:t>
            </a:r>
          </a:p>
        </p:txBody>
      </p:sp>
    </p:spTree>
    <p:extLst>
      <p:ext uri="{BB962C8B-B14F-4D97-AF65-F5344CB8AC3E}">
        <p14:creationId xmlns:p14="http://schemas.microsoft.com/office/powerpoint/2010/main" val="3322104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Image: Pandem-2 presentation template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78694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5456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0832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Image: Pandem-2 presentation template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38871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11349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to recreate: Uncertainties.</a:t>
            </a:r>
            <a:r>
              <a:rPr lang="en-GB" dirty="0"/>
              <a:t> </a:t>
            </a:r>
            <a:r>
              <a:rPr lang="en-US" dirty="0" err="1"/>
              <a:t>fake_ICU_patient_to_staff_ratio_advanced</a:t>
            </a:r>
            <a:endParaRPr lang="en-GB" dirty="0"/>
          </a:p>
          <a:p>
            <a:r>
              <a:rPr lang="en-GB" dirty="0"/>
              <a:t>[fake]</a:t>
            </a:r>
          </a:p>
        </p:txBody>
      </p:sp>
    </p:spTree>
    <p:extLst>
      <p:ext uri="{BB962C8B-B14F-4D97-AF65-F5344CB8AC3E}">
        <p14:creationId xmlns:p14="http://schemas.microsoft.com/office/powerpoint/2010/main" val="4258599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to recreate: Uncertainties.</a:t>
            </a:r>
            <a:r>
              <a:rPr lang="en-GB" dirty="0"/>
              <a:t> </a:t>
            </a:r>
            <a:r>
              <a:rPr lang="en-US" dirty="0" err="1"/>
              <a:t>fake_ICU_patient_to_staff_ratio_advanced</a:t>
            </a:r>
            <a:endParaRPr lang="en-GB" dirty="0"/>
          </a:p>
          <a:p>
            <a:r>
              <a:rPr lang="en-GB" dirty="0"/>
              <a:t>[fake]</a:t>
            </a:r>
          </a:p>
        </p:txBody>
      </p:sp>
    </p:spTree>
    <p:extLst>
      <p:ext uri="{BB962C8B-B14F-4D97-AF65-F5344CB8AC3E}">
        <p14:creationId xmlns:p14="http://schemas.microsoft.com/office/powerpoint/2010/main" val="2249029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Differently presented scenarios</a:t>
            </a:r>
          </a:p>
          <a:p>
            <a:r>
              <a:rPr lang="en-US" dirty="0"/>
              <a:t>Same questions</a:t>
            </a:r>
          </a:p>
          <a:p>
            <a:pPr lvl="1"/>
            <a:r>
              <a:rPr lang="en-US" dirty="0"/>
              <a:t>How easy it is to understand this type of output? (Likert scale)</a:t>
            </a:r>
          </a:p>
          <a:p>
            <a:pPr lvl="1"/>
            <a:r>
              <a:rPr lang="en-US" dirty="0"/>
              <a:t>What does this communicate to you? (discussion + Word cloud)</a:t>
            </a:r>
          </a:p>
          <a:p>
            <a:pPr lvl="1"/>
            <a:r>
              <a:rPr lang="en-US" dirty="0"/>
              <a:t>What does it prompt you to do? (discussion)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9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– just had </a:t>
            </a:r>
          </a:p>
          <a:p>
            <a:r>
              <a:rPr lang="en-US" dirty="0"/>
              <a:t>Project background</a:t>
            </a:r>
          </a:p>
          <a:p>
            <a:r>
              <a:rPr lang="en-US" dirty="0"/>
              <a:t>Evaluation of model outputs</a:t>
            </a:r>
          </a:p>
          <a:p>
            <a:r>
              <a:rPr lang="en-US" dirty="0"/>
              <a:t>Brief mention of 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69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– just had </a:t>
            </a:r>
          </a:p>
          <a:p>
            <a:r>
              <a:rPr lang="en-US" dirty="0"/>
              <a:t>Project background</a:t>
            </a:r>
          </a:p>
          <a:p>
            <a:r>
              <a:rPr lang="en-US" dirty="0"/>
              <a:t>Evaluation of model outputs</a:t>
            </a:r>
          </a:p>
          <a:p>
            <a:r>
              <a:rPr lang="en-US" dirty="0"/>
              <a:t>Brief mention of 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54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Context surrounding this project</a:t>
            </a:r>
          </a:p>
          <a:p>
            <a:r>
              <a:rPr lang="en-US" altLang="en-US" dirty="0"/>
              <a:t>Theoretical side</a:t>
            </a:r>
          </a:p>
          <a:p>
            <a:pPr lvl="1"/>
            <a:r>
              <a:rPr lang="en-US" altLang="en-US" dirty="0"/>
              <a:t>Managing a pandemic needs - Public health resources – hospital resources</a:t>
            </a:r>
          </a:p>
          <a:p>
            <a:pPr lvl="1"/>
            <a:r>
              <a:rPr lang="en-US" dirty="0"/>
              <a:t>There is potential for better coordination </a:t>
            </a:r>
          </a:p>
          <a:p>
            <a:pPr lvl="0"/>
            <a:r>
              <a:rPr lang="en-US" dirty="0"/>
              <a:t>Operational side </a:t>
            </a:r>
          </a:p>
          <a:p>
            <a:pPr lvl="1"/>
            <a:r>
              <a:rPr lang="en-US" dirty="0"/>
              <a:t>My master Thesis at TU Delft about How can healthcare resource models be evaluated for different pandemic scenarios under uncertainty?</a:t>
            </a:r>
          </a:p>
          <a:p>
            <a:pPr lvl="0"/>
            <a:r>
              <a:rPr lang="en-US" dirty="0"/>
              <a:t>Research group context</a:t>
            </a:r>
          </a:p>
          <a:p>
            <a:pPr lvl="1"/>
            <a:r>
              <a:rPr lang="en-US" dirty="0"/>
              <a:t>PANDEM-2 </a:t>
            </a:r>
          </a:p>
          <a:p>
            <a:pPr lvl="1"/>
            <a:r>
              <a:rPr lang="en-US" dirty="0"/>
              <a:t>EU Horizon-2020 project</a:t>
            </a:r>
          </a:p>
          <a:p>
            <a:pPr lvl="1"/>
            <a:r>
              <a:rPr lang="en-US" dirty="0"/>
              <a:t>Preparedness - In many ways</a:t>
            </a:r>
          </a:p>
          <a:p>
            <a:pPr lvl="1"/>
            <a:r>
              <a:rPr lang="en-US" dirty="0"/>
              <a:t>One is gaining insight through model</a:t>
            </a:r>
          </a:p>
          <a:p>
            <a:pPr lvl="1"/>
            <a:r>
              <a:rPr lang="en-US" dirty="0"/>
              <a:t>Dashboard to communicate the model outputs to wider audience</a:t>
            </a:r>
          </a:p>
          <a:p>
            <a:pPr lvl="2"/>
            <a:r>
              <a:rPr lang="en-US" dirty="0"/>
              <a:t>Communicating everything from the model is very inefficient</a:t>
            </a:r>
          </a:p>
          <a:p>
            <a:pPr lvl="2"/>
            <a:r>
              <a:rPr lang="en-US" dirty="0"/>
              <a:t>Goal of this workshop – determine how to communicate effectively</a:t>
            </a:r>
          </a:p>
          <a:p>
            <a:pPr lvl="2"/>
            <a:r>
              <a:rPr lang="en-US" dirty="0"/>
              <a:t>Pre-</a:t>
            </a:r>
            <a:r>
              <a:rPr lang="en-US" dirty="0" err="1"/>
              <a:t>analyse</a:t>
            </a:r>
            <a:r>
              <a:rPr lang="en-US" dirty="0"/>
              <a:t> model outputs </a:t>
            </a:r>
          </a:p>
          <a:p>
            <a:pPr lvl="2"/>
            <a:r>
              <a:rPr lang="en-US" dirty="0"/>
              <a:t>Determine which way to analyze / How much to analyze</a:t>
            </a:r>
          </a:p>
          <a:p>
            <a:pPr lvl="3"/>
            <a:endParaRPr lang="en-US" dirty="0"/>
          </a:p>
          <a:p>
            <a:r>
              <a:rPr lang="en-US" dirty="0"/>
              <a:t>Given all this context: my thesis’s focus is on the resources - not on the epidemiology part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35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model consists of 3 main sub-models</a:t>
            </a:r>
          </a:p>
          <a:p>
            <a:pPr lvl="1"/>
            <a:r>
              <a:rPr lang="en-US" dirty="0"/>
              <a:t>Compartment model (how people get sick)</a:t>
            </a:r>
          </a:p>
          <a:p>
            <a:pPr lvl="1"/>
            <a:r>
              <a:rPr lang="en-US" dirty="0"/>
              <a:t>Public health resources</a:t>
            </a:r>
          </a:p>
          <a:p>
            <a:pPr lvl="1"/>
            <a:r>
              <a:rPr lang="en-US" dirty="0"/>
              <a:t>Hospital resources</a:t>
            </a:r>
          </a:p>
          <a:p>
            <a:pPr lvl="0"/>
            <a:r>
              <a:rPr lang="en-US" dirty="0"/>
              <a:t>Feedback effects:</a:t>
            </a:r>
          </a:p>
          <a:p>
            <a:pPr lvl="1"/>
            <a:r>
              <a:rPr lang="en-US" dirty="0"/>
              <a:t>Lack of public health resources (such as tests) feedback to the compartment model, making the pandemic worse</a:t>
            </a:r>
          </a:p>
          <a:p>
            <a:pPr lvl="1"/>
            <a:r>
              <a:rPr lang="en-US" dirty="0"/>
              <a:t>Same but way weaker effect between the hospital resources and the compartment model</a:t>
            </a:r>
          </a:p>
          <a:p>
            <a:pPr lvl="1"/>
            <a:r>
              <a:rPr lang="en-US" dirty="0"/>
              <a:t>No direct influence between the public health and hospital resource sub-models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Treat the model as a best ‘working theory’ (we know it’s not fully aligned with reality, but for our goals it is sufficiently accurate)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6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 provide clarification on anything so far?</a:t>
            </a:r>
          </a:p>
          <a:p>
            <a:endParaRPr lang="en-US" dirty="0"/>
          </a:p>
          <a:p>
            <a:r>
              <a:rPr lang="en-US" i="1" dirty="0"/>
              <a:t>Image: Pandem-2.eu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8955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happen</a:t>
            </a:r>
          </a:p>
          <a:p>
            <a:r>
              <a:rPr lang="en-US" dirty="0"/>
              <a:t>I will present </a:t>
            </a:r>
            <a:r>
              <a:rPr lang="en-US" dirty="0">
                <a:highlight>
                  <a:srgbClr val="FFFF00"/>
                </a:highlight>
              </a:rPr>
              <a:t>4 </a:t>
            </a:r>
            <a:r>
              <a:rPr lang="en-US" dirty="0"/>
              <a:t>interventions that have the possibility to alter which scenario the pandemic ends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see quite some data, mostly as graphs</a:t>
            </a:r>
          </a:p>
          <a:p>
            <a:r>
              <a:rPr lang="en-US" dirty="0"/>
              <a:t>Then we will explore how much the intended supporting data supports your thinking</a:t>
            </a:r>
          </a:p>
          <a:p>
            <a:r>
              <a:rPr lang="en-US" dirty="0"/>
              <a:t>We will use 3 guiding question for this</a:t>
            </a:r>
          </a:p>
          <a:p>
            <a:pPr lvl="1"/>
            <a:r>
              <a:rPr lang="en-US" dirty="0"/>
              <a:t>How easy it is to understand this type of output? (rating) </a:t>
            </a:r>
          </a:p>
          <a:p>
            <a:pPr lvl="1"/>
            <a:r>
              <a:rPr lang="en-US" dirty="0"/>
              <a:t>What does this communicate to you? (discussion)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What does it prompt you to do? (discussion)</a:t>
            </a:r>
          </a:p>
          <a:p>
            <a:r>
              <a:rPr lang="en-US" dirty="0"/>
              <a:t>There’s a pitfall easy to fall into: Try not to discuss the quality of the data, but the quality of the presentation of the data. </a:t>
            </a:r>
            <a:br>
              <a:rPr lang="en-US" dirty="0"/>
            </a:br>
            <a:r>
              <a:rPr lang="en-US" dirty="0"/>
              <a:t>Example:</a:t>
            </a:r>
          </a:p>
          <a:p>
            <a:pPr lvl="2"/>
            <a:r>
              <a:rPr lang="en-US" dirty="0"/>
              <a:t>Try not to discuss if the epidemic wave is realistic, but try to discuss whether the graphs are communicating the epidemic’s progression clearly enough</a:t>
            </a:r>
          </a:p>
          <a:p>
            <a:pPr lvl="0"/>
            <a:endParaRPr lang="en-US" dirty="0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74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dirty="0"/>
              <a:t>Bit of terminology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dirty="0"/>
              <a:t> - intervention – possibility to change the course of the pandemic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dirty="0"/>
              <a:t> - parameters – the inputs which determine the ‘starting state’ of the pandemic model. A single parameter is one of these inputs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dirty="0"/>
              <a:t>First intervention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 dirty="0"/>
              <a:t>Opportunity to increase PPE acquisition – in the model there is a PPE stockpile for hospitals, and the newly bought PPE first goes there. Increasing the acquisition means more is going to the stockpile each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Left graph: the gap in ward beds – required beds – available beds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/>
              <a:buNone/>
              <a:tabLst/>
              <a:defRPr/>
            </a:pPr>
            <a:r>
              <a:rPr lang="en-US" sz="1800" dirty="0"/>
              <a:t>positive: gap – negative: surplus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/>
              <a:buNone/>
              <a:tabLst/>
              <a:defRPr/>
            </a:pPr>
            <a:endParaRPr lang="en-US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 sz="1800" dirty="0"/>
              <a:t>blue – baseline, orange – intervention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Left – ward beds, right – PPE</a:t>
            </a:r>
            <a:endParaRPr lang="en-US" sz="18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/>
              <a:buNone/>
              <a:tabLst/>
              <a:defRPr/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All the changes are visible on the graphs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/>
              <a:buNone/>
              <a:tabLst/>
              <a:defRPr/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no change in how the epidemic progresses (this is a know limitation of the model)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endParaRPr lang="en-US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-US" dirty="0"/>
              <a:t>Left blue bump: PPE shortage was limiting how many ward beds can be provided by hospitals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-US" dirty="0"/>
              <a:t>The ICU has priority for getting PPE, so it's not effected by this PPE gap</a:t>
            </a:r>
          </a:p>
        </p:txBody>
      </p:sp>
    </p:spTree>
    <p:extLst>
      <p:ext uri="{BB962C8B-B14F-4D97-AF65-F5344CB8AC3E}">
        <p14:creationId xmlns:p14="http://schemas.microsoft.com/office/powerpoint/2010/main" val="274962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99D28C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>
            <a:extLst>
              <a:ext uri="{FF2B5EF4-FFF2-40B4-BE49-F238E27FC236}">
                <a16:creationId xmlns:a16="http://schemas.microsoft.com/office/drawing/2014/main" id="{ED1728DB-29B2-E583-28B9-51BF33AEC89D}"/>
              </a:ext>
            </a:extLst>
          </p:cNvPr>
          <p:cNvSpPr>
            <a:spLocks/>
          </p:cNvSpPr>
          <p:nvPr userDrawn="1"/>
        </p:nvSpPr>
        <p:spPr>
          <a:xfrm>
            <a:off x="-12032" y="-1"/>
            <a:ext cx="4065273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053241" y="1219200"/>
            <a:ext cx="8138758" cy="56388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46264" y="4883660"/>
            <a:ext cx="3339911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l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l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l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l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rPr dirty="0"/>
              <a:t>Naam van de </a:t>
            </a:r>
            <a:r>
              <a:rPr dirty="0" err="1"/>
              <a:t>spreker</a:t>
            </a:r>
            <a:r>
              <a:rPr lang="en-US" dirty="0"/>
              <a:t> </a:t>
            </a:r>
            <a:r>
              <a:rPr dirty="0"/>
              <a:t>datum</a:t>
            </a:r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346264" y="1712684"/>
            <a:ext cx="3339911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/>
              <a:t>Plaats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 de </a:t>
            </a:r>
            <a:r>
              <a:rPr dirty="0" err="1"/>
              <a:t>titel</a:t>
            </a:r>
            <a:r>
              <a:rPr dirty="0"/>
              <a:t> van de </a:t>
            </a:r>
            <a:r>
              <a:rPr dirty="0" err="1"/>
              <a:t>presentatie</a:t>
            </a:r>
            <a:endParaRPr dirty="0"/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346264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8B4C417-93A4-431B-3749-DE873294EC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" b="11121"/>
          <a:stretch/>
        </p:blipFill>
        <p:spPr>
          <a:xfrm>
            <a:off x="5629272" y="0"/>
            <a:ext cx="3086106" cy="1033081"/>
          </a:xfrm>
          <a:prstGeom prst="rect">
            <a:avLst/>
          </a:prstGeom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FA35C23D-D705-6A97-7C97-EBF4EF52DB8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0291409" y="227955"/>
            <a:ext cx="1454913" cy="577169"/>
            <a:chOff x="0" y="-1"/>
            <a:chExt cx="1454912" cy="57716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4B1C841-E574-1DCA-D0C6-CEB04DA196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79EEAC-39BC-3A40-E38B-E5298911FCD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635F0B0-C38A-70BD-D7A0-8FB87F0BF0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E638537-74A9-692D-304E-203D53D238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4DD74EB2-FC2B-0773-81B7-6D71E42E9D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02ECF41-06D2-9A51-5A3F-A9CDD12A5B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83F2172-0826-976E-6FFF-6605F2B57B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755A8E5-70A9-CEC9-39BE-A2CDFCB6CBF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" name="Body Level One…">
            <a:extLst>
              <a:ext uri="{FF2B5EF4-FFF2-40B4-BE49-F238E27FC236}">
                <a16:creationId xmlns:a16="http://schemas.microsoft.com/office/drawing/2014/main" id="{2B194820-6801-CD33-1957-77D9494C99E6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346264" y="5614110"/>
            <a:ext cx="3339911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l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l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l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l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rPr dirty="0"/>
              <a:t>datum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64EFAB5-C8BA-BC15-F9D0-A0876FD96B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0328793" y="-1780"/>
            <a:ext cx="1863207" cy="6859781"/>
            <a:chOff x="10328793" y="-1780"/>
            <a:chExt cx="1863207" cy="6859781"/>
          </a:xfrm>
        </p:grpSpPr>
        <p:sp>
          <p:nvSpPr>
            <p:cNvPr id="3" name="Rechthoek 6">
              <a:extLst>
                <a:ext uri="{FF2B5EF4-FFF2-40B4-BE49-F238E27FC236}">
                  <a16:creationId xmlns:a16="http://schemas.microsoft.com/office/drawing/2014/main" id="{CCD1C9AF-C761-9A32-F626-609171EA0CF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0328793" y="0"/>
              <a:ext cx="1863207" cy="6858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9835526E-654A-E4AA-9CBD-07198D11434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1413" r="77434" b="19607"/>
            <a:stretch/>
          </p:blipFill>
          <p:spPr>
            <a:xfrm>
              <a:off x="11028222" y="-1780"/>
              <a:ext cx="464344" cy="9328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7780CD6-233E-3BAA-852E-5C33A6C0FD8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" r="-5662" b="32647"/>
            <a:stretch/>
          </p:blipFill>
          <p:spPr>
            <a:xfrm>
              <a:off x="10488214" y="1046161"/>
              <a:ext cx="1544359" cy="695808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9876DED1-DE38-A8F5-2FDF-965E674999A3}"/>
              </a:ext>
            </a:extLst>
          </p:cNvPr>
          <p:cNvSpPr txBox="1">
            <a:spLocks/>
          </p:cNvSpPr>
          <p:nvPr userDrawn="1"/>
        </p:nvSpPr>
        <p:spPr>
          <a:xfrm>
            <a:off x="10548487" y="6397883"/>
            <a:ext cx="1422400" cy="18466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Plaats hier je titel">
            <a:extLst>
              <a:ext uri="{FF2B5EF4-FFF2-40B4-BE49-F238E27FC236}">
                <a16:creationId xmlns:a16="http://schemas.microsoft.com/office/drawing/2014/main" id="{2D4FBE79-8096-7A81-F3DB-19870B7EFB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2811" y="134767"/>
            <a:ext cx="9226550" cy="71126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dirty="0" err="1"/>
              <a:t>Plaats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 je </a:t>
            </a:r>
            <a:r>
              <a:rPr dirty="0" err="1"/>
              <a:t>titel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65B2E50-2584-A699-68BD-A632F1904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9226550" cy="5200650"/>
          </a:xfr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lang="en-US" sz="2400" dirty="0" smtClean="0"/>
            </a:lvl1pPr>
            <a:lvl2pPr>
              <a:defRPr lang="en-US" sz="2400" dirty="0" smtClean="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8E00F3-0281-11AC-0F4B-F962B2CF68D8}"/>
              </a:ext>
            </a:extLst>
          </p:cNvPr>
          <p:cNvGrpSpPr/>
          <p:nvPr userDrawn="1"/>
        </p:nvGrpSpPr>
        <p:grpSpPr>
          <a:xfrm>
            <a:off x="10483427" y="2363255"/>
            <a:ext cx="1572684" cy="3082810"/>
            <a:chOff x="10483427" y="2363255"/>
            <a:chExt cx="1572684" cy="3082810"/>
          </a:xfrm>
        </p:grpSpPr>
        <p:sp>
          <p:nvSpPr>
            <p:cNvPr id="4" name="arrow 1">
              <a:extLst>
                <a:ext uri="{FF2B5EF4-FFF2-40B4-BE49-F238E27FC236}">
                  <a16:creationId xmlns:a16="http://schemas.microsoft.com/office/drawing/2014/main" id="{BF43DFE1-61D1-DD88-B5E5-199BB3785BD1}"/>
                </a:ext>
              </a:extLst>
            </p:cNvPr>
            <p:cNvSpPr>
              <a:spLocks/>
            </p:cNvSpPr>
            <p:nvPr userDrawn="1"/>
          </p:nvSpPr>
          <p:spPr>
            <a:xfrm flipH="1">
              <a:off x="10483427" y="2363255"/>
              <a:ext cx="1567943" cy="627177"/>
            </a:xfrm>
            <a:prstGeom prst="chevron">
              <a:avLst>
                <a:gd name="adj" fmla="val 23364"/>
              </a:avLst>
            </a:prstGeom>
            <a:ln>
              <a:solidFill>
                <a:srgbClr val="0066A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r>
                <a:rPr lang="en-US" sz="1600" dirty="0"/>
                <a:t>Introduction</a:t>
              </a:r>
              <a:endParaRPr lang="en-GB" sz="1600" dirty="0"/>
            </a:p>
          </p:txBody>
        </p:sp>
        <p:sp>
          <p:nvSpPr>
            <p:cNvPr id="6" name="arrow 1">
              <a:extLst>
                <a:ext uri="{FF2B5EF4-FFF2-40B4-BE49-F238E27FC236}">
                  <a16:creationId xmlns:a16="http://schemas.microsoft.com/office/drawing/2014/main" id="{8EDD72A2-2E3D-4A08-2A7C-C8E6AF0A3F99}"/>
                </a:ext>
              </a:extLst>
            </p:cNvPr>
            <p:cNvSpPr>
              <a:spLocks/>
            </p:cNvSpPr>
            <p:nvPr userDrawn="1"/>
          </p:nvSpPr>
          <p:spPr>
            <a:xfrm flipH="1">
              <a:off x="10488168" y="4818888"/>
              <a:ext cx="1567943" cy="627177"/>
            </a:xfrm>
            <a:prstGeom prst="chevron">
              <a:avLst>
                <a:gd name="adj" fmla="val 23364"/>
              </a:avLst>
            </a:prstGeom>
            <a:ln>
              <a:solidFill>
                <a:srgbClr val="0066A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r>
                <a:rPr lang="en-US" sz="1600" dirty="0"/>
                <a:t>Future work</a:t>
              </a:r>
              <a:endParaRPr lang="en-GB" sz="1600" dirty="0"/>
            </a:p>
          </p:txBody>
        </p:sp>
        <p:sp>
          <p:nvSpPr>
            <p:cNvPr id="10" name="arrow 1">
              <a:extLst>
                <a:ext uri="{FF2B5EF4-FFF2-40B4-BE49-F238E27FC236}">
                  <a16:creationId xmlns:a16="http://schemas.microsoft.com/office/drawing/2014/main" id="{2742124C-AF04-8473-3E97-4648872CECC2}"/>
                </a:ext>
              </a:extLst>
            </p:cNvPr>
            <p:cNvSpPr>
              <a:spLocks/>
            </p:cNvSpPr>
            <p:nvPr userDrawn="1"/>
          </p:nvSpPr>
          <p:spPr>
            <a:xfrm flipH="1">
              <a:off x="10488168" y="3182112"/>
              <a:ext cx="1567943" cy="627177"/>
            </a:xfrm>
            <a:prstGeom prst="chevron">
              <a:avLst>
                <a:gd name="adj" fmla="val 23364"/>
              </a:avLst>
            </a:prstGeom>
            <a:ln>
              <a:solidFill>
                <a:srgbClr val="0066A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r>
                <a:rPr lang="en-US" sz="1600" dirty="0"/>
                <a:t>Project Background</a:t>
              </a:r>
              <a:endParaRPr lang="en-GB" sz="1600" dirty="0"/>
            </a:p>
          </p:txBody>
        </p:sp>
        <p:sp>
          <p:nvSpPr>
            <p:cNvPr id="12" name="arrow 1">
              <a:extLst>
                <a:ext uri="{FF2B5EF4-FFF2-40B4-BE49-F238E27FC236}">
                  <a16:creationId xmlns:a16="http://schemas.microsoft.com/office/drawing/2014/main" id="{7257D048-E5F0-F6B8-A92E-4A8961F2C08D}"/>
                </a:ext>
              </a:extLst>
            </p:cNvPr>
            <p:cNvSpPr>
              <a:spLocks/>
            </p:cNvSpPr>
            <p:nvPr userDrawn="1"/>
          </p:nvSpPr>
          <p:spPr>
            <a:xfrm flipH="1">
              <a:off x="10488168" y="4005072"/>
              <a:ext cx="1567943" cy="627177"/>
            </a:xfrm>
            <a:prstGeom prst="chevron">
              <a:avLst>
                <a:gd name="adj" fmla="val 23364"/>
              </a:avLst>
            </a:prstGeom>
            <a:ln>
              <a:solidFill>
                <a:srgbClr val="0066A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r>
                <a:rPr lang="en-US" sz="1600" dirty="0"/>
                <a:t>Workshop</a:t>
              </a:r>
              <a:br>
                <a:rPr lang="en-US" sz="1600" dirty="0"/>
              </a:br>
              <a:r>
                <a:rPr lang="en-US" sz="1600" dirty="0"/>
                <a:t>0/4</a:t>
              </a:r>
              <a:endParaRPr lang="en-GB" sz="1600" dirty="0"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oofdst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picture placeholder"/>
          <p:cNvSpPr>
            <a:spLocks noGrp="1"/>
          </p:cNvSpPr>
          <p:nvPr>
            <p:ph type="pic" idx="21"/>
          </p:nvPr>
        </p:nvSpPr>
        <p:spPr>
          <a:xfrm>
            <a:off x="-600" y="715"/>
            <a:ext cx="10329393" cy="6857285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9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65236" y="2846614"/>
            <a:ext cx="6786751" cy="2987465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  <a:defRPr sz="100">
                <a:solidFill>
                  <a:schemeClr val="accent1"/>
                </a:solidFill>
              </a:defRPr>
            </a:lvl1pPr>
            <a:lvl2pPr marL="280689" indent="-17164">
              <a:buClrTx/>
              <a:defRPr sz="100">
                <a:solidFill>
                  <a:schemeClr val="accent1"/>
                </a:solidFill>
              </a:defRPr>
            </a:lvl2pPr>
            <a:lvl3pPr>
              <a:buClrTx/>
              <a:buFontTx/>
              <a:defRPr sz="100">
                <a:solidFill>
                  <a:schemeClr val="accent1"/>
                </a:solidFill>
              </a:defRPr>
            </a:lvl3pPr>
            <a:lvl4pPr>
              <a:buClrTx/>
              <a:buFontTx/>
              <a:defRPr sz="100">
                <a:solidFill>
                  <a:schemeClr val="accent1"/>
                </a:solidFill>
              </a:defRPr>
            </a:lvl4pPr>
            <a:lvl5pPr marL="16470" indent="-16470">
              <a:buClrTx/>
              <a:buFontTx/>
              <a:defRPr sz="1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928" name="Tijdelijke aanduiding voor verticale tekst 2"/>
          <p:cNvSpPr>
            <a:spLocks noGrp="1"/>
          </p:cNvSpPr>
          <p:nvPr>
            <p:ph type="body" sz="quarter" idx="23" hasCustomPrompt="1"/>
          </p:nvPr>
        </p:nvSpPr>
        <p:spPr>
          <a:xfrm>
            <a:off x="2148920" y="3429000"/>
            <a:ext cx="6019384" cy="11014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ClrTx/>
              <a:buSzTx/>
              <a:buNone/>
              <a:defRPr sz="34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/>
              <a:t>Plaats</a:t>
            </a:r>
            <a:r>
              <a:rPr dirty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/>
              <a:t>hoofstuktitel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, max. 2 regels</a:t>
            </a:r>
          </a:p>
        </p:txBody>
      </p:sp>
      <p:sp>
        <p:nvSpPr>
          <p:cNvPr id="1930" name="Tijdelijke aanduiding voor verticale tekst 2"/>
          <p:cNvSpPr>
            <a:spLocks noGrp="1"/>
          </p:cNvSpPr>
          <p:nvPr>
            <p:ph type="body" sz="quarter" idx="25" hasCustomPrompt="1"/>
          </p:nvPr>
        </p:nvSpPr>
        <p:spPr>
          <a:xfrm>
            <a:off x="2148920" y="4933113"/>
            <a:ext cx="6014106" cy="2809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</a:lstStyle>
          <a:p>
            <a:r>
              <a:rPr dirty="0" err="1"/>
              <a:t>Ruimte</a:t>
            </a:r>
            <a:r>
              <a:rPr dirty="0"/>
              <a:t> </a:t>
            </a:r>
            <a:r>
              <a:rPr dirty="0" err="1"/>
              <a:t>voor</a:t>
            </a:r>
            <a:r>
              <a:rPr dirty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/>
              <a:t>subtitel</a:t>
            </a:r>
            <a:endParaRPr dirty="0"/>
          </a:p>
        </p:txBody>
      </p:sp>
      <p:sp>
        <p:nvSpPr>
          <p:cNvPr id="1931" name="Dash"/>
          <p:cNvSpPr>
            <a:spLocks noGrp="1"/>
          </p:cNvSpPr>
          <p:nvPr>
            <p:ph type="body" sz="quarter" idx="26" hasCustomPrompt="1"/>
          </p:nvPr>
        </p:nvSpPr>
        <p:spPr>
          <a:xfrm>
            <a:off x="4768096" y="4720071"/>
            <a:ext cx="792001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rPr dirty="0"/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135941-81E2-EFA6-568A-563B6902762F}"/>
              </a:ext>
            </a:extLst>
          </p:cNvPr>
          <p:cNvGrpSpPr/>
          <p:nvPr userDrawn="1"/>
        </p:nvGrpSpPr>
        <p:grpSpPr>
          <a:xfrm>
            <a:off x="10328793" y="-1780"/>
            <a:ext cx="1863205" cy="6859781"/>
            <a:chOff x="10328793" y="-1780"/>
            <a:chExt cx="1863205" cy="6859781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6571A102-B54B-D04B-EE26-AFDA24C0B38A}"/>
                </a:ext>
              </a:extLst>
            </p:cNvPr>
            <p:cNvSpPr/>
            <p:nvPr userDrawn="1"/>
          </p:nvSpPr>
          <p:spPr>
            <a:xfrm>
              <a:off x="10328793" y="0"/>
              <a:ext cx="1863205" cy="6858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2A495231-769F-6F56-F85E-8F849F5DADB0}"/>
                </a:ext>
              </a:extLst>
            </p:cNvPr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1413" r="77434" b="19607"/>
            <a:stretch/>
          </p:blipFill>
          <p:spPr>
            <a:xfrm>
              <a:off x="11028222" y="-1780"/>
              <a:ext cx="464344" cy="93284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7F9730E-CA83-1CA7-C940-25BE563C5133}"/>
                </a:ext>
              </a:extLst>
            </p:cNvPr>
            <p:cNvPicPr/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" r="-5662" b="32647"/>
            <a:stretch/>
          </p:blipFill>
          <p:spPr>
            <a:xfrm>
              <a:off x="10488214" y="1046161"/>
              <a:ext cx="1544359" cy="695808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36DA862E-DC36-FA33-CD7E-80E14289BBFA}"/>
              </a:ext>
            </a:extLst>
          </p:cNvPr>
          <p:cNvSpPr txBox="1">
            <a:spLocks/>
          </p:cNvSpPr>
          <p:nvPr userDrawn="1"/>
        </p:nvSpPr>
        <p:spPr>
          <a:xfrm>
            <a:off x="10548487" y="6397883"/>
            <a:ext cx="1422400" cy="18466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5361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ep 9">
            <a:extLst>
              <a:ext uri="{FF2B5EF4-FFF2-40B4-BE49-F238E27FC236}">
                <a16:creationId xmlns:a16="http://schemas.microsoft.com/office/drawing/2014/main" id="{F03746E5-DC99-9695-5D6C-C072DB5989B9}"/>
              </a:ext>
            </a:extLst>
          </p:cNvPr>
          <p:cNvGrpSpPr/>
          <p:nvPr userDrawn="1"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23C81ACF-DE88-4FE6-769B-5E0FCAA099C5}"/>
                </a:ext>
              </a:extLst>
            </p:cNvPr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B0AEDFB2-CD99-AA3E-317A-C7F2D18E6A1D}"/>
                </a:ext>
              </a:extLst>
            </p:cNvPr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5" name="Rechthoek 6">
                <a:extLst>
                  <a:ext uri="{FF2B5EF4-FFF2-40B4-BE49-F238E27FC236}">
                    <a16:creationId xmlns:a16="http://schemas.microsoft.com/office/drawing/2014/main" id="{FB21F396-4F2D-6A05-D67D-A4016E14C8A7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" name="Rechthoek 29">
                <a:extLst>
                  <a:ext uri="{FF2B5EF4-FFF2-40B4-BE49-F238E27FC236}">
                    <a16:creationId xmlns:a16="http://schemas.microsoft.com/office/drawing/2014/main" id="{3C77F5E8-96A5-EB20-1C45-AA209358C6A3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30">
                <a:extLst>
                  <a:ext uri="{FF2B5EF4-FFF2-40B4-BE49-F238E27FC236}">
                    <a16:creationId xmlns:a16="http://schemas.microsoft.com/office/drawing/2014/main" id="{628C3BCA-15E6-4C4C-A68F-04FF0BBFA46E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1">
                <a:extLst>
                  <a:ext uri="{FF2B5EF4-FFF2-40B4-BE49-F238E27FC236}">
                    <a16:creationId xmlns:a16="http://schemas.microsoft.com/office/drawing/2014/main" id="{597B8B97-66A5-C3C9-4F6C-0EAC0C0B77DF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2">
                <a:extLst>
                  <a:ext uri="{FF2B5EF4-FFF2-40B4-BE49-F238E27FC236}">
                    <a16:creationId xmlns:a16="http://schemas.microsoft.com/office/drawing/2014/main" id="{30656C97-24AA-B715-9595-9E6AE37C3316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3">
                <a:extLst>
                  <a:ext uri="{FF2B5EF4-FFF2-40B4-BE49-F238E27FC236}">
                    <a16:creationId xmlns:a16="http://schemas.microsoft.com/office/drawing/2014/main" id="{75E1D98B-5436-5951-7D3B-A94E62BDC9F5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4">
                <a:extLst>
                  <a:ext uri="{FF2B5EF4-FFF2-40B4-BE49-F238E27FC236}">
                    <a16:creationId xmlns:a16="http://schemas.microsoft.com/office/drawing/2014/main" id="{2BEF15F2-2972-6EB8-101E-8A8CAD820555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7">
                <a:extLst>
                  <a:ext uri="{FF2B5EF4-FFF2-40B4-BE49-F238E27FC236}">
                    <a16:creationId xmlns:a16="http://schemas.microsoft.com/office/drawing/2014/main" id="{3195233F-070D-0725-E21C-636DA96E897E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8">
                <a:extLst>
                  <a:ext uri="{FF2B5EF4-FFF2-40B4-BE49-F238E27FC236}">
                    <a16:creationId xmlns:a16="http://schemas.microsoft.com/office/drawing/2014/main" id="{E0059956-03DD-03F9-6035-5AFDF51AE323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9">
                <a:extLst>
                  <a:ext uri="{FF2B5EF4-FFF2-40B4-BE49-F238E27FC236}">
                    <a16:creationId xmlns:a16="http://schemas.microsoft.com/office/drawing/2014/main" id="{C9707168-7F16-D606-8A07-744BF8D44A1B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5" name="Tekstvak 6">
            <a:extLst>
              <a:ext uri="{FF2B5EF4-FFF2-40B4-BE49-F238E27FC236}">
                <a16:creationId xmlns:a16="http://schemas.microsoft.com/office/drawing/2014/main" id="{9E937398-993F-A900-4E15-C3C3821AC179}"/>
              </a:ext>
            </a:extLst>
          </p:cNvPr>
          <p:cNvSpPr txBox="1"/>
          <p:nvPr userDrawn="1"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lang="en-US" dirty="0"/>
              <a:t>Color palette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8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customXml" Target="../ink/ink1.xml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67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Relationship Id="rId1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microsoft.com/office/2018/10/relationships/comments" Target="../comments/modernComment_15B_BDCCF721.xml"/><Relationship Id="rId7" Type="http://schemas.openxmlformats.org/officeDocument/2006/relationships/image" Target="../media/image72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76.svg"/><Relationship Id="rId5" Type="http://schemas.openxmlformats.org/officeDocument/2006/relationships/image" Target="../media/image70.sv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microsoft.com/office/2018/10/relationships/comments" Target="../comments/modernComment_139_137A26EC.xml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8_F4AD02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9_8CC84F9A.xml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sv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3.svg"/><Relationship Id="rId4" Type="http://schemas.openxmlformats.org/officeDocument/2006/relationships/image" Target="../media/image41.sv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4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18" Type="http://schemas.openxmlformats.org/officeDocument/2006/relationships/image" Target="../media/image54.png"/><Relationship Id="rId3" Type="http://schemas.microsoft.com/office/2018/10/relationships/comments" Target="../comments/modernComment_13D_C20548D3.xml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19" Type="http://schemas.openxmlformats.org/officeDocument/2006/relationships/image" Target="../media/image55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A7FA6-758E-1DE4-E3BC-30D3AF6BAB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Mark Lukacs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1C6BF-F642-BA97-44E3-EBF081D0F4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nl-NL" dirty="0"/>
              <a:t>Resource model Communication </a:t>
            </a:r>
            <a:br>
              <a:rPr lang="nl-NL" dirty="0"/>
            </a:br>
            <a:r>
              <a:rPr lang="nl-NL" dirty="0"/>
              <a:t>Discussion group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1429-D708-D6E9-EC31-279EB861D2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22482-7153-910C-ACA6-67D99ED5598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10/14/2022</a:t>
            </a:r>
            <a:endParaRPr lang="en-GB" dirty="0"/>
          </a:p>
        </p:txBody>
      </p:sp>
      <p:pic>
        <p:nvPicPr>
          <p:cNvPr id="10" name="Picture 2" descr="A national emergency': what the papers say about the UK's coronavirus  lockdown | Coronavirus | The Guardian">
            <a:extLst>
              <a:ext uri="{FF2B5EF4-FFF2-40B4-BE49-F238E27FC236}">
                <a16:creationId xmlns:a16="http://schemas.microsoft.com/office/drawing/2014/main" id="{D40A4F88-E70A-A1FF-C5C4-C2B4BFED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712684"/>
            <a:ext cx="7800975" cy="46805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6259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6E8837C-CFA3-26DE-C6DA-D3FC93567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6502542" cy="1717134"/>
          </a:xfrm>
        </p:spPr>
        <p:txBody>
          <a:bodyPr>
            <a:normAutofit/>
          </a:bodyPr>
          <a:lstStyle/>
          <a:p>
            <a:r>
              <a:rPr lang="en-US" dirty="0"/>
              <a:t>No change in</a:t>
            </a:r>
          </a:p>
          <a:p>
            <a:pPr lvl="1"/>
            <a:r>
              <a:rPr lang="en-US" dirty="0"/>
              <a:t>Epi parameters (model limitation)</a:t>
            </a:r>
          </a:p>
          <a:p>
            <a:pPr lvl="1"/>
            <a:r>
              <a:rPr lang="en-US" dirty="0"/>
              <a:t>Public health resources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0B881-C7D6-C9E9-8750-32C0995D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 PPE acquisition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439BC7-C25B-724A-F9B9-88E281AE7E75}"/>
              </a:ext>
            </a:extLst>
          </p:cNvPr>
          <p:cNvGrpSpPr/>
          <p:nvPr/>
        </p:nvGrpSpPr>
        <p:grpSpPr>
          <a:xfrm>
            <a:off x="5674946" y="928979"/>
            <a:ext cx="4442420" cy="852887"/>
            <a:chOff x="2217499" y="2732088"/>
            <a:chExt cx="5683140" cy="109108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0956A2-BFF4-801B-0E60-E91E80ABC558}"/>
                </a:ext>
              </a:extLst>
            </p:cNvPr>
            <p:cNvGrpSpPr/>
            <p:nvPr/>
          </p:nvGrpSpPr>
          <p:grpSpPr>
            <a:xfrm>
              <a:off x="2217499" y="2830157"/>
              <a:ext cx="1688152" cy="951707"/>
              <a:chOff x="2217499" y="2830157"/>
              <a:chExt cx="1688152" cy="951707"/>
            </a:xfrm>
          </p:grpSpPr>
          <p:pic>
            <p:nvPicPr>
              <p:cNvPr id="5" name="Graphic 4" descr="Lights On with solid fill">
                <a:extLst>
                  <a:ext uri="{FF2B5EF4-FFF2-40B4-BE49-F238E27FC236}">
                    <a16:creationId xmlns:a16="http://schemas.microsoft.com/office/drawing/2014/main" id="{AB5EA69D-B24E-EBCE-5465-0904E70F1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17499" y="2830157"/>
                <a:ext cx="914399" cy="914400"/>
              </a:xfrm>
              <a:prstGeom prst="rect">
                <a:avLst/>
              </a:prstGeom>
            </p:spPr>
          </p:pic>
          <p:pic>
            <p:nvPicPr>
              <p:cNvPr id="16" name="Graphic 15" descr="Question Mark with solid fill">
                <a:extLst>
                  <a:ext uri="{FF2B5EF4-FFF2-40B4-BE49-F238E27FC236}">
                    <a16:creationId xmlns:a16="http://schemas.microsoft.com/office/drawing/2014/main" id="{C9E30B19-BE8F-7DAB-D7A1-8BABCF108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91247" y="2867464"/>
                <a:ext cx="914404" cy="91440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30E2B5-E8E6-5B96-A7B8-66346BD9CE2B}"/>
                </a:ext>
              </a:extLst>
            </p:cNvPr>
            <p:cNvGrpSpPr/>
            <p:nvPr/>
          </p:nvGrpSpPr>
          <p:grpSpPr>
            <a:xfrm>
              <a:off x="4139565" y="2732088"/>
              <a:ext cx="1828800" cy="1091089"/>
              <a:chOff x="4139565" y="2732088"/>
              <a:chExt cx="1828800" cy="109108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8E4E5D5-117D-F051-8954-528BA89E481A}"/>
                  </a:ext>
                </a:extLst>
              </p:cNvPr>
              <p:cNvGrpSpPr/>
              <p:nvPr/>
            </p:nvGrpSpPr>
            <p:grpSpPr>
              <a:xfrm>
                <a:off x="4139565" y="2732088"/>
                <a:ext cx="965835" cy="1091089"/>
                <a:chOff x="4139565" y="3646488"/>
                <a:chExt cx="965835" cy="1091089"/>
              </a:xfrm>
            </p:grpSpPr>
            <p:pic>
              <p:nvPicPr>
                <p:cNvPr id="11" name="Graphic 10" descr="Information with solid fill">
                  <a:extLst>
                    <a:ext uri="{FF2B5EF4-FFF2-40B4-BE49-F238E27FC236}">
                      <a16:creationId xmlns:a16="http://schemas.microsoft.com/office/drawing/2014/main" id="{86E9D7B8-7D8C-E54D-B234-39D29C4D80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1384" y="3646488"/>
                  <a:ext cx="374016" cy="374016"/>
                </a:xfrm>
                <a:prstGeom prst="rect">
                  <a:avLst/>
                </a:prstGeom>
              </p:spPr>
            </p:pic>
            <p:pic>
              <p:nvPicPr>
                <p:cNvPr id="13" name="Graphic 12" descr="Document with solid fill">
                  <a:extLst>
                    <a:ext uri="{FF2B5EF4-FFF2-40B4-BE49-F238E27FC236}">
                      <a16:creationId xmlns:a16="http://schemas.microsoft.com/office/drawing/2014/main" id="{2E4C3E5C-08E4-147A-748D-79AAEA6D26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565" y="3823177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8" name="Graphic 17" descr="Question Mark with solid fill">
                <a:extLst>
                  <a:ext uri="{FF2B5EF4-FFF2-40B4-BE49-F238E27FC236}">
                    <a16:creationId xmlns:a16="http://schemas.microsoft.com/office/drawing/2014/main" id="{82EB50FF-142F-7E09-37EE-CEFF76062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53965" y="286305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39001F-6453-92D9-E15E-0F40E959A3FC}"/>
                </a:ext>
              </a:extLst>
            </p:cNvPr>
            <p:cNvGrpSpPr/>
            <p:nvPr/>
          </p:nvGrpSpPr>
          <p:grpSpPr>
            <a:xfrm>
              <a:off x="6291867" y="2870321"/>
              <a:ext cx="1608772" cy="914400"/>
              <a:chOff x="6291867" y="2870321"/>
              <a:chExt cx="1608772" cy="914400"/>
            </a:xfrm>
          </p:grpSpPr>
          <p:pic>
            <p:nvPicPr>
              <p:cNvPr id="22" name="Graphic 21" descr="Clipboard Checked with solid fill">
                <a:extLst>
                  <a:ext uri="{FF2B5EF4-FFF2-40B4-BE49-F238E27FC236}">
                    <a16:creationId xmlns:a16="http://schemas.microsoft.com/office/drawing/2014/main" id="{4DE8C0FD-BE96-3524-7BC8-9EDB2E9E5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91867" y="287032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Question Mark with solid fill">
                <a:extLst>
                  <a:ext uri="{FF2B5EF4-FFF2-40B4-BE49-F238E27FC236}">
                    <a16:creationId xmlns:a16="http://schemas.microsoft.com/office/drawing/2014/main" id="{D18F6173-D55B-044F-AB23-333EB5F35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86239" y="287032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7" name="arrow 1">
            <a:extLst>
              <a:ext uri="{FF2B5EF4-FFF2-40B4-BE49-F238E27FC236}">
                <a16:creationId xmlns:a16="http://schemas.microsoft.com/office/drawing/2014/main" id="{03F0E361-3CCA-6C88-E779-9274067F5E9A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1/4</a:t>
            </a:r>
            <a:endParaRPr lang="en-GB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94512C-4522-DCAA-EDD3-0DC59309E382}"/>
              </a:ext>
            </a:extLst>
          </p:cNvPr>
          <p:cNvGrpSpPr/>
          <p:nvPr/>
        </p:nvGrpSpPr>
        <p:grpSpPr>
          <a:xfrm>
            <a:off x="18725" y="2501900"/>
            <a:ext cx="10298621" cy="3849688"/>
            <a:chOff x="-19375" y="2397125"/>
            <a:chExt cx="10298621" cy="38496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7E4285-091B-D278-8730-9D4C1450D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9375" y="2397125"/>
              <a:ext cx="5132917" cy="384968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944E65-0FAE-5B1C-4B9C-FF48ED00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6329" y="2397125"/>
              <a:ext cx="5132917" cy="384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27168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 test acquisition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17B2-1873-3B6B-BFE3-F1B48B8B4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4854575" cy="1717134"/>
          </a:xfrm>
        </p:spPr>
        <p:txBody>
          <a:bodyPr>
            <a:normAutofit/>
          </a:bodyPr>
          <a:lstStyle/>
          <a:p>
            <a:r>
              <a:rPr lang="en-US" dirty="0"/>
              <a:t>Less severe epidemic</a:t>
            </a:r>
          </a:p>
          <a:p>
            <a:r>
              <a:rPr lang="en-US" dirty="0"/>
              <a:t>More impact on contact tracing</a:t>
            </a:r>
            <a:endParaRPr lang="en-GB" dirty="0"/>
          </a:p>
        </p:txBody>
      </p:sp>
      <p:sp>
        <p:nvSpPr>
          <p:cNvPr id="5" name="arrow 1">
            <a:extLst>
              <a:ext uri="{FF2B5EF4-FFF2-40B4-BE49-F238E27FC236}">
                <a16:creationId xmlns:a16="http://schemas.microsoft.com/office/drawing/2014/main" id="{AF36B0E2-D7A3-68C2-D852-85E3405D5198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2/5</a:t>
            </a:r>
            <a:endParaRPr lang="en-GB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19F17B-4503-707E-B12B-1DE2A5306E30}"/>
              </a:ext>
            </a:extLst>
          </p:cNvPr>
          <p:cNvGrpSpPr/>
          <p:nvPr/>
        </p:nvGrpSpPr>
        <p:grpSpPr>
          <a:xfrm>
            <a:off x="19849" y="2501900"/>
            <a:ext cx="10296373" cy="3849688"/>
            <a:chOff x="-18251" y="2397125"/>
            <a:chExt cx="10296373" cy="38496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60639D-4F90-75FC-A937-F6BB7B1D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51" y="2397125"/>
              <a:ext cx="5130669" cy="38496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375D45-DD4E-BFCD-160B-CE1894C4A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453" y="2397125"/>
              <a:ext cx="5130669" cy="384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00528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53CFFE-B96C-338F-93B4-EF1A4503EAB8}"/>
              </a:ext>
            </a:extLst>
          </p:cNvPr>
          <p:cNvGrpSpPr/>
          <p:nvPr/>
        </p:nvGrpSpPr>
        <p:grpSpPr>
          <a:xfrm>
            <a:off x="19849" y="2501900"/>
            <a:ext cx="10296373" cy="3849687"/>
            <a:chOff x="-18251" y="2397125"/>
            <a:chExt cx="10296373" cy="3849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973A4C-9D78-E291-26C8-2887BE71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51" y="2397125"/>
              <a:ext cx="5130669" cy="38496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3A0995-DF08-75A3-20C0-38F5EE5F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453" y="2397125"/>
              <a:ext cx="5130669" cy="384968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 test acquisition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17B2-1873-3B6B-BFE3-F1B48B8B4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4854575" cy="1717134"/>
          </a:xfrm>
        </p:spPr>
        <p:txBody>
          <a:bodyPr>
            <a:normAutofit/>
          </a:bodyPr>
          <a:lstStyle/>
          <a:p>
            <a:r>
              <a:rPr lang="en-US" dirty="0"/>
              <a:t>‘Catch-early’ effect</a:t>
            </a:r>
            <a:endParaRPr lang="en-GB" dirty="0"/>
          </a:p>
        </p:txBody>
      </p:sp>
      <p:sp>
        <p:nvSpPr>
          <p:cNvPr id="13" name="arrow 1">
            <a:extLst>
              <a:ext uri="{FF2B5EF4-FFF2-40B4-BE49-F238E27FC236}">
                <a16:creationId xmlns:a16="http://schemas.microsoft.com/office/drawing/2014/main" id="{847C2350-6C1A-EA69-5263-A786586B66C8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2/4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636893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 test acquisition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17B2-1873-3B6B-BFE3-F1B48B8B4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4854575" cy="1717134"/>
          </a:xfrm>
        </p:spPr>
        <p:txBody>
          <a:bodyPr>
            <a:normAutofit/>
          </a:bodyPr>
          <a:lstStyle/>
          <a:p>
            <a:r>
              <a:rPr lang="en-US" dirty="0"/>
              <a:t>Less severe epidemic</a:t>
            </a:r>
          </a:p>
          <a:p>
            <a:r>
              <a:rPr lang="en-US" dirty="0"/>
              <a:t>More impact on contact tracing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BB6FA6-F855-AAF8-E0AC-4D68E07367A8}"/>
              </a:ext>
            </a:extLst>
          </p:cNvPr>
          <p:cNvGrpSpPr/>
          <p:nvPr/>
        </p:nvGrpSpPr>
        <p:grpSpPr>
          <a:xfrm>
            <a:off x="5674946" y="928979"/>
            <a:ext cx="4442420" cy="852887"/>
            <a:chOff x="2217499" y="2732088"/>
            <a:chExt cx="5683140" cy="10910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4A588D-744E-442B-0BA6-4A0DD211BDE2}"/>
                </a:ext>
              </a:extLst>
            </p:cNvPr>
            <p:cNvGrpSpPr/>
            <p:nvPr/>
          </p:nvGrpSpPr>
          <p:grpSpPr>
            <a:xfrm>
              <a:off x="2217499" y="2830157"/>
              <a:ext cx="1688152" cy="951707"/>
              <a:chOff x="2217499" y="2830157"/>
              <a:chExt cx="1688152" cy="951707"/>
            </a:xfrm>
          </p:grpSpPr>
          <p:pic>
            <p:nvPicPr>
              <p:cNvPr id="15" name="Graphic 14" descr="Lights On with solid fill">
                <a:extLst>
                  <a:ext uri="{FF2B5EF4-FFF2-40B4-BE49-F238E27FC236}">
                    <a16:creationId xmlns:a16="http://schemas.microsoft.com/office/drawing/2014/main" id="{36BC28D1-79CB-6DE2-797A-8E79B73E5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17499" y="2830157"/>
                <a:ext cx="914399" cy="914400"/>
              </a:xfrm>
              <a:prstGeom prst="rect">
                <a:avLst/>
              </a:prstGeom>
            </p:spPr>
          </p:pic>
          <p:pic>
            <p:nvPicPr>
              <p:cNvPr id="16" name="Graphic 15" descr="Question Mark with solid fill">
                <a:extLst>
                  <a:ext uri="{FF2B5EF4-FFF2-40B4-BE49-F238E27FC236}">
                    <a16:creationId xmlns:a16="http://schemas.microsoft.com/office/drawing/2014/main" id="{BD94F7F8-A9B4-1D3B-728C-911CA17E6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91247" y="2867464"/>
                <a:ext cx="914404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58B8F2-56CB-D706-47C0-85DC44A86739}"/>
                </a:ext>
              </a:extLst>
            </p:cNvPr>
            <p:cNvGrpSpPr/>
            <p:nvPr/>
          </p:nvGrpSpPr>
          <p:grpSpPr>
            <a:xfrm>
              <a:off x="4139565" y="2732088"/>
              <a:ext cx="1828800" cy="1091089"/>
              <a:chOff x="4139565" y="2732088"/>
              <a:chExt cx="1828800" cy="109108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8C5F064-83B9-29E3-05CB-ED7851F6B288}"/>
                  </a:ext>
                </a:extLst>
              </p:cNvPr>
              <p:cNvGrpSpPr/>
              <p:nvPr/>
            </p:nvGrpSpPr>
            <p:grpSpPr>
              <a:xfrm>
                <a:off x="4139565" y="2732088"/>
                <a:ext cx="965835" cy="1091089"/>
                <a:chOff x="4139565" y="3646488"/>
                <a:chExt cx="965835" cy="1091089"/>
              </a:xfrm>
            </p:grpSpPr>
            <p:pic>
              <p:nvPicPr>
                <p:cNvPr id="13" name="Graphic 12" descr="Information with solid fill">
                  <a:extLst>
                    <a:ext uri="{FF2B5EF4-FFF2-40B4-BE49-F238E27FC236}">
                      <a16:creationId xmlns:a16="http://schemas.microsoft.com/office/drawing/2014/main" id="{D78415D0-E842-8368-DB7A-A2C821FD37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1384" y="3646488"/>
                  <a:ext cx="374016" cy="374016"/>
                </a:xfrm>
                <a:prstGeom prst="rect">
                  <a:avLst/>
                </a:prstGeom>
              </p:spPr>
            </p:pic>
            <p:pic>
              <p:nvPicPr>
                <p:cNvPr id="14" name="Graphic 13" descr="Document with solid fill">
                  <a:extLst>
                    <a:ext uri="{FF2B5EF4-FFF2-40B4-BE49-F238E27FC236}">
                      <a16:creationId xmlns:a16="http://schemas.microsoft.com/office/drawing/2014/main" id="{123C65FB-CD88-61E6-59CE-D6D142D60F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565" y="3823177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2" name="Graphic 11" descr="Question Mark with solid fill">
                <a:extLst>
                  <a:ext uri="{FF2B5EF4-FFF2-40B4-BE49-F238E27FC236}">
                    <a16:creationId xmlns:a16="http://schemas.microsoft.com/office/drawing/2014/main" id="{4DD6F10A-28FF-9241-4201-9C2512187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53965" y="286305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E70325-ECF1-13C9-9EA0-3A6E01F53144}"/>
                </a:ext>
              </a:extLst>
            </p:cNvPr>
            <p:cNvGrpSpPr/>
            <p:nvPr/>
          </p:nvGrpSpPr>
          <p:grpSpPr>
            <a:xfrm>
              <a:off x="6291867" y="2870321"/>
              <a:ext cx="1608772" cy="914400"/>
              <a:chOff x="6291867" y="2870321"/>
              <a:chExt cx="1608772" cy="914400"/>
            </a:xfrm>
          </p:grpSpPr>
          <p:pic>
            <p:nvPicPr>
              <p:cNvPr id="9" name="Graphic 8" descr="Clipboard Checked with solid fill">
                <a:extLst>
                  <a:ext uri="{FF2B5EF4-FFF2-40B4-BE49-F238E27FC236}">
                    <a16:creationId xmlns:a16="http://schemas.microsoft.com/office/drawing/2014/main" id="{57AA582C-3C73-02CE-E348-AB810CCE25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91867" y="287032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Question Mark with solid fill">
                <a:extLst>
                  <a:ext uri="{FF2B5EF4-FFF2-40B4-BE49-F238E27FC236}">
                    <a16:creationId xmlns:a16="http://schemas.microsoft.com/office/drawing/2014/main" id="{043BD34F-BF64-81C8-4129-3C51353EB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86239" y="287032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8" name="arrow 1">
            <a:extLst>
              <a:ext uri="{FF2B5EF4-FFF2-40B4-BE49-F238E27FC236}">
                <a16:creationId xmlns:a16="http://schemas.microsoft.com/office/drawing/2014/main" id="{1DF38021-9D0A-D468-ED8F-AE41AA74E748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2/4</a:t>
            </a:r>
            <a:endParaRPr lang="en-GB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11C0F7-C756-D27F-AEF9-E4182B0BDB35}"/>
              </a:ext>
            </a:extLst>
          </p:cNvPr>
          <p:cNvGrpSpPr/>
          <p:nvPr/>
        </p:nvGrpSpPr>
        <p:grpSpPr>
          <a:xfrm>
            <a:off x="19849" y="2501900"/>
            <a:ext cx="10296373" cy="3849688"/>
            <a:chOff x="-18251" y="2397125"/>
            <a:chExt cx="10296373" cy="38496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C491FD-84A4-B6AF-1955-272ED23F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51" y="2397125"/>
              <a:ext cx="5130669" cy="38496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6D152F-9110-17B2-2179-CDACE59F2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453" y="2397125"/>
              <a:ext cx="5130669" cy="384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8052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‘ward length of stay’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E0AEDB-A797-B3AA-D5B6-43B313D2F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04082"/>
              </p:ext>
            </p:extLst>
          </p:nvPr>
        </p:nvGraphicFramePr>
        <p:xfrm>
          <a:off x="590347" y="2774211"/>
          <a:ext cx="9039014" cy="30689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2887980">
                  <a:extLst>
                    <a:ext uri="{9D8B030D-6E8A-4147-A177-3AD203B41FA5}">
                      <a16:colId xmlns:a16="http://schemas.microsoft.com/office/drawing/2014/main" val="2387130460"/>
                    </a:ext>
                  </a:extLst>
                </a:gridCol>
                <a:gridCol w="3075517">
                  <a:extLst>
                    <a:ext uri="{9D8B030D-6E8A-4147-A177-3AD203B41FA5}">
                      <a16:colId xmlns:a16="http://schemas.microsoft.com/office/drawing/2014/main" val="1306271554"/>
                    </a:ext>
                  </a:extLst>
                </a:gridCol>
                <a:gridCol w="3075517">
                  <a:extLst>
                    <a:ext uri="{9D8B030D-6E8A-4147-A177-3AD203B41FA5}">
                      <a16:colId xmlns:a16="http://schemas.microsoft.com/office/drawing/2014/main" val="3777617757"/>
                    </a:ext>
                  </a:extLst>
                </a:gridCol>
              </a:tblGrid>
              <a:tr h="6072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Parameter</a:t>
                      </a:r>
                      <a:endParaRPr lang="en-GB" sz="1800" b="1" dirty="0"/>
                    </a:p>
                  </a:txBody>
                  <a:tcPr anchor="ctr">
                    <a:lnL w="12700" cap="flat" cmpd="sng" algn="ctr">
                      <a:solidFill>
                        <a:srgbClr val="00A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Baseline</a:t>
                      </a:r>
                      <a:endParaRPr lang="en-GB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Decreased </a:t>
                      </a:r>
                      <a:r>
                        <a:rPr lang="en-US" sz="1800" b="1" dirty="0" err="1"/>
                        <a:t>LoS</a:t>
                      </a:r>
                      <a:endParaRPr lang="en-GB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6883"/>
                  </a:ext>
                </a:extLst>
              </a:tr>
              <a:tr h="607214">
                <a:tc>
                  <a:txBody>
                    <a:bodyPr/>
                    <a:lstStyle/>
                    <a:p>
                      <a:r>
                        <a:rPr lang="en-US" sz="1800" dirty="0"/>
                        <a:t>Ward bed capacity gap </a:t>
                      </a:r>
                      <a:endParaRPr lang="en-GB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Max: 115 000</a:t>
                      </a:r>
                    </a:p>
                    <a:p>
                      <a:r>
                        <a:rPr lang="en-US" sz="1800" dirty="0"/>
                        <a:t>Day 120 - 280  </a:t>
                      </a:r>
                      <a:endParaRPr lang="en-GB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Max: 60 000</a:t>
                      </a:r>
                    </a:p>
                    <a:p>
                      <a:r>
                        <a:rPr lang="en-US" sz="1800" dirty="0"/>
                        <a:t>Day 125-230</a:t>
                      </a:r>
                      <a:endParaRPr lang="en-GB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6696910"/>
                  </a:ext>
                </a:extLst>
              </a:tr>
              <a:tr h="607214">
                <a:tc>
                  <a:txBody>
                    <a:bodyPr/>
                    <a:lstStyle/>
                    <a:p>
                      <a:r>
                        <a:rPr lang="en-US" sz="1800" dirty="0"/>
                        <a:t>Period of PPE gap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130 days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 days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001750"/>
                  </a:ext>
                </a:extLst>
              </a:tr>
              <a:tr h="607214">
                <a:tc>
                  <a:txBody>
                    <a:bodyPr/>
                    <a:lstStyle/>
                    <a:p>
                      <a:r>
                        <a:rPr lang="en-US" sz="1800" dirty="0"/>
                        <a:t>Deceased (total)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110 000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75 000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231837"/>
                  </a:ext>
                </a:extLst>
              </a:tr>
              <a:tr h="607214">
                <a:tc>
                  <a:txBody>
                    <a:bodyPr/>
                    <a:lstStyle/>
                    <a:p>
                      <a:r>
                        <a:rPr lang="en-US" sz="1800" dirty="0"/>
                        <a:t>Other parameters</a:t>
                      </a:r>
                      <a:endParaRPr lang="en-GB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same</a:t>
                      </a:r>
                      <a:endParaRPr lang="en-GB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20896"/>
                  </a:ext>
                </a:extLst>
              </a:tr>
            </a:tbl>
          </a:graphicData>
        </a:graphic>
      </p:graphicFrame>
      <p:sp>
        <p:nvSpPr>
          <p:cNvPr id="18" name="arrow 1">
            <a:extLst>
              <a:ext uri="{FF2B5EF4-FFF2-40B4-BE49-F238E27FC236}">
                <a16:creationId xmlns:a16="http://schemas.microsoft.com/office/drawing/2014/main" id="{0D956C08-11C7-2C16-F0E1-D3580E2B80AC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3/4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354271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ward length of stay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4EE07-277B-16FC-81E7-37F534D42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810" y="763165"/>
            <a:ext cx="4644293" cy="3483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0E5690-2F59-6ADD-7B51-A9594941A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1774" y="890883"/>
            <a:ext cx="4644293" cy="34832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478217-2850-45BE-5053-9CD58D0A628D}"/>
                  </a:ext>
                </a:extLst>
              </p14:cNvPr>
              <p14:cNvContentPartPr/>
              <p14:nvPr/>
            </p14:nvContentPartPr>
            <p14:xfrm>
              <a:off x="2478279" y="4075907"/>
              <a:ext cx="21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478217-2850-45BE-5053-9CD58D0A62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279" y="4067267"/>
                <a:ext cx="198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D887EA2-C6AB-7F74-1B83-76F9DC1CD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241" y="3998040"/>
            <a:ext cx="3813280" cy="2859960"/>
          </a:xfrm>
          <a:prstGeom prst="rect">
            <a:avLst/>
          </a:prstGeom>
        </p:spPr>
      </p:pic>
      <p:sp>
        <p:nvSpPr>
          <p:cNvPr id="11" name="arrow 1">
            <a:extLst>
              <a:ext uri="{FF2B5EF4-FFF2-40B4-BE49-F238E27FC236}">
                <a16:creationId xmlns:a16="http://schemas.microsoft.com/office/drawing/2014/main" id="{F6B05A58-2EAB-6E14-E2E8-77D04C0B8DA1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3/4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415200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Reduced ‘ward length of stay’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E0AEDB-A797-B3AA-D5B6-43B313D2F684}"/>
              </a:ext>
            </a:extLst>
          </p:cNvPr>
          <p:cNvGraphicFramePr>
            <a:graphicFrameLocks noGrp="1"/>
          </p:cNvGraphicFramePr>
          <p:nvPr/>
        </p:nvGraphicFramePr>
        <p:xfrm>
          <a:off x="590347" y="2774211"/>
          <a:ext cx="9039014" cy="30689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2887980">
                  <a:extLst>
                    <a:ext uri="{9D8B030D-6E8A-4147-A177-3AD203B41FA5}">
                      <a16:colId xmlns:a16="http://schemas.microsoft.com/office/drawing/2014/main" val="2387130460"/>
                    </a:ext>
                  </a:extLst>
                </a:gridCol>
                <a:gridCol w="3075517">
                  <a:extLst>
                    <a:ext uri="{9D8B030D-6E8A-4147-A177-3AD203B41FA5}">
                      <a16:colId xmlns:a16="http://schemas.microsoft.com/office/drawing/2014/main" val="1306271554"/>
                    </a:ext>
                  </a:extLst>
                </a:gridCol>
                <a:gridCol w="3075517">
                  <a:extLst>
                    <a:ext uri="{9D8B030D-6E8A-4147-A177-3AD203B41FA5}">
                      <a16:colId xmlns:a16="http://schemas.microsoft.com/office/drawing/2014/main" val="3777617757"/>
                    </a:ext>
                  </a:extLst>
                </a:gridCol>
              </a:tblGrid>
              <a:tr h="6072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Parameter</a:t>
                      </a:r>
                      <a:endParaRPr lang="en-GB" sz="1800" b="1" dirty="0"/>
                    </a:p>
                  </a:txBody>
                  <a:tcPr anchor="ctr">
                    <a:lnL w="12700" cap="flat" cmpd="sng" algn="ctr">
                      <a:solidFill>
                        <a:srgbClr val="00A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Baseline</a:t>
                      </a:r>
                      <a:endParaRPr lang="en-GB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Decreased </a:t>
                      </a:r>
                      <a:r>
                        <a:rPr lang="en-US" sz="1800" b="1" dirty="0" err="1"/>
                        <a:t>LoS</a:t>
                      </a:r>
                      <a:endParaRPr lang="en-GB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6883"/>
                  </a:ext>
                </a:extLst>
              </a:tr>
              <a:tr h="607214">
                <a:tc>
                  <a:txBody>
                    <a:bodyPr/>
                    <a:lstStyle/>
                    <a:p>
                      <a:r>
                        <a:rPr lang="en-US" sz="1800" dirty="0"/>
                        <a:t>Ward bed capacity gap </a:t>
                      </a:r>
                      <a:endParaRPr lang="en-GB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Max: 115 000</a:t>
                      </a:r>
                    </a:p>
                    <a:p>
                      <a:r>
                        <a:rPr lang="en-US" sz="1800" dirty="0"/>
                        <a:t>Day 120 - 280  </a:t>
                      </a:r>
                      <a:endParaRPr lang="en-GB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Max: 60 000</a:t>
                      </a:r>
                    </a:p>
                    <a:p>
                      <a:r>
                        <a:rPr lang="en-US" sz="1800" dirty="0"/>
                        <a:t>Day 125-230</a:t>
                      </a:r>
                      <a:endParaRPr lang="en-GB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6696910"/>
                  </a:ext>
                </a:extLst>
              </a:tr>
              <a:tr h="607214">
                <a:tc>
                  <a:txBody>
                    <a:bodyPr/>
                    <a:lstStyle/>
                    <a:p>
                      <a:r>
                        <a:rPr lang="en-US" sz="1800" dirty="0"/>
                        <a:t>Period of PPE gap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130 days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 days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001750"/>
                  </a:ext>
                </a:extLst>
              </a:tr>
              <a:tr h="607214">
                <a:tc>
                  <a:txBody>
                    <a:bodyPr/>
                    <a:lstStyle/>
                    <a:p>
                      <a:r>
                        <a:rPr lang="en-US" sz="1800" dirty="0"/>
                        <a:t>Deceased (total)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110 000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75 000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231837"/>
                  </a:ext>
                </a:extLst>
              </a:tr>
              <a:tr h="607214">
                <a:tc>
                  <a:txBody>
                    <a:bodyPr/>
                    <a:lstStyle/>
                    <a:p>
                      <a:r>
                        <a:rPr lang="en-US" sz="1800" dirty="0"/>
                        <a:t>Other parameters</a:t>
                      </a:r>
                      <a:endParaRPr lang="en-GB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same</a:t>
                      </a:r>
                      <a:endParaRPr lang="en-GB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2089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74CE543-EF95-75BC-E1FD-3A1A3D894EFC}"/>
              </a:ext>
            </a:extLst>
          </p:cNvPr>
          <p:cNvGrpSpPr/>
          <p:nvPr/>
        </p:nvGrpSpPr>
        <p:grpSpPr>
          <a:xfrm>
            <a:off x="5674946" y="928979"/>
            <a:ext cx="4442420" cy="852887"/>
            <a:chOff x="2217499" y="2732088"/>
            <a:chExt cx="5683140" cy="10910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A98687-622C-2EAF-7BAD-D050C8F3FDFB}"/>
                </a:ext>
              </a:extLst>
            </p:cNvPr>
            <p:cNvGrpSpPr/>
            <p:nvPr/>
          </p:nvGrpSpPr>
          <p:grpSpPr>
            <a:xfrm>
              <a:off x="2217499" y="2830157"/>
              <a:ext cx="1688152" cy="951707"/>
              <a:chOff x="2217499" y="2830157"/>
              <a:chExt cx="1688152" cy="951707"/>
            </a:xfrm>
          </p:grpSpPr>
          <p:pic>
            <p:nvPicPr>
              <p:cNvPr id="16" name="Graphic 15" descr="Lights On with solid fill">
                <a:extLst>
                  <a:ext uri="{FF2B5EF4-FFF2-40B4-BE49-F238E27FC236}">
                    <a16:creationId xmlns:a16="http://schemas.microsoft.com/office/drawing/2014/main" id="{64BB364D-58FA-4B3A-01BF-4737D6C81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17499" y="2830157"/>
                <a:ext cx="914399" cy="914400"/>
              </a:xfrm>
              <a:prstGeom prst="rect">
                <a:avLst/>
              </a:prstGeom>
            </p:spPr>
          </p:pic>
          <p:pic>
            <p:nvPicPr>
              <p:cNvPr id="17" name="Graphic 16" descr="Question Mark with solid fill">
                <a:extLst>
                  <a:ext uri="{FF2B5EF4-FFF2-40B4-BE49-F238E27FC236}">
                    <a16:creationId xmlns:a16="http://schemas.microsoft.com/office/drawing/2014/main" id="{C536FA7A-37E6-5E17-2818-4880494AE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91247" y="2867464"/>
                <a:ext cx="914404" cy="9144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423B86-414B-6380-7267-DB473FD62C6A}"/>
                </a:ext>
              </a:extLst>
            </p:cNvPr>
            <p:cNvGrpSpPr/>
            <p:nvPr/>
          </p:nvGrpSpPr>
          <p:grpSpPr>
            <a:xfrm>
              <a:off x="4139565" y="2732088"/>
              <a:ext cx="1828800" cy="1091089"/>
              <a:chOff x="4139565" y="2732088"/>
              <a:chExt cx="1828800" cy="109108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C6E7ED6-C9C7-6690-6D64-F59F07563B97}"/>
                  </a:ext>
                </a:extLst>
              </p:cNvPr>
              <p:cNvGrpSpPr/>
              <p:nvPr/>
            </p:nvGrpSpPr>
            <p:grpSpPr>
              <a:xfrm>
                <a:off x="4139565" y="2732088"/>
                <a:ext cx="965835" cy="1091089"/>
                <a:chOff x="4139565" y="3646488"/>
                <a:chExt cx="965835" cy="1091089"/>
              </a:xfrm>
            </p:grpSpPr>
            <p:pic>
              <p:nvPicPr>
                <p:cNvPr id="14" name="Graphic 13" descr="Information with solid fill">
                  <a:extLst>
                    <a:ext uri="{FF2B5EF4-FFF2-40B4-BE49-F238E27FC236}">
                      <a16:creationId xmlns:a16="http://schemas.microsoft.com/office/drawing/2014/main" id="{BC378A95-CB43-F388-E342-99489A561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1384" y="3646488"/>
                  <a:ext cx="374016" cy="374016"/>
                </a:xfrm>
                <a:prstGeom prst="rect">
                  <a:avLst/>
                </a:prstGeom>
              </p:spPr>
            </p:pic>
            <p:pic>
              <p:nvPicPr>
                <p:cNvPr id="15" name="Graphic 14" descr="Document with solid fill">
                  <a:extLst>
                    <a:ext uri="{FF2B5EF4-FFF2-40B4-BE49-F238E27FC236}">
                      <a16:creationId xmlns:a16="http://schemas.microsoft.com/office/drawing/2014/main" id="{E9D39C07-862E-CEE0-E3A8-A7068BA458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565" y="3823177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3" name="Graphic 12" descr="Question Mark with solid fill">
                <a:extLst>
                  <a:ext uri="{FF2B5EF4-FFF2-40B4-BE49-F238E27FC236}">
                    <a16:creationId xmlns:a16="http://schemas.microsoft.com/office/drawing/2014/main" id="{22D78AA2-AE45-FCB5-7FF8-AD331FC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53965" y="286305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5DAED6-D988-DC08-384C-D6F662ABB39D}"/>
                </a:ext>
              </a:extLst>
            </p:cNvPr>
            <p:cNvGrpSpPr/>
            <p:nvPr/>
          </p:nvGrpSpPr>
          <p:grpSpPr>
            <a:xfrm>
              <a:off x="6291867" y="2870321"/>
              <a:ext cx="1608772" cy="914400"/>
              <a:chOff x="6291867" y="2870321"/>
              <a:chExt cx="1608772" cy="914400"/>
            </a:xfrm>
          </p:grpSpPr>
          <p:pic>
            <p:nvPicPr>
              <p:cNvPr id="10" name="Graphic 9" descr="Clipboard Checked with solid fill">
                <a:extLst>
                  <a:ext uri="{FF2B5EF4-FFF2-40B4-BE49-F238E27FC236}">
                    <a16:creationId xmlns:a16="http://schemas.microsoft.com/office/drawing/2014/main" id="{9340AAF9-D48E-9A41-8D88-985BC768F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91867" y="287032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Question Mark with solid fill">
                <a:extLst>
                  <a:ext uri="{FF2B5EF4-FFF2-40B4-BE49-F238E27FC236}">
                    <a16:creationId xmlns:a16="http://schemas.microsoft.com/office/drawing/2014/main" id="{4D37FF5D-DEF0-876E-DB80-9A2AA58E1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86239" y="287032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8" name="arrow 1">
            <a:extLst>
              <a:ext uri="{FF2B5EF4-FFF2-40B4-BE49-F238E27FC236}">
                <a16:creationId xmlns:a16="http://schemas.microsoft.com/office/drawing/2014/main" id="{D4F96018-3E16-8E01-82AF-BDFD4897E623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3/4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748468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2457E4-ACF1-30E5-6F6A-9342854F78CD}"/>
              </a:ext>
            </a:extLst>
          </p:cNvPr>
          <p:cNvGrpSpPr/>
          <p:nvPr/>
        </p:nvGrpSpPr>
        <p:grpSpPr>
          <a:xfrm>
            <a:off x="19849" y="2501900"/>
            <a:ext cx="10296373" cy="3849687"/>
            <a:chOff x="-18251" y="2397125"/>
            <a:chExt cx="10296373" cy="3849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0CEEA7-3891-99AE-F301-7FEC7B780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51" y="2397125"/>
              <a:ext cx="5130669" cy="38496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3AC523-107C-CF25-0DF3-1C6D53D3A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453" y="2397125"/>
              <a:ext cx="5130669" cy="384968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‘visit per patient’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17B2-1873-3B6B-BFE3-F1B48B8B4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6502542" cy="1717134"/>
          </a:xfrm>
        </p:spPr>
        <p:txBody>
          <a:bodyPr>
            <a:normAutofit/>
          </a:bodyPr>
          <a:lstStyle/>
          <a:p>
            <a:r>
              <a:rPr lang="en-US" dirty="0"/>
              <a:t>Less PPE used</a:t>
            </a:r>
          </a:p>
          <a:p>
            <a:r>
              <a:rPr lang="en-US" dirty="0"/>
              <a:t>Similar to first intervention</a:t>
            </a:r>
          </a:p>
          <a:p>
            <a:r>
              <a:rPr lang="en-US" dirty="0"/>
              <a:t>No change in ‘ICU beds gap’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rrow 1">
            <a:extLst>
              <a:ext uri="{FF2B5EF4-FFF2-40B4-BE49-F238E27FC236}">
                <a16:creationId xmlns:a16="http://schemas.microsoft.com/office/drawing/2014/main" id="{CB6B56D0-52E8-3C55-FE65-91FA13B296CF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4/4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017557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68260B-499F-670B-3C3E-E9FC479D5112}"/>
              </a:ext>
            </a:extLst>
          </p:cNvPr>
          <p:cNvGrpSpPr/>
          <p:nvPr/>
        </p:nvGrpSpPr>
        <p:grpSpPr>
          <a:xfrm>
            <a:off x="19849" y="2501900"/>
            <a:ext cx="10296372" cy="3849687"/>
            <a:chOff x="-18251" y="2397125"/>
            <a:chExt cx="10296372" cy="3849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B46150-3C34-194D-1782-9A7578547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51" y="2397125"/>
              <a:ext cx="5130668" cy="38496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8A2AA7-F3C3-3A62-7E09-AF812722B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453" y="2397125"/>
              <a:ext cx="5130668" cy="384968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‘visit per patient’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17B2-1873-3B6B-BFE3-F1B48B8B4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6502542" cy="1717134"/>
          </a:xfrm>
        </p:spPr>
        <p:txBody>
          <a:bodyPr>
            <a:normAutofit/>
          </a:bodyPr>
          <a:lstStyle/>
          <a:p>
            <a:r>
              <a:rPr lang="en-US" dirty="0"/>
              <a:t>Other limits lifted</a:t>
            </a:r>
          </a:p>
          <a:p>
            <a:r>
              <a:rPr lang="en-US" dirty="0"/>
              <a:t>Slight change in ward gap</a:t>
            </a:r>
          </a:p>
        </p:txBody>
      </p:sp>
      <p:sp>
        <p:nvSpPr>
          <p:cNvPr id="5" name="arrow 1">
            <a:extLst>
              <a:ext uri="{FF2B5EF4-FFF2-40B4-BE49-F238E27FC236}">
                <a16:creationId xmlns:a16="http://schemas.microsoft.com/office/drawing/2014/main" id="{CB6B56D0-52E8-3C55-FE65-91FA13B296CF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4/4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3254273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‘visit per patient’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17B2-1873-3B6B-BFE3-F1B48B8B4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6502542" cy="1717134"/>
          </a:xfrm>
        </p:spPr>
        <p:txBody>
          <a:bodyPr>
            <a:normAutofit/>
          </a:bodyPr>
          <a:lstStyle/>
          <a:p>
            <a:r>
              <a:rPr lang="en-US" dirty="0"/>
              <a:t>Other limits lifted</a:t>
            </a:r>
          </a:p>
          <a:p>
            <a:r>
              <a:rPr lang="en-US" dirty="0"/>
              <a:t>Slight change in ward gap</a:t>
            </a:r>
          </a:p>
        </p:txBody>
      </p:sp>
      <p:sp>
        <p:nvSpPr>
          <p:cNvPr id="5" name="arrow 1">
            <a:extLst>
              <a:ext uri="{FF2B5EF4-FFF2-40B4-BE49-F238E27FC236}">
                <a16:creationId xmlns:a16="http://schemas.microsoft.com/office/drawing/2014/main" id="{CB6B56D0-52E8-3C55-FE65-91FA13B296CF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4/4</a:t>
            </a:r>
            <a:endParaRPr lang="en-GB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DD9346-B9D8-0B97-549A-7668EF4EBC52}"/>
              </a:ext>
            </a:extLst>
          </p:cNvPr>
          <p:cNvGrpSpPr/>
          <p:nvPr/>
        </p:nvGrpSpPr>
        <p:grpSpPr>
          <a:xfrm>
            <a:off x="5674946" y="928979"/>
            <a:ext cx="4442420" cy="852887"/>
            <a:chOff x="2217499" y="2732088"/>
            <a:chExt cx="5683140" cy="10910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C09619-6550-34D0-58FF-6F1522540F42}"/>
                </a:ext>
              </a:extLst>
            </p:cNvPr>
            <p:cNvGrpSpPr/>
            <p:nvPr/>
          </p:nvGrpSpPr>
          <p:grpSpPr>
            <a:xfrm>
              <a:off x="2217499" y="2830157"/>
              <a:ext cx="1688152" cy="951707"/>
              <a:chOff x="2217499" y="2830157"/>
              <a:chExt cx="1688152" cy="951707"/>
            </a:xfrm>
          </p:grpSpPr>
          <p:pic>
            <p:nvPicPr>
              <p:cNvPr id="15" name="Graphic 14" descr="Lights On with solid fill">
                <a:extLst>
                  <a:ext uri="{FF2B5EF4-FFF2-40B4-BE49-F238E27FC236}">
                    <a16:creationId xmlns:a16="http://schemas.microsoft.com/office/drawing/2014/main" id="{94B70488-9943-9A2A-2D8B-6E9A67089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17499" y="2830157"/>
                <a:ext cx="914399" cy="914400"/>
              </a:xfrm>
              <a:prstGeom prst="rect">
                <a:avLst/>
              </a:prstGeom>
            </p:spPr>
          </p:pic>
          <p:pic>
            <p:nvPicPr>
              <p:cNvPr id="16" name="Graphic 15" descr="Question Mark with solid fill">
                <a:extLst>
                  <a:ext uri="{FF2B5EF4-FFF2-40B4-BE49-F238E27FC236}">
                    <a16:creationId xmlns:a16="http://schemas.microsoft.com/office/drawing/2014/main" id="{B763D1CB-F2E1-3C2E-B90C-E10E0D99E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91247" y="2867464"/>
                <a:ext cx="914404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F45C6F-526C-2697-E464-DCE9C3C3DAB3}"/>
                </a:ext>
              </a:extLst>
            </p:cNvPr>
            <p:cNvGrpSpPr/>
            <p:nvPr/>
          </p:nvGrpSpPr>
          <p:grpSpPr>
            <a:xfrm>
              <a:off x="4139565" y="2732088"/>
              <a:ext cx="1828800" cy="1091089"/>
              <a:chOff x="4139565" y="2732088"/>
              <a:chExt cx="1828800" cy="109108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42DEABC-D9E2-3969-3E96-1F8E91745327}"/>
                  </a:ext>
                </a:extLst>
              </p:cNvPr>
              <p:cNvGrpSpPr/>
              <p:nvPr/>
            </p:nvGrpSpPr>
            <p:grpSpPr>
              <a:xfrm>
                <a:off x="4139565" y="2732088"/>
                <a:ext cx="965835" cy="1091089"/>
                <a:chOff x="4139565" y="3646488"/>
                <a:chExt cx="965835" cy="1091089"/>
              </a:xfrm>
            </p:grpSpPr>
            <p:pic>
              <p:nvPicPr>
                <p:cNvPr id="13" name="Graphic 12" descr="Information with solid fill">
                  <a:extLst>
                    <a:ext uri="{FF2B5EF4-FFF2-40B4-BE49-F238E27FC236}">
                      <a16:creationId xmlns:a16="http://schemas.microsoft.com/office/drawing/2014/main" id="{762BEA09-EC3A-FBC4-3E3A-31BE9365EE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1384" y="3646488"/>
                  <a:ext cx="374016" cy="374016"/>
                </a:xfrm>
                <a:prstGeom prst="rect">
                  <a:avLst/>
                </a:prstGeom>
              </p:spPr>
            </p:pic>
            <p:pic>
              <p:nvPicPr>
                <p:cNvPr id="14" name="Graphic 13" descr="Document with solid fill">
                  <a:extLst>
                    <a:ext uri="{FF2B5EF4-FFF2-40B4-BE49-F238E27FC236}">
                      <a16:creationId xmlns:a16="http://schemas.microsoft.com/office/drawing/2014/main" id="{C7EB9123-0792-7163-05A9-F310DB7B7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9565" y="3823177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2" name="Graphic 11" descr="Question Mark with solid fill">
                <a:extLst>
                  <a:ext uri="{FF2B5EF4-FFF2-40B4-BE49-F238E27FC236}">
                    <a16:creationId xmlns:a16="http://schemas.microsoft.com/office/drawing/2014/main" id="{7299B8D8-1730-5AC5-A4BB-D370A302C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53965" y="286305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D157FE-63C4-8A23-BB05-D3428A9E42D8}"/>
                </a:ext>
              </a:extLst>
            </p:cNvPr>
            <p:cNvGrpSpPr/>
            <p:nvPr/>
          </p:nvGrpSpPr>
          <p:grpSpPr>
            <a:xfrm>
              <a:off x="6291867" y="2870321"/>
              <a:ext cx="1608772" cy="914400"/>
              <a:chOff x="6291867" y="2870321"/>
              <a:chExt cx="1608772" cy="914400"/>
            </a:xfrm>
          </p:grpSpPr>
          <p:pic>
            <p:nvPicPr>
              <p:cNvPr id="9" name="Graphic 8" descr="Clipboard Checked with solid fill">
                <a:extLst>
                  <a:ext uri="{FF2B5EF4-FFF2-40B4-BE49-F238E27FC236}">
                    <a16:creationId xmlns:a16="http://schemas.microsoft.com/office/drawing/2014/main" id="{9CD9C4EC-AB77-A077-9107-38E3C7C4E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91867" y="287032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Question Mark with solid fill">
                <a:extLst>
                  <a:ext uri="{FF2B5EF4-FFF2-40B4-BE49-F238E27FC236}">
                    <a16:creationId xmlns:a16="http://schemas.microsoft.com/office/drawing/2014/main" id="{0002D2A8-CDA2-BEAD-A64D-3F4F4CD1D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86239" y="287032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ACC5DC-05D1-04E0-A393-702ED4C424F8}"/>
              </a:ext>
            </a:extLst>
          </p:cNvPr>
          <p:cNvGrpSpPr/>
          <p:nvPr/>
        </p:nvGrpSpPr>
        <p:grpSpPr>
          <a:xfrm>
            <a:off x="19849" y="2501900"/>
            <a:ext cx="10296372" cy="3849687"/>
            <a:chOff x="-18251" y="2397125"/>
            <a:chExt cx="10296372" cy="3849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D9C378-D382-9E27-2CC1-7ADD3423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51" y="2397125"/>
              <a:ext cx="5130668" cy="384968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792C74-6254-C24D-67E9-5EBAF03CE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453" y="2397125"/>
              <a:ext cx="5130668" cy="3849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952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2371EB7-CF99-F434-5043-2817565F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86" y="1930829"/>
            <a:ext cx="4159720" cy="3119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7BEF3-206E-D225-B547-DC3821F7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C9B4-E893-7CD6-87BA-067713884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4159720" cy="5677070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Imagine a situation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GB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Predictions →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Support decisions-makers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GB" dirty="0"/>
              <a:t>How?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GB" dirty="0"/>
          </a:p>
          <a:p>
            <a:endParaRPr lang="en-GB" dirty="0"/>
          </a:p>
        </p:txBody>
      </p:sp>
      <p:sp>
        <p:nvSpPr>
          <p:cNvPr id="10" name="arrow 1">
            <a:extLst>
              <a:ext uri="{FF2B5EF4-FFF2-40B4-BE49-F238E27FC236}">
                <a16:creationId xmlns:a16="http://schemas.microsoft.com/office/drawing/2014/main" id="{3ED1456F-3961-CF65-7E96-0594E4F698B4}"/>
              </a:ext>
            </a:extLst>
          </p:cNvPr>
          <p:cNvSpPr>
            <a:spLocks/>
          </p:cNvSpPr>
          <p:nvPr/>
        </p:nvSpPr>
        <p:spPr>
          <a:xfrm flipH="1">
            <a:off x="10483427" y="2363255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Introduction</a:t>
            </a:r>
            <a:endParaRPr lang="en-GB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99E7FA-EBD6-2E8B-F000-7A2A792D91C4}"/>
              </a:ext>
            </a:extLst>
          </p:cNvPr>
          <p:cNvGrpSpPr/>
          <p:nvPr/>
        </p:nvGrpSpPr>
        <p:grpSpPr>
          <a:xfrm>
            <a:off x="4380660" y="569527"/>
            <a:ext cx="5620878" cy="1097585"/>
            <a:chOff x="4380660" y="569527"/>
            <a:chExt cx="5620878" cy="1097585"/>
          </a:xfrm>
        </p:grpSpPr>
        <p:grpSp>
          <p:nvGrpSpPr>
            <p:cNvPr id="9" name="No PPE">
              <a:extLst>
                <a:ext uri="{FF2B5EF4-FFF2-40B4-BE49-F238E27FC236}">
                  <a16:creationId xmlns:a16="http://schemas.microsoft.com/office/drawing/2014/main" id="{C14DB85B-669B-D662-833C-E3F42FA1FF00}"/>
                </a:ext>
              </a:extLst>
            </p:cNvPr>
            <p:cNvGrpSpPr/>
            <p:nvPr/>
          </p:nvGrpSpPr>
          <p:grpSpPr>
            <a:xfrm>
              <a:off x="7227608" y="569527"/>
              <a:ext cx="1097585" cy="1097585"/>
              <a:chOff x="5152052" y="1388862"/>
              <a:chExt cx="1097585" cy="109758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E97E66E-B217-5C0D-AF57-A7E1F15975D0}"/>
                  </a:ext>
                </a:extLst>
              </p:cNvPr>
              <p:cNvGrpSpPr/>
              <p:nvPr/>
            </p:nvGrpSpPr>
            <p:grpSpPr>
              <a:xfrm>
                <a:off x="5225070" y="1512680"/>
                <a:ext cx="914400" cy="914400"/>
                <a:chOff x="5225070" y="1512680"/>
                <a:chExt cx="914400" cy="914400"/>
              </a:xfrm>
            </p:grpSpPr>
            <p:pic>
              <p:nvPicPr>
                <p:cNvPr id="5" name="Graphic 4" descr="Box outline">
                  <a:extLst>
                    <a:ext uri="{FF2B5EF4-FFF2-40B4-BE49-F238E27FC236}">
                      <a16:creationId xmlns:a16="http://schemas.microsoft.com/office/drawing/2014/main" id="{403B57C8-136A-D9E2-A408-4752C855BF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5070" y="151268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Surgical mask with solid fill">
                  <a:extLst>
                    <a:ext uri="{FF2B5EF4-FFF2-40B4-BE49-F238E27FC236}">
                      <a16:creationId xmlns:a16="http://schemas.microsoft.com/office/drawing/2014/main" id="{16ECFDD1-E348-2E6A-8092-D94F7909A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9897" y="1928812"/>
                  <a:ext cx="292373" cy="292373"/>
                </a:xfrm>
                <a:prstGeom prst="rect">
                  <a:avLst/>
                </a:prstGeom>
              </p:spPr>
            </p:pic>
          </p:grpSp>
          <p:pic>
            <p:nvPicPr>
              <p:cNvPr id="8" name="cross" descr="Close outline">
                <a:extLst>
                  <a:ext uri="{FF2B5EF4-FFF2-40B4-BE49-F238E27FC236}">
                    <a16:creationId xmlns:a16="http://schemas.microsoft.com/office/drawing/2014/main" id="{D140FCF2-9C67-A3CD-E88A-FF5148149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52052" y="1388862"/>
                <a:ext cx="1097585" cy="1097585"/>
              </a:xfrm>
              <a:prstGeom prst="rect">
                <a:avLst/>
              </a:prstGeom>
            </p:spPr>
          </p:pic>
        </p:grpSp>
        <p:pic>
          <p:nvPicPr>
            <p:cNvPr id="22" name="respiratory disease" descr="Lungs with virus outline">
              <a:extLst>
                <a:ext uri="{FF2B5EF4-FFF2-40B4-BE49-F238E27FC236}">
                  <a16:creationId xmlns:a16="http://schemas.microsoft.com/office/drawing/2014/main" id="{C16CC0F4-A99B-ABFE-7059-FB46C6881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80660" y="692123"/>
              <a:ext cx="797342" cy="797342"/>
            </a:xfrm>
            <a:prstGeom prst="rect">
              <a:avLst/>
            </a:prstGeom>
          </p:spPr>
        </p:pic>
        <p:grpSp>
          <p:nvGrpSpPr>
            <p:cNvPr id="47" name="Quarantined family">
              <a:extLst>
                <a:ext uri="{FF2B5EF4-FFF2-40B4-BE49-F238E27FC236}">
                  <a16:creationId xmlns:a16="http://schemas.microsoft.com/office/drawing/2014/main" id="{D47F336F-E299-50C5-A8C9-924E805E3B0F}"/>
                </a:ext>
              </a:extLst>
            </p:cNvPr>
            <p:cNvGrpSpPr/>
            <p:nvPr/>
          </p:nvGrpSpPr>
          <p:grpSpPr>
            <a:xfrm>
              <a:off x="5810384" y="662261"/>
              <a:ext cx="797342" cy="857065"/>
              <a:chOff x="5330913" y="3013625"/>
              <a:chExt cx="925468" cy="98289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F8B119-40BE-C19C-C0B2-46AC13FFC24C}"/>
                  </a:ext>
                </a:extLst>
              </p:cNvPr>
              <p:cNvSpPr/>
              <p:nvPr/>
            </p:nvSpPr>
            <p:spPr>
              <a:xfrm>
                <a:off x="5330913" y="3082117"/>
                <a:ext cx="914399" cy="9143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" name="house_new">
                <a:extLst>
                  <a:ext uri="{FF2B5EF4-FFF2-40B4-BE49-F238E27FC236}">
                    <a16:creationId xmlns:a16="http://schemas.microsoft.com/office/drawing/2014/main" id="{45278F98-3394-4623-F497-7911341F0690}"/>
                  </a:ext>
                </a:extLst>
              </p:cNvPr>
              <p:cNvGrpSpPr/>
              <p:nvPr/>
            </p:nvGrpSpPr>
            <p:grpSpPr>
              <a:xfrm>
                <a:off x="5341981" y="3013625"/>
                <a:ext cx="914400" cy="914400"/>
                <a:chOff x="5387225" y="3008083"/>
                <a:chExt cx="914400" cy="914400"/>
              </a:xfrm>
            </p:grpSpPr>
            <p:pic>
              <p:nvPicPr>
                <p:cNvPr id="41" name="Graphic 40" descr="Home outline">
                  <a:extLst>
                    <a:ext uri="{FF2B5EF4-FFF2-40B4-BE49-F238E27FC236}">
                      <a16:creationId xmlns:a16="http://schemas.microsoft.com/office/drawing/2014/main" id="{AA399325-21D6-2D9B-CA67-66367E534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225" y="300808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66CF36E-F32A-CC7E-8AC7-19E401DBE8AF}"/>
                    </a:ext>
                  </a:extLst>
                </p:cNvPr>
                <p:cNvSpPr/>
                <p:nvPr/>
              </p:nvSpPr>
              <p:spPr>
                <a:xfrm>
                  <a:off x="5713347" y="3533775"/>
                  <a:ext cx="246922" cy="280988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68D5D35-EE97-8AD8-6203-76297E140A7B}"/>
                    </a:ext>
                  </a:extLst>
                </p:cNvPr>
                <p:cNvCxnSpPr/>
                <p:nvPr/>
              </p:nvCxnSpPr>
              <p:spPr>
                <a:xfrm>
                  <a:off x="5708585" y="3817705"/>
                  <a:ext cx="277878" cy="0"/>
                </a:xfrm>
                <a:prstGeom prst="lin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39" name="Graphic 38" descr="Family with boy with solid fill">
                <a:extLst>
                  <a:ext uri="{FF2B5EF4-FFF2-40B4-BE49-F238E27FC236}">
                    <a16:creationId xmlns:a16="http://schemas.microsoft.com/office/drawing/2014/main" id="{FFF3F3D0-D0C1-7BC8-04C7-F5BDB17CD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617143" y="3410521"/>
                <a:ext cx="409783" cy="409783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3F9D03-82E6-8E55-431A-E36696F74854}"/>
                </a:ext>
              </a:extLst>
            </p:cNvPr>
            <p:cNvGrpSpPr/>
            <p:nvPr/>
          </p:nvGrpSpPr>
          <p:grpSpPr>
            <a:xfrm>
              <a:off x="8970903" y="614166"/>
              <a:ext cx="1030635" cy="1052946"/>
              <a:chOff x="4373830" y="2743412"/>
              <a:chExt cx="1030635" cy="1052946"/>
            </a:xfrm>
          </p:grpSpPr>
          <p:pic>
            <p:nvPicPr>
              <p:cNvPr id="7" name="Graphic 6" descr="Megaphone1 outline">
                <a:extLst>
                  <a:ext uri="{FF2B5EF4-FFF2-40B4-BE49-F238E27FC236}">
                    <a16:creationId xmlns:a16="http://schemas.microsoft.com/office/drawing/2014/main" id="{ABD41FE4-42A9-54F3-DEBC-7E39D789C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373830" y="2743412"/>
                <a:ext cx="452213" cy="452213"/>
              </a:xfrm>
              <a:prstGeom prst="rect">
                <a:avLst/>
              </a:prstGeom>
            </p:spPr>
          </p:pic>
          <p:pic>
            <p:nvPicPr>
              <p:cNvPr id="12" name="Graphic 11" descr="Newspaper outline">
                <a:extLst>
                  <a:ext uri="{FF2B5EF4-FFF2-40B4-BE49-F238E27FC236}">
                    <a16:creationId xmlns:a16="http://schemas.microsoft.com/office/drawing/2014/main" id="{86FBE6A4-B62C-85CE-0428-C2B2446A2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490065" y="2881958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27202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506-FEE9-916A-A722-375E7572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14CB-069C-E63A-8EED-8FD00059E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2"/>
            <a:ext cx="5241671" cy="5208333"/>
          </a:xfrm>
        </p:spPr>
        <p:txBody>
          <a:bodyPr/>
          <a:lstStyle/>
          <a:p>
            <a:r>
              <a:rPr lang="en-US" dirty="0"/>
              <a:t>Analyze your answers</a:t>
            </a:r>
          </a:p>
          <a:p>
            <a:r>
              <a:rPr lang="en-US" dirty="0"/>
              <a:t>Recommendations for PANDEM-2</a:t>
            </a:r>
          </a:p>
          <a:p>
            <a:endParaRPr lang="en-GB" sz="1538" dirty="0"/>
          </a:p>
        </p:txBody>
      </p:sp>
      <p:sp>
        <p:nvSpPr>
          <p:cNvPr id="4" name="arrow 1">
            <a:extLst>
              <a:ext uri="{FF2B5EF4-FFF2-40B4-BE49-F238E27FC236}">
                <a16:creationId xmlns:a16="http://schemas.microsoft.com/office/drawing/2014/main" id="{8512964D-BE8F-7403-FC70-C200754E2FF7}"/>
              </a:ext>
            </a:extLst>
          </p:cNvPr>
          <p:cNvSpPr>
            <a:spLocks/>
          </p:cNvSpPr>
          <p:nvPr/>
        </p:nvSpPr>
        <p:spPr>
          <a:xfrm flipH="1">
            <a:off x="10488168" y="4818888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Future work</a:t>
            </a:r>
            <a:endParaRPr lang="en-GB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E722E9-B02E-6880-6E4F-30D4CE537376}"/>
              </a:ext>
            </a:extLst>
          </p:cNvPr>
          <p:cNvGrpSpPr/>
          <p:nvPr/>
        </p:nvGrpSpPr>
        <p:grpSpPr>
          <a:xfrm>
            <a:off x="2888803" y="2489565"/>
            <a:ext cx="5090784" cy="2232025"/>
            <a:chOff x="6259920" y="717288"/>
            <a:chExt cx="3585744" cy="157214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B8159A-0ABA-EDEC-977F-121928067444}"/>
                </a:ext>
              </a:extLst>
            </p:cNvPr>
            <p:cNvGrpSpPr/>
            <p:nvPr/>
          </p:nvGrpSpPr>
          <p:grpSpPr>
            <a:xfrm>
              <a:off x="6259920" y="717288"/>
              <a:ext cx="1572149" cy="1572149"/>
              <a:chOff x="6259920" y="717288"/>
              <a:chExt cx="1572149" cy="1572149"/>
            </a:xfrm>
          </p:grpSpPr>
          <p:pic>
            <p:nvPicPr>
              <p:cNvPr id="6" name="Graphic 5" descr="Customer review outline">
                <a:extLst>
                  <a:ext uri="{FF2B5EF4-FFF2-40B4-BE49-F238E27FC236}">
                    <a16:creationId xmlns:a16="http://schemas.microsoft.com/office/drawing/2014/main" id="{CA3CE093-F45E-13F6-B4A2-659ACE56B8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97106" y="10461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Magnifying glass outline">
                <a:extLst>
                  <a:ext uri="{FF2B5EF4-FFF2-40B4-BE49-F238E27FC236}">
                    <a16:creationId xmlns:a16="http://schemas.microsoft.com/office/drawing/2014/main" id="{1355022B-F13E-0345-1787-D433356A9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59920" y="717288"/>
                <a:ext cx="1572149" cy="1572149"/>
              </a:xfrm>
              <a:prstGeom prst="rect">
                <a:avLst/>
              </a:prstGeom>
            </p:spPr>
          </p:pic>
        </p:grpSp>
        <p:pic>
          <p:nvPicPr>
            <p:cNvPr id="10" name="Graphic 9" descr="Arrow Right outline">
              <a:extLst>
                <a:ext uri="{FF2B5EF4-FFF2-40B4-BE49-F238E27FC236}">
                  <a16:creationId xmlns:a16="http://schemas.microsoft.com/office/drawing/2014/main" id="{F861D83C-8B14-BA64-EB52-1948D475D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6315" y="955763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ocument outline">
              <a:extLst>
                <a:ext uri="{FF2B5EF4-FFF2-40B4-BE49-F238E27FC236}">
                  <a16:creationId xmlns:a16="http://schemas.microsoft.com/office/drawing/2014/main" id="{D537DB5F-C2F2-3D0C-473A-533B6B931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31264" y="9222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26433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3C20315-4C8B-75CA-FF27-AAA3B45B74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32"/>
          <a:stretch/>
        </p:blipFill>
        <p:spPr>
          <a:xfrm>
            <a:off x="-1039224" y="0"/>
            <a:ext cx="11383374" cy="6857999"/>
          </a:xfrm>
          <a:prstGeom prst="rect">
            <a:avLst/>
          </a:prstGeom>
          <a:noFill/>
        </p:spPr>
      </p:pic>
      <p:sp>
        <p:nvSpPr>
          <p:cNvPr id="3" name="reactangle/text hybrid">
            <a:extLst>
              <a:ext uri="{FF2B5EF4-FFF2-40B4-BE49-F238E27FC236}">
                <a16:creationId xmlns:a16="http://schemas.microsoft.com/office/drawing/2014/main" id="{38279EE0-BC3F-D147-F5B7-C281858FEB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84286" y="4000500"/>
            <a:ext cx="6786751" cy="2300304"/>
          </a:xfrm>
          <a:prstGeom prst="rect">
            <a:avLst/>
          </a:prstGeom>
          <a:solidFill>
            <a:schemeClr val="accent1">
              <a:alpha val="65000"/>
            </a:schemeClr>
          </a:solidFill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65E61-6745-1824-C314-C4674FD5FB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67970" y="4276725"/>
            <a:ext cx="6019384" cy="720408"/>
          </a:xfrm>
        </p:spPr>
        <p:txBody>
          <a:bodyPr/>
          <a:lstStyle/>
          <a:p>
            <a:r>
              <a:rPr lang="en-US" b="1" dirty="0"/>
              <a:t>Some backup slides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EF025-A3BB-D439-7823-65C18ECE6C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167970" y="5399838"/>
            <a:ext cx="6014106" cy="28093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7BE49B-19D1-2824-0703-91833EE27D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87146" y="5186796"/>
            <a:ext cx="792001" cy="7201"/>
          </a:xfrm>
        </p:spPr>
        <p:txBody>
          <a:bodyPr>
            <a:normAutofit fontScale="2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6400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43DD-E2FF-0E48-85E0-BD7501D9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EDCE-1856-DE01-1FD7-10D520592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811" y="935315"/>
            <a:ext cx="5392061" cy="5609862"/>
          </a:xfrm>
        </p:spPr>
        <p:txBody>
          <a:bodyPr>
            <a:normAutofit/>
          </a:bodyPr>
          <a:lstStyle/>
          <a:p>
            <a:r>
              <a:rPr lang="en-US" dirty="0"/>
              <a:t>Communicate model results</a:t>
            </a:r>
          </a:p>
          <a:p>
            <a:r>
              <a:rPr lang="en-US" dirty="0"/>
              <a:t>Bad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3524" lvl="1" indent="0">
              <a:buNone/>
            </a:pPr>
            <a:endParaRPr lang="en-US" dirty="0"/>
          </a:p>
          <a:p>
            <a:r>
              <a:rPr lang="en-US" dirty="0"/>
              <a:t>Pre-</a:t>
            </a:r>
            <a:r>
              <a:rPr lang="en-US" dirty="0" err="1"/>
              <a:t>analyse</a:t>
            </a:r>
            <a:r>
              <a:rPr lang="en-US" dirty="0"/>
              <a:t> outputs </a:t>
            </a:r>
          </a:p>
          <a:p>
            <a:endParaRPr lang="en-US" dirty="0"/>
          </a:p>
          <a:p>
            <a:r>
              <a:rPr lang="en-US" dirty="0"/>
              <a:t>Which way?</a:t>
            </a:r>
          </a:p>
          <a:p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5FC593-5B9E-391D-A0A3-F3C6E4031C5D}"/>
              </a:ext>
            </a:extLst>
          </p:cNvPr>
          <p:cNvGrpSpPr/>
          <p:nvPr/>
        </p:nvGrpSpPr>
        <p:grpSpPr>
          <a:xfrm>
            <a:off x="4288182" y="1503463"/>
            <a:ext cx="5859532" cy="2976493"/>
            <a:chOff x="4609848" y="2651760"/>
            <a:chExt cx="7390580" cy="3754226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8510AD-2EE4-E339-424C-A5E0A2F7C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9848" y="2651760"/>
              <a:ext cx="7390580" cy="37542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D7B397-BF4C-B795-08F0-EA4C1581DF6F}"/>
                </a:ext>
              </a:extLst>
            </p:cNvPr>
            <p:cNvSpPr txBox="1"/>
            <p:nvPr/>
          </p:nvSpPr>
          <p:spPr>
            <a:xfrm>
              <a:off x="4776328" y="4328818"/>
              <a:ext cx="7057619" cy="50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Inefficient</a:t>
              </a:r>
              <a:endParaRPr lang="en-GB" sz="20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1F971-BBCD-E4E4-5BD2-B53E0829E3C2}"/>
              </a:ext>
            </a:extLst>
          </p:cNvPr>
          <p:cNvGrpSpPr/>
          <p:nvPr/>
        </p:nvGrpSpPr>
        <p:grpSpPr>
          <a:xfrm>
            <a:off x="4288182" y="4864283"/>
            <a:ext cx="1092398" cy="858000"/>
            <a:chOff x="6967929" y="1241466"/>
            <a:chExt cx="1198107" cy="941027"/>
          </a:xfrm>
        </p:grpSpPr>
        <p:pic>
          <p:nvPicPr>
            <p:cNvPr id="12" name="Graphic 11" descr="History with solid fill">
              <a:extLst>
                <a:ext uri="{FF2B5EF4-FFF2-40B4-BE49-F238E27FC236}">
                  <a16:creationId xmlns:a16="http://schemas.microsoft.com/office/drawing/2014/main" id="{D3DEC665-02A2-900C-6B2E-07FF9846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67929" y="1241466"/>
              <a:ext cx="401033" cy="401033"/>
            </a:xfrm>
            <a:prstGeom prst="rect">
              <a:avLst/>
            </a:prstGeom>
          </p:spPr>
        </p:pic>
        <p:pic>
          <p:nvPicPr>
            <p:cNvPr id="16" name="Graphic 15" descr="Research outline">
              <a:extLst>
                <a:ext uri="{FF2B5EF4-FFF2-40B4-BE49-F238E27FC236}">
                  <a16:creationId xmlns:a16="http://schemas.microsoft.com/office/drawing/2014/main" id="{B2F9B91A-56BB-7957-CA94-D98B4335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51636" y="1268093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679FAB-B8BD-63EF-4880-A491CADA77E3}"/>
              </a:ext>
            </a:extLst>
          </p:cNvPr>
          <p:cNvGrpSpPr/>
          <p:nvPr/>
        </p:nvGrpSpPr>
        <p:grpSpPr>
          <a:xfrm>
            <a:off x="4288182" y="5811562"/>
            <a:ext cx="2293436" cy="833723"/>
            <a:chOff x="6195844" y="2235298"/>
            <a:chExt cx="2515366" cy="914400"/>
          </a:xfrm>
        </p:grpSpPr>
        <p:pic>
          <p:nvPicPr>
            <p:cNvPr id="18" name="Graphic 17" descr="Scatterplot outline">
              <a:extLst>
                <a:ext uri="{FF2B5EF4-FFF2-40B4-BE49-F238E27FC236}">
                  <a16:creationId xmlns:a16="http://schemas.microsoft.com/office/drawing/2014/main" id="{3CFBB600-08F8-6B51-5609-AEAD42EF1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95844" y="2235298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Bar graph with upward trend outline">
              <a:extLst>
                <a:ext uri="{FF2B5EF4-FFF2-40B4-BE49-F238E27FC236}">
                  <a16:creationId xmlns:a16="http://schemas.microsoft.com/office/drawing/2014/main" id="{4892F2E2-FC3A-383C-018F-0DE021859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96810" y="2235298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B773F8-35AD-4E4E-2A95-D213ACDC4E06}"/>
                </a:ext>
              </a:extLst>
            </p:cNvPr>
            <p:cNvSpPr txBox="1"/>
            <p:nvPr/>
          </p:nvSpPr>
          <p:spPr>
            <a:xfrm>
              <a:off x="7349483" y="2507833"/>
              <a:ext cx="29751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arrow 1">
            <a:extLst>
              <a:ext uri="{FF2B5EF4-FFF2-40B4-BE49-F238E27FC236}">
                <a16:creationId xmlns:a16="http://schemas.microsoft.com/office/drawing/2014/main" id="{CD896A76-A457-B900-1E82-6B61C9444BDA}"/>
              </a:ext>
            </a:extLst>
          </p:cNvPr>
          <p:cNvSpPr>
            <a:spLocks/>
          </p:cNvSpPr>
          <p:nvPr/>
        </p:nvSpPr>
        <p:spPr>
          <a:xfrm flipH="1">
            <a:off x="10488168" y="318211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Project Background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6772460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43DD-E2FF-0E48-85E0-BD7501D9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 in detail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4FD8D-F3D9-2B96-7D89-37155D78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6" y="846035"/>
            <a:ext cx="6328646" cy="5867755"/>
          </a:xfrm>
          <a:prstGeom prst="rect">
            <a:avLst/>
          </a:prstGeom>
        </p:spPr>
      </p:pic>
      <p:sp>
        <p:nvSpPr>
          <p:cNvPr id="5" name="arrow 1">
            <a:extLst>
              <a:ext uri="{FF2B5EF4-FFF2-40B4-BE49-F238E27FC236}">
                <a16:creationId xmlns:a16="http://schemas.microsoft.com/office/drawing/2014/main" id="{7432CDA7-FC79-CE8A-10CA-F04CA93D35D3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0/4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4448566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actangle/text hybrid">
            <a:extLst>
              <a:ext uri="{FF2B5EF4-FFF2-40B4-BE49-F238E27FC236}">
                <a16:creationId xmlns:a16="http://schemas.microsoft.com/office/drawing/2014/main" id="{38279EE0-BC3F-D147-F5B7-C281858FEB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84286" y="4000500"/>
            <a:ext cx="6786751" cy="2300304"/>
          </a:xfrm>
          <a:prstGeom prst="rect">
            <a:avLst/>
          </a:prstGeom>
          <a:solidFill>
            <a:schemeClr val="accent1">
              <a:alpha val="65000"/>
            </a:schemeClr>
          </a:solidFill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65E61-6745-1824-C314-C4674FD5FB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67970" y="4276725"/>
            <a:ext cx="6019384" cy="720408"/>
          </a:xfrm>
        </p:spPr>
        <p:txBody>
          <a:bodyPr>
            <a:normAutofit/>
          </a:bodyPr>
          <a:lstStyle/>
          <a:p>
            <a:r>
              <a:rPr lang="en-US" b="1" dirty="0"/>
              <a:t>Old </a:t>
            </a:r>
            <a:r>
              <a:rPr lang="en-US" b="1" dirty="0" err="1"/>
              <a:t>todo</a:t>
            </a:r>
            <a:r>
              <a:rPr lang="en-US" b="1" dirty="0"/>
              <a:t> lists + ideas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EF025-A3BB-D439-7823-65C18ECE6C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167970" y="5399838"/>
            <a:ext cx="6014106" cy="28093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7BE49B-19D1-2824-0703-91833EE27D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87146" y="5186796"/>
            <a:ext cx="792001" cy="7201"/>
          </a:xfrm>
        </p:spPr>
        <p:txBody>
          <a:bodyPr>
            <a:normAutofit fontScale="2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4745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43FB-870B-61F0-6B39-8720EDF2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(old)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71B8B-FBFF-7E8F-DB46-B4EE3CB0D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Debug the SD model (chance of death) </a:t>
            </a:r>
            <a:r>
              <a:rPr lang="en-US" strike="sngStrike" dirty="0" err="1"/>
              <a:t>wontfix</a:t>
            </a:r>
            <a:endParaRPr lang="en-US" strike="sngStrike" dirty="0"/>
          </a:p>
          <a:p>
            <a:r>
              <a:rPr lang="en-US" dirty="0"/>
              <a:t>Graphing</a:t>
            </a:r>
          </a:p>
          <a:p>
            <a:pPr lvl="1"/>
            <a:r>
              <a:rPr lang="en-US" dirty="0"/>
              <a:t>1e7 -&gt; 10M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1960104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506-FEE9-916A-A722-375E7572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14CB-069C-E63A-8EED-8FD00059E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feedback from last meeting</a:t>
            </a:r>
          </a:p>
          <a:p>
            <a:r>
              <a:rPr lang="en-US" dirty="0"/>
              <a:t>Send MS question handling to Berend</a:t>
            </a:r>
          </a:p>
          <a:p>
            <a:r>
              <a:rPr lang="en-US" dirty="0"/>
              <a:t>Plotting exclude day 0</a:t>
            </a:r>
          </a:p>
          <a:p>
            <a:endParaRPr lang="en-US" dirty="0"/>
          </a:p>
          <a:p>
            <a:r>
              <a:rPr lang="en-US" b="1" dirty="0" err="1"/>
              <a:t>PrioB</a:t>
            </a:r>
            <a:endParaRPr lang="en-US" b="1" dirty="0"/>
          </a:p>
          <a:p>
            <a:r>
              <a:rPr lang="en-US" dirty="0"/>
              <a:t>Fix formatting</a:t>
            </a:r>
          </a:p>
          <a:p>
            <a:r>
              <a:rPr lang="en-US" dirty="0"/>
              <a:t>Check for usage of I language (instead of we)</a:t>
            </a:r>
          </a:p>
          <a:p>
            <a:r>
              <a:rPr lang="en-US" dirty="0"/>
              <a:t>Re-color icons to gov-blue or matplotlib-blue</a:t>
            </a:r>
          </a:p>
          <a:p>
            <a:r>
              <a:rPr lang="en-US" dirty="0"/>
              <a:t>1e7 -&gt; 10M (PPE stockpile)</a:t>
            </a:r>
          </a:p>
          <a:p>
            <a:endParaRPr lang="en-GB" dirty="0"/>
          </a:p>
        </p:txBody>
      </p:sp>
      <p:sp>
        <p:nvSpPr>
          <p:cNvPr id="4" name="arrow 1">
            <a:extLst>
              <a:ext uri="{FF2B5EF4-FFF2-40B4-BE49-F238E27FC236}">
                <a16:creationId xmlns:a16="http://schemas.microsoft.com/office/drawing/2014/main" id="{8512964D-BE8F-7403-FC70-C200754E2FF7}"/>
              </a:ext>
            </a:extLst>
          </p:cNvPr>
          <p:cNvSpPr>
            <a:spLocks/>
          </p:cNvSpPr>
          <p:nvPr/>
        </p:nvSpPr>
        <p:spPr>
          <a:xfrm flipH="1">
            <a:off x="10488168" y="4818888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Future work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2973624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Questions from last time..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17B2-1873-3B6B-BFE3-F1B48B8B4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4" y="1046162"/>
            <a:ext cx="9338183" cy="5464366"/>
          </a:xfrm>
        </p:spPr>
        <p:txBody>
          <a:bodyPr>
            <a:normAutofit/>
          </a:bodyPr>
          <a:lstStyle/>
          <a:p>
            <a:r>
              <a:rPr lang="en-US" dirty="0"/>
              <a:t>Discuss when is it a limitation of the model, or not?  - just mention that’s a limitation, but don’t apologize about it :p </a:t>
            </a:r>
          </a:p>
          <a:p>
            <a:r>
              <a:rPr lang="en-GB" dirty="0"/>
              <a:t>Privacy </a:t>
            </a:r>
            <a:r>
              <a:rPr lang="en-GB" dirty="0" err="1"/>
              <a:t>en</a:t>
            </a:r>
            <a:r>
              <a:rPr lang="en-GB" dirty="0"/>
              <a:t> HREC</a:t>
            </a:r>
          </a:p>
          <a:p>
            <a:pPr lvl="1"/>
            <a:r>
              <a:rPr lang="en-GB" dirty="0"/>
              <a:t>Remove recording after using (say it in ppt) – Berend has a line (standard RIVM procedure) --- keep everything on RIVM servers</a:t>
            </a:r>
          </a:p>
          <a:p>
            <a:pPr lvl="1"/>
            <a:r>
              <a:rPr lang="en-GB" dirty="0"/>
              <a:t>(quotes: Berend will ask the privacy coordinator about it) (prob need to inform participants, short text beforehand) </a:t>
            </a:r>
          </a:p>
          <a:p>
            <a:pPr lvl="1"/>
            <a:r>
              <a:rPr lang="en-GB" dirty="0"/>
              <a:t>Just call them participants A-F(?) ++ generic text reporting on the ‘mix of expertise’, but ‘highest level of anonymity’</a:t>
            </a:r>
          </a:p>
        </p:txBody>
      </p:sp>
      <p:sp>
        <p:nvSpPr>
          <p:cNvPr id="4" name="arrow 1">
            <a:extLst>
              <a:ext uri="{FF2B5EF4-FFF2-40B4-BE49-F238E27FC236}">
                <a16:creationId xmlns:a16="http://schemas.microsoft.com/office/drawing/2014/main" id="{31A81F32-656B-DE8B-8636-393A2C55FA59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Evaluation</a:t>
            </a:r>
            <a:br>
              <a:rPr lang="en-US" sz="1600" dirty="0"/>
            </a:br>
            <a:r>
              <a:rPr lang="en-US" sz="1600" dirty="0"/>
              <a:t>1/5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182660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Intervention 5 – advanced 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0BF4EC-B9B9-0E06-0867-F471E2724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9226550" cy="4932606"/>
          </a:xfrm>
        </p:spPr>
        <p:txBody>
          <a:bodyPr>
            <a:normAutofit/>
          </a:bodyPr>
          <a:lstStyle/>
          <a:p>
            <a:r>
              <a:rPr lang="en-US" dirty="0"/>
              <a:t>Intervention</a:t>
            </a:r>
          </a:p>
          <a:p>
            <a:pPr lvl="1"/>
            <a:r>
              <a:rPr lang="en-US" dirty="0"/>
              <a:t>Reduced ICU visit per patient + reduced PPE acquisition</a:t>
            </a:r>
          </a:p>
          <a:p>
            <a:r>
              <a:rPr lang="en-US" dirty="0"/>
              <a:t>Removed for simplicity’s sake</a:t>
            </a:r>
          </a:p>
          <a:p>
            <a:pPr lvl="1"/>
            <a:r>
              <a:rPr lang="en-US" dirty="0"/>
              <a:t>patient to staff ratio + increased ICU bed capacity + number of ventilators</a:t>
            </a:r>
          </a:p>
          <a:p>
            <a:r>
              <a:rPr lang="en-US" dirty="0"/>
              <a:t>Epi-parameters: No change</a:t>
            </a:r>
          </a:p>
          <a:p>
            <a:r>
              <a:rPr lang="en-US" dirty="0"/>
              <a:t>Public health parameters: No change</a:t>
            </a:r>
          </a:p>
          <a:p>
            <a:r>
              <a:rPr lang="en-US" dirty="0"/>
              <a:t>Reduced visit and ratio effect the ICU capacity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arrow 1">
            <a:extLst>
              <a:ext uri="{FF2B5EF4-FFF2-40B4-BE49-F238E27FC236}">
                <a16:creationId xmlns:a16="http://schemas.microsoft.com/office/drawing/2014/main" id="{187F1B02-AEB3-542E-C698-390907E267A9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5/5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04979169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 5 – advanced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0BF4EC-B9B9-0E06-0867-F471E2724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2"/>
            <a:ext cx="4560661" cy="2382837"/>
          </a:xfrm>
        </p:spPr>
        <p:txBody>
          <a:bodyPr>
            <a:normAutofit/>
          </a:bodyPr>
          <a:lstStyle/>
          <a:p>
            <a:r>
              <a:rPr lang="en-US" dirty="0"/>
              <a:t>Reduced ICU visit per patient + increased ICU bed capacity + number of ventilators + reduced PPE acquisition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7D69E-B4FC-7888-37C6-97BED4337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88" y="134767"/>
            <a:ext cx="4305165" cy="3228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678E91-D261-1F25-524F-DAD62AD66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18" y="3494359"/>
            <a:ext cx="4305165" cy="3228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1F9DE-8E76-AE44-5540-7F2DCA174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789" y="3494359"/>
            <a:ext cx="4305165" cy="3228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59440-0D3E-D4F9-4D70-7BA78AC02A9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2000"/>
          </a:blip>
          <a:stretch>
            <a:fillRect/>
          </a:stretch>
        </p:blipFill>
        <p:spPr>
          <a:xfrm>
            <a:off x="987543" y="2435971"/>
            <a:ext cx="3122233" cy="927670"/>
          </a:xfrm>
          <a:prstGeom prst="rect">
            <a:avLst/>
          </a:prstGeom>
        </p:spPr>
      </p:pic>
      <p:sp>
        <p:nvSpPr>
          <p:cNvPr id="5" name="arrow 1">
            <a:extLst>
              <a:ext uri="{FF2B5EF4-FFF2-40B4-BE49-F238E27FC236}">
                <a16:creationId xmlns:a16="http://schemas.microsoft.com/office/drawing/2014/main" id="{96522A6C-A807-F36C-22FD-BF43BA155199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5/5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61937818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3DDB-9EBC-EA6D-1B1C-8D0001F6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r>
              <a:rPr lang="en-US" sz="4000" dirty="0"/>
              <a:t> for today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4F6B-E0D5-903F-331D-BFC952045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			13:00 – 13:05</a:t>
            </a:r>
          </a:p>
          <a:p>
            <a:r>
              <a:rPr lang="en-US" dirty="0"/>
              <a:t>Project background 	13:05 – 13:10</a:t>
            </a:r>
          </a:p>
          <a:p>
            <a:r>
              <a:rPr lang="en-US" dirty="0"/>
              <a:t>Workshop			13:10 – 13:55 (max 14:25)</a:t>
            </a:r>
          </a:p>
          <a:p>
            <a:r>
              <a:rPr lang="en-US" altLang="en-US" dirty="0"/>
              <a:t>Future work 			</a:t>
            </a:r>
            <a:r>
              <a:rPr lang="en-US" dirty="0"/>
              <a:t>13:55 – 14:00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6" name="arrow 1">
            <a:extLst>
              <a:ext uri="{FF2B5EF4-FFF2-40B4-BE49-F238E27FC236}">
                <a16:creationId xmlns:a16="http://schemas.microsoft.com/office/drawing/2014/main" id="{AB5AECFA-402F-49E8-9E69-A2130FFB81CA}"/>
              </a:ext>
            </a:extLst>
          </p:cNvPr>
          <p:cNvSpPr>
            <a:spLocks/>
          </p:cNvSpPr>
          <p:nvPr/>
        </p:nvSpPr>
        <p:spPr>
          <a:xfrm flipH="1">
            <a:off x="10483427" y="2363255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Introduction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711096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881-C7D6-C9E9-8750-32C0995D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 5 – advanced – Discussion </a:t>
            </a:r>
            <a:endParaRPr lang="en-GB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B5EA69D-B24E-EBCE-5465-0904E70F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0477" y="2845754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4E5D5-117D-F051-8954-528BA89E481A}"/>
              </a:ext>
            </a:extLst>
          </p:cNvPr>
          <p:cNvGrpSpPr/>
          <p:nvPr/>
        </p:nvGrpSpPr>
        <p:grpSpPr>
          <a:xfrm>
            <a:off x="4139565" y="2732088"/>
            <a:ext cx="965835" cy="1091089"/>
            <a:chOff x="4139565" y="3646488"/>
            <a:chExt cx="965835" cy="1091089"/>
          </a:xfrm>
        </p:grpSpPr>
        <p:pic>
          <p:nvPicPr>
            <p:cNvPr id="11" name="Graphic 10" descr="Information with solid fill">
              <a:extLst>
                <a:ext uri="{FF2B5EF4-FFF2-40B4-BE49-F238E27FC236}">
                  <a16:creationId xmlns:a16="http://schemas.microsoft.com/office/drawing/2014/main" id="{86E9D7B8-7D8C-E54D-B234-39D29C4D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31384" y="3646488"/>
              <a:ext cx="374016" cy="374016"/>
            </a:xfrm>
            <a:prstGeom prst="rect">
              <a:avLst/>
            </a:prstGeom>
          </p:spPr>
        </p:pic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2E4C3E5C-08E4-147A-748D-79AAEA6D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39565" y="3823177"/>
              <a:ext cx="914400" cy="914400"/>
            </a:xfrm>
            <a:prstGeom prst="rect">
              <a:avLst/>
            </a:prstGeom>
          </p:spPr>
        </p:pic>
      </p:grpSp>
      <p:pic>
        <p:nvPicPr>
          <p:cNvPr id="16" name="Graphic 15" descr="Question Mark with solid fill">
            <a:extLst>
              <a:ext uri="{FF2B5EF4-FFF2-40B4-BE49-F238E27FC236}">
                <a16:creationId xmlns:a16="http://schemas.microsoft.com/office/drawing/2014/main" id="{C9E30B19-BE8F-7DAB-D7A1-8BABCF108D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4227" y="2883061"/>
            <a:ext cx="914400" cy="914400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2EB50FF-142F-7E09-37EE-CEFF76062A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3965" y="2863057"/>
            <a:ext cx="914400" cy="914400"/>
          </a:xfrm>
          <a:prstGeom prst="rect">
            <a:avLst/>
          </a:prstGeom>
        </p:spPr>
      </p:pic>
      <p:pic>
        <p:nvPicPr>
          <p:cNvPr id="22" name="Graphic 21" descr="Clipboard Checked with solid fill">
            <a:extLst>
              <a:ext uri="{FF2B5EF4-FFF2-40B4-BE49-F238E27FC236}">
                <a16:creationId xmlns:a16="http://schemas.microsoft.com/office/drawing/2014/main" id="{4DE8C0FD-BE96-3524-7BC8-9EDB2E9E53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56120" y="2823530"/>
            <a:ext cx="914400" cy="914400"/>
          </a:xfrm>
          <a:prstGeom prst="rect">
            <a:avLst/>
          </a:prstGeom>
        </p:spPr>
      </p:pic>
      <p:pic>
        <p:nvPicPr>
          <p:cNvPr id="24" name="Graphic 23" descr="Question Mark with solid fill">
            <a:extLst>
              <a:ext uri="{FF2B5EF4-FFF2-40B4-BE49-F238E27FC236}">
                <a16:creationId xmlns:a16="http://schemas.microsoft.com/office/drawing/2014/main" id="{D18F6173-D55B-044F-AB23-333EB5F35D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0494" y="2823530"/>
            <a:ext cx="914400" cy="914400"/>
          </a:xfrm>
          <a:prstGeom prst="rect">
            <a:avLst/>
          </a:prstGeom>
        </p:spPr>
      </p:pic>
      <p:sp>
        <p:nvSpPr>
          <p:cNvPr id="4" name="arrow 1">
            <a:extLst>
              <a:ext uri="{FF2B5EF4-FFF2-40B4-BE49-F238E27FC236}">
                <a16:creationId xmlns:a16="http://schemas.microsoft.com/office/drawing/2014/main" id="{AAFA30DF-6863-25A6-B73C-3388BECFED33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5/5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047048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3DDB-9EBC-EA6D-1B1C-8D0001F6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r>
              <a:rPr lang="en-US" sz="4000" dirty="0"/>
              <a:t> for today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4F6B-E0D5-903F-331D-BFC952045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			14:00 – 14:05</a:t>
            </a:r>
          </a:p>
          <a:p>
            <a:r>
              <a:rPr lang="en-US" dirty="0"/>
              <a:t>Project background 	14:05 – 14:10</a:t>
            </a:r>
          </a:p>
          <a:p>
            <a:r>
              <a:rPr lang="en-US" dirty="0"/>
              <a:t>Workshop			14:10 – 15:55 (max 15:25)</a:t>
            </a:r>
          </a:p>
          <a:p>
            <a:r>
              <a:rPr lang="en-US" altLang="en-US" dirty="0"/>
              <a:t>Future work 			</a:t>
            </a:r>
            <a:r>
              <a:rPr lang="en-US" dirty="0"/>
              <a:t>14:55 – 15:00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6" name="arrow 1">
            <a:extLst>
              <a:ext uri="{FF2B5EF4-FFF2-40B4-BE49-F238E27FC236}">
                <a16:creationId xmlns:a16="http://schemas.microsoft.com/office/drawing/2014/main" id="{AB5AECFA-402F-49E8-9E69-A2130FFB81CA}"/>
              </a:ext>
            </a:extLst>
          </p:cNvPr>
          <p:cNvSpPr>
            <a:spLocks/>
          </p:cNvSpPr>
          <p:nvPr/>
        </p:nvSpPr>
        <p:spPr>
          <a:xfrm flipH="1">
            <a:off x="10483427" y="2363255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Introduction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04023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5EA2-328E-F305-ABD7-D60C216D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72C8-3C3B-532F-9554-A060053E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5124510" cy="5200650"/>
          </a:xfrm>
        </p:spPr>
        <p:txBody>
          <a:bodyPr>
            <a:normAutofit/>
          </a:bodyPr>
          <a:lstStyle/>
          <a:p>
            <a:r>
              <a:rPr lang="en-US" altLang="en-US" dirty="0"/>
              <a:t>Public health – Hospital resource</a:t>
            </a:r>
          </a:p>
          <a:p>
            <a:endParaRPr lang="en-US" altLang="en-US" dirty="0"/>
          </a:p>
          <a:p>
            <a:r>
              <a:rPr lang="en-US" dirty="0"/>
              <a:t>Master Thesis </a:t>
            </a:r>
          </a:p>
          <a:p>
            <a:pPr lvl="1"/>
            <a:r>
              <a:rPr lang="en-US" dirty="0"/>
              <a:t>How to evaluate models</a:t>
            </a:r>
          </a:p>
          <a:p>
            <a:endParaRPr lang="en-US" dirty="0"/>
          </a:p>
          <a:p>
            <a:r>
              <a:rPr lang="en-US" dirty="0"/>
              <a:t>PANDEM-2</a:t>
            </a:r>
          </a:p>
          <a:p>
            <a:pPr lvl="1"/>
            <a:r>
              <a:rPr lang="en-US" dirty="0"/>
              <a:t>Preparedness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endParaRPr lang="en-US" dirty="0"/>
          </a:p>
          <a:p>
            <a:r>
              <a:rPr lang="en-US" dirty="0"/>
              <a:t>Focusing on resources</a:t>
            </a:r>
          </a:p>
          <a:p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6D8D2D9-C569-097D-05FE-EA3E21190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34" y="3672554"/>
            <a:ext cx="3221579" cy="763597"/>
          </a:xfrm>
          <a:prstGeom prst="rect">
            <a:avLst/>
          </a:prstGeom>
        </p:spPr>
      </p:pic>
      <p:grpSp>
        <p:nvGrpSpPr>
          <p:cNvPr id="25" name="resources">
            <a:extLst>
              <a:ext uri="{FF2B5EF4-FFF2-40B4-BE49-F238E27FC236}">
                <a16:creationId xmlns:a16="http://schemas.microsoft.com/office/drawing/2014/main" id="{37CE8F9C-952A-2499-F21A-853C07A0495E}"/>
              </a:ext>
            </a:extLst>
          </p:cNvPr>
          <p:cNvGrpSpPr/>
          <p:nvPr/>
        </p:nvGrpSpPr>
        <p:grpSpPr>
          <a:xfrm>
            <a:off x="6219170" y="5103527"/>
            <a:ext cx="1847715" cy="949824"/>
            <a:chOff x="1428750" y="4610100"/>
            <a:chExt cx="2191449" cy="11265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1F64E84-9DF3-F0EF-28CA-30ABB1986257}"/>
                </a:ext>
              </a:extLst>
            </p:cNvPr>
            <p:cNvGrpSpPr/>
            <p:nvPr/>
          </p:nvGrpSpPr>
          <p:grpSpPr>
            <a:xfrm>
              <a:off x="1428750" y="4610100"/>
              <a:ext cx="1165924" cy="1126522"/>
              <a:chOff x="6453668" y="4800212"/>
              <a:chExt cx="914400" cy="914400"/>
            </a:xfrm>
          </p:grpSpPr>
          <p:pic>
            <p:nvPicPr>
              <p:cNvPr id="9" name="Graphic 8" descr="Medicine outline">
                <a:extLst>
                  <a:ext uri="{FF2B5EF4-FFF2-40B4-BE49-F238E27FC236}">
                    <a16:creationId xmlns:a16="http://schemas.microsoft.com/office/drawing/2014/main" id="{7AE054B6-94ED-EA2E-1FD4-EE7BCFBBA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40836" y="5221860"/>
                <a:ext cx="235264" cy="235264"/>
              </a:xfrm>
              <a:prstGeom prst="rect">
                <a:avLst/>
              </a:prstGeom>
            </p:spPr>
          </p:pic>
          <p:pic>
            <p:nvPicPr>
              <p:cNvPr id="15" name="Graphic 14" descr="Box outline">
                <a:extLst>
                  <a:ext uri="{FF2B5EF4-FFF2-40B4-BE49-F238E27FC236}">
                    <a16:creationId xmlns:a16="http://schemas.microsoft.com/office/drawing/2014/main" id="{2F7E96B8-D55F-B020-3A22-D286F9353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53668" y="480021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A31C51-BE82-B66D-862A-17D23FA1C11F}"/>
                </a:ext>
              </a:extLst>
            </p:cNvPr>
            <p:cNvGrpSpPr/>
            <p:nvPr/>
          </p:nvGrpSpPr>
          <p:grpSpPr>
            <a:xfrm>
              <a:off x="2454275" y="4610100"/>
              <a:ext cx="1165924" cy="1126522"/>
              <a:chOff x="7472293" y="4651161"/>
              <a:chExt cx="914400" cy="914400"/>
            </a:xfrm>
          </p:grpSpPr>
          <p:pic>
            <p:nvPicPr>
              <p:cNvPr id="11" name="Graphic 10" descr="Needle outline">
                <a:extLst>
                  <a:ext uri="{FF2B5EF4-FFF2-40B4-BE49-F238E27FC236}">
                    <a16:creationId xmlns:a16="http://schemas.microsoft.com/office/drawing/2014/main" id="{2E034A28-CFA6-CCC9-056C-857EAD163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730257" y="5104228"/>
                <a:ext cx="235264" cy="235264"/>
              </a:xfrm>
              <a:prstGeom prst="rect">
                <a:avLst/>
              </a:prstGeom>
            </p:spPr>
          </p:pic>
          <p:pic>
            <p:nvPicPr>
              <p:cNvPr id="17" name="Graphic 16" descr="Box outline">
                <a:extLst>
                  <a:ext uri="{FF2B5EF4-FFF2-40B4-BE49-F238E27FC236}">
                    <a16:creationId xmlns:a16="http://schemas.microsoft.com/office/drawing/2014/main" id="{2CA6A87F-46A4-8F62-3162-183FB8EBB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72293" y="465116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35F66-5D4A-6AC5-397A-90ACEF5A11DB}"/>
              </a:ext>
            </a:extLst>
          </p:cNvPr>
          <p:cNvGrpSpPr/>
          <p:nvPr/>
        </p:nvGrpSpPr>
        <p:grpSpPr>
          <a:xfrm>
            <a:off x="6219170" y="-55781"/>
            <a:ext cx="1783952" cy="1783952"/>
            <a:chOff x="5453785" y="557966"/>
            <a:chExt cx="1463675" cy="14636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F2B0F1-29E0-4F1E-05EC-153C3E3A9C7D}"/>
                </a:ext>
              </a:extLst>
            </p:cNvPr>
            <p:cNvGrpSpPr/>
            <p:nvPr/>
          </p:nvGrpSpPr>
          <p:grpSpPr>
            <a:xfrm>
              <a:off x="5453785" y="557966"/>
              <a:ext cx="1463675" cy="1463675"/>
              <a:chOff x="6990245" y="4143406"/>
              <a:chExt cx="1463675" cy="1463675"/>
            </a:xfrm>
          </p:grpSpPr>
          <p:pic>
            <p:nvPicPr>
              <p:cNvPr id="13" name="Graphic 12" descr="Cycle with people outline">
                <a:extLst>
                  <a:ext uri="{FF2B5EF4-FFF2-40B4-BE49-F238E27FC236}">
                    <a16:creationId xmlns:a16="http://schemas.microsoft.com/office/drawing/2014/main" id="{7F482D9A-3DD4-57CB-5B40-0A5FBCF5A0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90245" y="4143406"/>
                <a:ext cx="1463675" cy="1463675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4786F7D-9345-3298-DDEE-8F48233787AB}"/>
                  </a:ext>
                </a:extLst>
              </p:cNvPr>
              <p:cNvSpPr/>
              <p:nvPr/>
            </p:nvSpPr>
            <p:spPr>
              <a:xfrm>
                <a:off x="7391400" y="4333081"/>
                <a:ext cx="645873" cy="6604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7E95E03-4CBB-37A2-A784-B1684826F1C2}"/>
                </a:ext>
              </a:extLst>
            </p:cNvPr>
            <p:cNvGrpSpPr/>
            <p:nvPr/>
          </p:nvGrpSpPr>
          <p:grpSpPr>
            <a:xfrm>
              <a:off x="5988845" y="1201763"/>
              <a:ext cx="391348" cy="473951"/>
              <a:chOff x="6003131" y="875532"/>
              <a:chExt cx="391348" cy="473951"/>
            </a:xfrm>
          </p:grpSpPr>
          <p:pic>
            <p:nvPicPr>
              <p:cNvPr id="36" name="Graphic 35" descr="Caret Up with solid fill">
                <a:extLst>
                  <a:ext uri="{FF2B5EF4-FFF2-40B4-BE49-F238E27FC236}">
                    <a16:creationId xmlns:a16="http://schemas.microsoft.com/office/drawing/2014/main" id="{165FCC52-E4C5-7AF9-00FB-45D56A25D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003131" y="958135"/>
                <a:ext cx="391348" cy="391348"/>
              </a:xfrm>
              <a:prstGeom prst="rect">
                <a:avLst/>
              </a:prstGeom>
            </p:spPr>
          </p:pic>
          <p:pic>
            <p:nvPicPr>
              <p:cNvPr id="37" name="Graphic 36" descr="Caret Up with solid fill">
                <a:extLst>
                  <a:ext uri="{FF2B5EF4-FFF2-40B4-BE49-F238E27FC236}">
                    <a16:creationId xmlns:a16="http://schemas.microsoft.com/office/drawing/2014/main" id="{AA239EDE-0B18-D370-75E2-15E78ED1D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003131" y="875532"/>
                <a:ext cx="391348" cy="391348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7C7205-ED0E-4C68-DF6A-E7D8AF4CAE96}"/>
              </a:ext>
            </a:extLst>
          </p:cNvPr>
          <p:cNvGrpSpPr/>
          <p:nvPr/>
        </p:nvGrpSpPr>
        <p:grpSpPr>
          <a:xfrm>
            <a:off x="6369534" y="1844773"/>
            <a:ext cx="3460098" cy="1167263"/>
            <a:chOff x="6369534" y="1482262"/>
            <a:chExt cx="3460098" cy="11672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C643E1-A3E2-717B-ED37-48B3FE337556}"/>
                </a:ext>
              </a:extLst>
            </p:cNvPr>
            <p:cNvGrpSpPr/>
            <p:nvPr/>
          </p:nvGrpSpPr>
          <p:grpSpPr>
            <a:xfrm>
              <a:off x="6369534" y="1482262"/>
              <a:ext cx="914400" cy="1167263"/>
              <a:chOff x="6369534" y="1482262"/>
              <a:chExt cx="914400" cy="1167263"/>
            </a:xfrm>
          </p:grpSpPr>
          <p:pic>
            <p:nvPicPr>
              <p:cNvPr id="49" name="Graphic 48" descr="Male profile outline">
                <a:extLst>
                  <a:ext uri="{FF2B5EF4-FFF2-40B4-BE49-F238E27FC236}">
                    <a16:creationId xmlns:a16="http://schemas.microsoft.com/office/drawing/2014/main" id="{FC257278-C62C-5820-4C3B-F3D70EA98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369534" y="173512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phic 50" descr="Graduation cap with solid fill">
                <a:extLst>
                  <a:ext uri="{FF2B5EF4-FFF2-40B4-BE49-F238E27FC236}">
                    <a16:creationId xmlns:a16="http://schemas.microsoft.com/office/drawing/2014/main" id="{4A79CE9F-A856-7269-72CF-EB81E81D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6522665" y="1482262"/>
                <a:ext cx="582738" cy="582738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14A4DAC-B906-3F77-76E3-9294A9599626}"/>
                </a:ext>
              </a:extLst>
            </p:cNvPr>
            <p:cNvGrpSpPr/>
            <p:nvPr/>
          </p:nvGrpSpPr>
          <p:grpSpPr>
            <a:xfrm>
              <a:off x="7191724" y="1688872"/>
              <a:ext cx="2637908" cy="477550"/>
              <a:chOff x="7233051" y="1796835"/>
              <a:chExt cx="2637908" cy="47755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76FE03-F22B-14FC-DD0C-EBB8EE37C593}"/>
                  </a:ext>
                </a:extLst>
              </p:cNvPr>
              <p:cNvSpPr txBox="1"/>
              <p:nvPr/>
            </p:nvSpPr>
            <p:spPr>
              <a:xfrm>
                <a:off x="7710599" y="1883955"/>
                <a:ext cx="2160360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me hopefully </a:t>
                </a:r>
                <a:r>
                  <a:rPr lang="en-US" sz="1200" dirty="0">
                    <a:sym typeface="Wingdings" panose="05000000000000000000" pitchFamily="2" charset="2"/>
                  </a:rPr>
                  <a:t>:)) </a:t>
                </a:r>
                <a:endParaRPr kumimoji="0" lang="en-GB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3" name="Graphic 52" descr="Arrow Right with solid fill">
                <a:extLst>
                  <a:ext uri="{FF2B5EF4-FFF2-40B4-BE49-F238E27FC236}">
                    <a16:creationId xmlns:a16="http://schemas.microsoft.com/office/drawing/2014/main" id="{8F8DD679-C732-09AE-018C-262052AE3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flipH="1">
                <a:off x="7233051" y="1796835"/>
                <a:ext cx="477550" cy="477550"/>
              </a:xfrm>
              <a:prstGeom prst="rect">
                <a:avLst/>
              </a:prstGeom>
            </p:spPr>
          </p:pic>
        </p:grpSp>
      </p:grpSp>
      <p:sp>
        <p:nvSpPr>
          <p:cNvPr id="4" name="arrow 1">
            <a:extLst>
              <a:ext uri="{FF2B5EF4-FFF2-40B4-BE49-F238E27FC236}">
                <a16:creationId xmlns:a16="http://schemas.microsoft.com/office/drawing/2014/main" id="{6260EC2F-EA1A-DE75-57BA-7C307748A675}"/>
              </a:ext>
            </a:extLst>
          </p:cNvPr>
          <p:cNvSpPr>
            <a:spLocks/>
          </p:cNvSpPr>
          <p:nvPr/>
        </p:nvSpPr>
        <p:spPr>
          <a:xfrm flipH="1">
            <a:off x="10488168" y="318211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Project Background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26382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1991-61B2-839F-E7C7-E091C99E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85F0-3942-5668-9582-179E99087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4339463" cy="711268"/>
          </a:xfrm>
        </p:spPr>
        <p:txBody>
          <a:bodyPr/>
          <a:lstStyle/>
          <a:p>
            <a:r>
              <a:rPr lang="en-US" dirty="0"/>
              <a:t>Model structure</a:t>
            </a:r>
          </a:p>
          <a:p>
            <a:endParaRPr lang="en-GB" dirty="0"/>
          </a:p>
        </p:txBody>
      </p:sp>
      <p:sp>
        <p:nvSpPr>
          <p:cNvPr id="4" name="arrow 1">
            <a:extLst>
              <a:ext uri="{FF2B5EF4-FFF2-40B4-BE49-F238E27FC236}">
                <a16:creationId xmlns:a16="http://schemas.microsoft.com/office/drawing/2014/main" id="{7E664800-077B-43AB-5DF0-F8DC0B3BC606}"/>
              </a:ext>
            </a:extLst>
          </p:cNvPr>
          <p:cNvSpPr>
            <a:spLocks/>
          </p:cNvSpPr>
          <p:nvPr/>
        </p:nvSpPr>
        <p:spPr>
          <a:xfrm flipH="1">
            <a:off x="10488168" y="318211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Project Background</a:t>
            </a:r>
            <a:endParaRPr lang="en-GB" sz="1600" dirty="0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BD31FAD3-06E2-A1CC-56BF-BB6CED0580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r="5685" b="16693"/>
          <a:stretch/>
        </p:blipFill>
        <p:spPr>
          <a:xfrm>
            <a:off x="402811" y="1949373"/>
            <a:ext cx="9438607" cy="371983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4987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3C20315-4C8B-75CA-FF27-AAA3B45B7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40" y="-9525"/>
            <a:ext cx="10350765" cy="6891166"/>
          </a:xfrm>
          <a:prstGeom prst="rect">
            <a:avLst/>
          </a:prstGeom>
        </p:spPr>
      </p:pic>
      <p:sp>
        <p:nvSpPr>
          <p:cNvPr id="3" name="reactangle/text hybrid">
            <a:extLst>
              <a:ext uri="{FF2B5EF4-FFF2-40B4-BE49-F238E27FC236}">
                <a16:creationId xmlns:a16="http://schemas.microsoft.com/office/drawing/2014/main" id="{38279EE0-BC3F-D147-F5B7-C281858FEB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84286" y="4000500"/>
            <a:ext cx="6786751" cy="2300304"/>
          </a:xfrm>
          <a:prstGeom prst="rect">
            <a:avLst/>
          </a:prstGeom>
          <a:solidFill>
            <a:schemeClr val="accent1">
              <a:alpha val="65000"/>
            </a:schemeClr>
          </a:solidFill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65E61-6745-1824-C314-C4674FD5FB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67970" y="4276725"/>
            <a:ext cx="6019384" cy="720408"/>
          </a:xfrm>
        </p:spPr>
        <p:txBody>
          <a:bodyPr/>
          <a:lstStyle/>
          <a:p>
            <a:r>
              <a:rPr lang="en-US" b="1" dirty="0"/>
              <a:t>Workshop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EF025-A3BB-D439-7823-65C18ECE6C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167970" y="5399838"/>
            <a:ext cx="6014106" cy="28093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7BE49B-19D1-2824-0703-91833EE27D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87146" y="5186796"/>
            <a:ext cx="792001" cy="7201"/>
          </a:xfrm>
        </p:spPr>
        <p:txBody>
          <a:bodyPr>
            <a:normAutofit fontScale="2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495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881-C7D6-C9E9-8750-32C0995D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workshop works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3F790-2470-9445-C356-A882E52C1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524" y="1182476"/>
            <a:ext cx="5474135" cy="802834"/>
          </a:xfrm>
        </p:spPr>
        <p:txBody>
          <a:bodyPr>
            <a:normAutofit/>
          </a:bodyPr>
          <a:lstStyle/>
          <a:p>
            <a:r>
              <a:rPr lang="en-US" dirty="0"/>
              <a:t>4 interventions </a:t>
            </a:r>
          </a:p>
        </p:txBody>
      </p:sp>
      <p:sp>
        <p:nvSpPr>
          <p:cNvPr id="9" name="arrow 1">
            <a:extLst>
              <a:ext uri="{FF2B5EF4-FFF2-40B4-BE49-F238E27FC236}">
                <a16:creationId xmlns:a16="http://schemas.microsoft.com/office/drawing/2014/main" id="{72741D6D-E6DD-F9A8-02FE-4ED8CE528FA8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0/4</a:t>
            </a:r>
            <a:endParaRPr lang="en-GB" sz="1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394F3B-9F61-2922-52D5-5F7EC1E7F6A5}"/>
              </a:ext>
            </a:extLst>
          </p:cNvPr>
          <p:cNvGrpSpPr/>
          <p:nvPr/>
        </p:nvGrpSpPr>
        <p:grpSpPr>
          <a:xfrm>
            <a:off x="300789" y="2719103"/>
            <a:ext cx="9131969" cy="2946978"/>
            <a:chOff x="380346" y="2556420"/>
            <a:chExt cx="10638265" cy="34330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F72904-C341-73F0-E18C-183181FAD203}"/>
                </a:ext>
              </a:extLst>
            </p:cNvPr>
            <p:cNvGrpSpPr/>
            <p:nvPr/>
          </p:nvGrpSpPr>
          <p:grpSpPr>
            <a:xfrm>
              <a:off x="380346" y="2556420"/>
              <a:ext cx="1828800" cy="3433075"/>
              <a:chOff x="1022011" y="3170682"/>
              <a:chExt cx="1828800" cy="343307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A1FB99E-039E-6385-6E10-A607A41324EF}"/>
                  </a:ext>
                </a:extLst>
              </p:cNvPr>
              <p:cNvGrpSpPr/>
              <p:nvPr/>
            </p:nvGrpSpPr>
            <p:grpSpPr>
              <a:xfrm>
                <a:off x="1162661" y="3170682"/>
                <a:ext cx="1688150" cy="951707"/>
                <a:chOff x="1250477" y="2845754"/>
                <a:chExt cx="1688150" cy="951707"/>
              </a:xfrm>
            </p:grpSpPr>
            <p:pic>
              <p:nvPicPr>
                <p:cNvPr id="5" name="Graphic 4" descr="Lights On with solid fill">
                  <a:extLst>
                    <a:ext uri="{FF2B5EF4-FFF2-40B4-BE49-F238E27FC236}">
                      <a16:creationId xmlns:a16="http://schemas.microsoft.com/office/drawing/2014/main" id="{AB5EA69D-B24E-EBCE-5465-0904E70F17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0477" y="284575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Question Mark with solid fill">
                  <a:extLst>
                    <a:ext uri="{FF2B5EF4-FFF2-40B4-BE49-F238E27FC236}">
                      <a16:creationId xmlns:a16="http://schemas.microsoft.com/office/drawing/2014/main" id="{C9E30B19-BE8F-7DAB-D7A1-8BABCF108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4227" y="2883061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8FD7D8-1A2A-89AF-D37B-8E1EEF1C9856}"/>
                  </a:ext>
                </a:extLst>
              </p:cNvPr>
              <p:cNvGrpSpPr/>
              <p:nvPr/>
            </p:nvGrpSpPr>
            <p:grpSpPr>
              <a:xfrm>
                <a:off x="1022011" y="4318660"/>
                <a:ext cx="1828800" cy="1091089"/>
                <a:chOff x="4139565" y="2732088"/>
                <a:chExt cx="1828800" cy="109108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8E4E5D5-117D-F051-8954-528BA89E481A}"/>
                    </a:ext>
                  </a:extLst>
                </p:cNvPr>
                <p:cNvGrpSpPr/>
                <p:nvPr/>
              </p:nvGrpSpPr>
              <p:grpSpPr>
                <a:xfrm>
                  <a:off x="4139565" y="2732088"/>
                  <a:ext cx="965835" cy="1091089"/>
                  <a:chOff x="4139565" y="3646488"/>
                  <a:chExt cx="965835" cy="1091089"/>
                </a:xfrm>
              </p:grpSpPr>
              <p:pic>
                <p:nvPicPr>
                  <p:cNvPr id="11" name="Graphic 10" descr="Information with solid fill">
                    <a:extLst>
                      <a:ext uri="{FF2B5EF4-FFF2-40B4-BE49-F238E27FC236}">
                        <a16:creationId xmlns:a16="http://schemas.microsoft.com/office/drawing/2014/main" id="{86E9D7B8-7D8C-E54D-B234-39D29C4D80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31384" y="3646488"/>
                    <a:ext cx="374016" cy="374016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 descr="Document with solid fill">
                    <a:extLst>
                      <a:ext uri="{FF2B5EF4-FFF2-40B4-BE49-F238E27FC236}">
                        <a16:creationId xmlns:a16="http://schemas.microsoft.com/office/drawing/2014/main" id="{2E4C3E5C-08E4-147A-748D-79AAEA6D26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39565" y="3823177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Graphic 17" descr="Question Mark with solid fill">
                  <a:extLst>
                    <a:ext uri="{FF2B5EF4-FFF2-40B4-BE49-F238E27FC236}">
                      <a16:creationId xmlns:a16="http://schemas.microsoft.com/office/drawing/2014/main" id="{82EB50FF-142F-7E09-37EE-CEFF76062A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3965" y="286305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4AE52B6-09A7-DE76-9155-A711E43EC57C}"/>
                  </a:ext>
                </a:extLst>
              </p:cNvPr>
              <p:cNvGrpSpPr/>
              <p:nvPr/>
            </p:nvGrpSpPr>
            <p:grpSpPr>
              <a:xfrm>
                <a:off x="1162661" y="5689357"/>
                <a:ext cx="1646874" cy="914400"/>
                <a:chOff x="7018020" y="2823530"/>
                <a:chExt cx="1646874" cy="914400"/>
              </a:xfrm>
            </p:grpSpPr>
            <p:pic>
              <p:nvPicPr>
                <p:cNvPr id="22" name="Graphic 21" descr="Clipboard Checked with solid fill">
                  <a:extLst>
                    <a:ext uri="{FF2B5EF4-FFF2-40B4-BE49-F238E27FC236}">
                      <a16:creationId xmlns:a16="http://schemas.microsoft.com/office/drawing/2014/main" id="{4DE8C0FD-BE96-3524-7BC8-9EDB2E9E53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8020" y="28235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Question Mark with solid fill">
                  <a:extLst>
                    <a:ext uri="{FF2B5EF4-FFF2-40B4-BE49-F238E27FC236}">
                      <a16:creationId xmlns:a16="http://schemas.microsoft.com/office/drawing/2014/main" id="{D18F6173-D55B-044F-AB23-333EB5F35D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0494" y="2823530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F4FA57-2422-5DB1-ADDF-C11924A54A86}"/>
                </a:ext>
              </a:extLst>
            </p:cNvPr>
            <p:cNvGrpSpPr/>
            <p:nvPr/>
          </p:nvGrpSpPr>
          <p:grpSpPr>
            <a:xfrm>
              <a:off x="2209146" y="2795869"/>
              <a:ext cx="8809465" cy="2967870"/>
              <a:chOff x="2209146" y="2795869"/>
              <a:chExt cx="8809465" cy="296787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E159B8-84BA-C1FA-64B3-E63DC422EB10}"/>
                  </a:ext>
                </a:extLst>
              </p:cNvPr>
              <p:cNvSpPr txBox="1"/>
              <p:nvPr/>
            </p:nvSpPr>
            <p:spPr>
              <a:xfrm>
                <a:off x="2369720" y="2795869"/>
                <a:ext cx="8648891" cy="4247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0" tIns="0" rIns="0" bIns="0">
                <a:normAutofit/>
              </a:bodyPr>
              <a:lstStyle>
                <a:lvl1pPr marL="263525" indent="-2635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▪"/>
                  <a:defRPr lang="en-US" sz="2400" dirty="0" smtClean="0"/>
                </a:lvl1pPr>
                <a:lvl2pPr marL="538162" lvl="1" indent="-274638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▪"/>
                  <a:defRPr lang="en-US" sz="2400" dirty="0" smtClean="0"/>
                </a:lvl2pPr>
                <a:lvl3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2000"/>
                </a:lvl3pPr>
                <a:lvl4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1600"/>
                </a:lvl4pPr>
                <a:lvl5pPr marL="263525" indent="-2635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Wingdings"/>
                  <a:buAutoNum type="arabicPeriod"/>
                  <a:defRPr sz="1600"/>
                </a:lvl5pPr>
                <a:lvl6pPr marL="538162" indent="-2762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Wingdings"/>
                  <a:buAutoNum type="alphaLcPeriod"/>
                  <a:defRPr sz="1600"/>
                </a:lvl6pPr>
                <a:lvl7pPr marL="538162" indent="-2762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▪"/>
                  <a:defRPr sz="1600"/>
                </a:lvl7pPr>
                <a:lvl8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1600"/>
                </a:lvl8pPr>
                <a:lvl9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1600"/>
                </a:lvl9pPr>
              </a:lstStyle>
              <a:p>
                <a:pPr marL="0" indent="0">
                  <a:buNone/>
                </a:pPr>
                <a:r>
                  <a:rPr lang="en-US" dirty="0"/>
                  <a:t>How easy it is to understand this type of output? (1-9) </a:t>
                </a:r>
                <a:endParaRPr lang="en-GB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CD6B31-EB29-C8CB-70D0-390B8958D12A}"/>
                  </a:ext>
                </a:extLst>
              </p:cNvPr>
              <p:cNvSpPr txBox="1"/>
              <p:nvPr/>
            </p:nvSpPr>
            <p:spPr>
              <a:xfrm>
                <a:off x="2369720" y="4120509"/>
                <a:ext cx="6485020" cy="4247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0" tIns="0" rIns="0" bIns="0">
                <a:normAutofit/>
              </a:bodyPr>
              <a:lstStyle>
                <a:lvl1pPr marL="263525" indent="-2635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▪"/>
                  <a:defRPr lang="en-US" sz="2400" dirty="0" smtClean="0"/>
                </a:lvl1pPr>
                <a:lvl2pPr marL="538162" lvl="1" indent="-274638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▪"/>
                  <a:defRPr lang="en-US" sz="2400" dirty="0" smtClean="0"/>
                </a:lvl2pPr>
                <a:lvl3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2000"/>
                </a:lvl3pPr>
                <a:lvl4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1600"/>
                </a:lvl4pPr>
                <a:lvl5pPr marL="263525" indent="-2635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Wingdings"/>
                  <a:buAutoNum type="arabicPeriod"/>
                  <a:defRPr sz="1600"/>
                </a:lvl5pPr>
                <a:lvl6pPr marL="538162" indent="-2762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Wingdings"/>
                  <a:buAutoNum type="alphaLcPeriod"/>
                  <a:defRPr sz="1600"/>
                </a:lvl6pPr>
                <a:lvl7pPr marL="538162" indent="-2762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▪"/>
                  <a:defRPr sz="1600"/>
                </a:lvl7pPr>
                <a:lvl8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1600"/>
                </a:lvl8pPr>
                <a:lvl9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1600"/>
                </a:lvl9pPr>
              </a:lstStyle>
              <a:p>
                <a:pPr marL="0" indent="0">
                  <a:buNone/>
                </a:pPr>
                <a:r>
                  <a:rPr lang="en-US" dirty="0"/>
                  <a:t>What does this communicate to you?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2076BD-E0D9-505E-A4CA-EB4D6DA1E3D0}"/>
                  </a:ext>
                </a:extLst>
              </p:cNvPr>
              <p:cNvSpPr txBox="1"/>
              <p:nvPr/>
            </p:nvSpPr>
            <p:spPr>
              <a:xfrm>
                <a:off x="2209146" y="5307942"/>
                <a:ext cx="6903267" cy="4557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0" tIns="0" rIns="0" bIns="0">
                <a:normAutofit/>
              </a:bodyPr>
              <a:lstStyle>
                <a:lvl1pPr marL="263525" indent="-2635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▪"/>
                  <a:defRPr lang="en-US" sz="2400" dirty="0" smtClean="0"/>
                </a:lvl1pPr>
                <a:lvl2pPr marL="538162" lvl="1" indent="-274638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▪"/>
                  <a:defRPr lang="en-US" sz="2400" dirty="0" smtClean="0"/>
                </a:lvl2pPr>
                <a:lvl3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2000"/>
                </a:lvl3pPr>
                <a:lvl4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1600"/>
                </a:lvl4pPr>
                <a:lvl5pPr marL="263525" indent="-2635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Wingdings"/>
                  <a:buAutoNum type="arabicPeriod"/>
                  <a:defRPr sz="1600"/>
                </a:lvl5pPr>
                <a:lvl6pPr marL="538162" indent="-2762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Wingdings"/>
                  <a:buAutoNum type="alphaLcPeriod"/>
                  <a:defRPr sz="1600"/>
                </a:lvl6pPr>
                <a:lvl7pPr marL="538162" indent="-276225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▪"/>
                  <a:defRPr sz="1600"/>
                </a:lvl7pPr>
                <a:lvl8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1600"/>
                </a:lvl8pPr>
                <a:lvl9pPr indent="0" defTabSz="719137" ea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"/>
                  <a:defRPr sz="1600"/>
                </a:lvl9pPr>
              </a:lstStyle>
              <a:p>
                <a:pPr marL="263524" lvl="1" indent="0">
                  <a:buNone/>
                </a:pPr>
                <a:r>
                  <a:rPr lang="en-US" dirty="0"/>
                  <a:t>What does it prompt you to do?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A39FC5-780C-9F53-2125-1BEA10D4BC74}"/>
              </a:ext>
            </a:extLst>
          </p:cNvPr>
          <p:cNvGrpSpPr/>
          <p:nvPr/>
        </p:nvGrpSpPr>
        <p:grpSpPr>
          <a:xfrm>
            <a:off x="2989360" y="954783"/>
            <a:ext cx="2731260" cy="1396337"/>
            <a:chOff x="3574490" y="715356"/>
            <a:chExt cx="2731260" cy="1396337"/>
          </a:xfrm>
        </p:grpSpPr>
        <p:pic>
          <p:nvPicPr>
            <p:cNvPr id="35" name="Graphic 34" descr="Pandemic flattening curve line graph outline">
              <a:extLst>
                <a:ext uri="{FF2B5EF4-FFF2-40B4-BE49-F238E27FC236}">
                  <a16:creationId xmlns:a16="http://schemas.microsoft.com/office/drawing/2014/main" id="{BA215571-339A-6817-9D0F-CD26629D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74490" y="715356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Pandemic exponential curve line graph outline">
              <a:extLst>
                <a:ext uri="{FF2B5EF4-FFF2-40B4-BE49-F238E27FC236}">
                  <a16:creationId xmlns:a16="http://schemas.microsoft.com/office/drawing/2014/main" id="{A7C7A73B-204A-F5CB-037B-F906A3461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91350" y="752495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Fork In Road outline">
              <a:extLst>
                <a:ext uri="{FF2B5EF4-FFF2-40B4-BE49-F238E27FC236}">
                  <a16:creationId xmlns:a16="http://schemas.microsoft.com/office/drawing/2014/main" id="{CE1F4CE0-D1D1-B493-F965-7F245C83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91526" y="1197293"/>
              <a:ext cx="1141254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126227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FF0-7690-1AB7-9E21-EA78671A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 PPE acquisition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17B2-1873-3B6B-BFE3-F1B48B8B4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225" y="1046163"/>
            <a:ext cx="6502542" cy="1717134"/>
          </a:xfrm>
        </p:spPr>
        <p:txBody>
          <a:bodyPr>
            <a:normAutofit/>
          </a:bodyPr>
          <a:lstStyle/>
          <a:p>
            <a:r>
              <a:rPr lang="en-US" dirty="0"/>
              <a:t>No change in</a:t>
            </a:r>
          </a:p>
          <a:p>
            <a:pPr lvl="1"/>
            <a:r>
              <a:rPr lang="en-US" dirty="0"/>
              <a:t>Epi parameters (model limitation)</a:t>
            </a:r>
          </a:p>
          <a:p>
            <a:pPr lvl="1"/>
            <a:r>
              <a:rPr lang="en-US" dirty="0"/>
              <a:t>Public health resources</a:t>
            </a:r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AF5594-368C-2B31-87ED-9D63E4EA706A}"/>
              </a:ext>
            </a:extLst>
          </p:cNvPr>
          <p:cNvGrpSpPr/>
          <p:nvPr/>
        </p:nvGrpSpPr>
        <p:grpSpPr>
          <a:xfrm>
            <a:off x="18725" y="2501900"/>
            <a:ext cx="10298621" cy="3849688"/>
            <a:chOff x="-19375" y="2397125"/>
            <a:chExt cx="10298621" cy="38496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CF2E4C-7299-F61A-B37E-9C9345767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9375" y="2397125"/>
              <a:ext cx="5132917" cy="38496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0DB400-B4A9-E574-3882-5D4DB2B27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6329" y="2397125"/>
              <a:ext cx="5132917" cy="3849688"/>
            </a:xfrm>
            <a:prstGeom prst="rect">
              <a:avLst/>
            </a:prstGeom>
          </p:spPr>
        </p:pic>
      </p:grpSp>
      <p:sp>
        <p:nvSpPr>
          <p:cNvPr id="5" name="arrow 1">
            <a:extLst>
              <a:ext uri="{FF2B5EF4-FFF2-40B4-BE49-F238E27FC236}">
                <a16:creationId xmlns:a16="http://schemas.microsoft.com/office/drawing/2014/main" id="{3E6448F0-0564-1E78-D094-FF15F78454B9}"/>
              </a:ext>
            </a:extLst>
          </p:cNvPr>
          <p:cNvSpPr>
            <a:spLocks/>
          </p:cNvSpPr>
          <p:nvPr/>
        </p:nvSpPr>
        <p:spPr>
          <a:xfrm flipH="1">
            <a:off x="10488168" y="4005072"/>
            <a:ext cx="1567943" cy="627177"/>
          </a:xfrm>
          <a:prstGeom prst="chevron">
            <a:avLst>
              <a:gd name="adj" fmla="val 23364"/>
            </a:avLst>
          </a:prstGeom>
          <a:solidFill>
            <a:srgbClr val="0066A2"/>
          </a:solidFill>
          <a:ln>
            <a:solidFill>
              <a:srgbClr val="0066A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600" dirty="0"/>
              <a:t>Workshop</a:t>
            </a:r>
            <a:br>
              <a:rPr lang="en-US" sz="1600" dirty="0"/>
            </a:br>
            <a:r>
              <a:rPr lang="en-US" sz="1600" dirty="0"/>
              <a:t>1/4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677101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c stramien Powerpoint (compact)" id="{A4594E41-FC70-45C1-AC3A-131FE841D67E}" vid="{9D4A310D-94BF-4CCD-8336-0701D5A41E3A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78a322-d110-404d-8591-8977e4f7768d">
      <UserInfo>
        <DisplayName>Giorgos Kontoes</DisplayName>
        <AccountId>732</AccountId>
        <AccountType/>
      </UserInfo>
      <UserInfo>
        <DisplayName>Storm de Kam</DisplayName>
        <AccountId>5007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DA5EFEC-AEE6-4BA4-826C-0F878CFA2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7F544C-4EA6-42D2-B10E-804023A44C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EC280-D4BD-4A1A-ADA5-612003BA70F3}">
  <ds:schemaRefs>
    <ds:schemaRef ds:uri="4878a322-d110-404d-8591-8977e4f7768d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0fee4eeb-e725-4e09-a2c6-b2e7e1963b2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Basic stramien Powerpoint (compact)</Template>
  <TotalTime>22409</TotalTime>
  <Words>2106</Words>
  <Application>Microsoft Office PowerPoint</Application>
  <PresentationFormat>Widescreen</PresentationFormat>
  <Paragraphs>341</Paragraphs>
  <Slides>30</Slides>
  <Notes>28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Helvetica</vt:lpstr>
      <vt:lpstr>Quattrocento Sans</vt:lpstr>
      <vt:lpstr>Roboto</vt:lpstr>
      <vt:lpstr>Roboto Slab Regular Regular</vt:lpstr>
      <vt:lpstr>Wingdings</vt:lpstr>
      <vt:lpstr>TU Delft</vt:lpstr>
      <vt:lpstr>PowerPoint Presentation</vt:lpstr>
      <vt:lpstr>Introduction</vt:lpstr>
      <vt:lpstr>Agenda for today</vt:lpstr>
      <vt:lpstr>Agenda for today</vt:lpstr>
      <vt:lpstr>Project background</vt:lpstr>
      <vt:lpstr>Project background</vt:lpstr>
      <vt:lpstr>PowerPoint Presentation</vt:lpstr>
      <vt:lpstr>How this workshop works</vt:lpstr>
      <vt:lpstr>Increase in PPE acquisition</vt:lpstr>
      <vt:lpstr>Increase in PPE acquisition</vt:lpstr>
      <vt:lpstr>Increase in test acquisition</vt:lpstr>
      <vt:lpstr>Increase in test acquisition</vt:lpstr>
      <vt:lpstr>Increase in test acquisition</vt:lpstr>
      <vt:lpstr>Reduced ‘ward length of stay’</vt:lpstr>
      <vt:lpstr>Reduced ward length of stay</vt:lpstr>
      <vt:lpstr>Reduced ‘ward length of stay’</vt:lpstr>
      <vt:lpstr>Reduced ‘visit per patient’</vt:lpstr>
      <vt:lpstr>Reduced ‘visit per patient’</vt:lpstr>
      <vt:lpstr>Reduced ‘visit per patient’</vt:lpstr>
      <vt:lpstr>Future work</vt:lpstr>
      <vt:lpstr>PowerPoint Presentation</vt:lpstr>
      <vt:lpstr>Project background</vt:lpstr>
      <vt:lpstr>Interventions in detail</vt:lpstr>
      <vt:lpstr>PowerPoint Presentation</vt:lpstr>
      <vt:lpstr>TODO (old)</vt:lpstr>
      <vt:lpstr>TODO</vt:lpstr>
      <vt:lpstr>Questions from last time..</vt:lpstr>
      <vt:lpstr>Intervention 5 – advanced </vt:lpstr>
      <vt:lpstr>Intervention 5 – advanced </vt:lpstr>
      <vt:lpstr>Intervention 5 – advanced –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Sparkie</dc:creator>
  <cp:lastModifiedBy>Sparkie</cp:lastModifiedBy>
  <cp:revision>144</cp:revision>
  <dcterms:created xsi:type="dcterms:W3CDTF">2022-09-13T12:39:40Z</dcterms:created>
  <dcterms:modified xsi:type="dcterms:W3CDTF">2022-10-14T11:41:15Z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