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346" r:id="rId3"/>
    <p:sldId id="406" r:id="rId4"/>
    <p:sldId id="407" r:id="rId6"/>
    <p:sldId id="40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yn Owusu-Agyei" initials="c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3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630" autoAdjust="0"/>
  </p:normalViewPr>
  <p:slideViewPr>
    <p:cSldViewPr snapToGrid="0">
      <p:cViewPr varScale="1">
        <p:scale>
          <a:sx n="57" d="100"/>
          <a:sy n="57" d="100"/>
        </p:scale>
        <p:origin x="1056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30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703A2-10FB-4869-A797-1EE97028710B}" type="doc">
      <dgm:prSet loTypeId="islide.smartart.onepicture" loCatId="picture" qsTypeId="urn:microsoft.com/office/officeart/2005/8/quickstyle/simple1#30" qsCatId="simple" csTypeId="urn:microsoft.com/office/officeart/2005/8/colors/accent0_3#30" csCatId="mainScheme" phldr="1"/>
      <dgm:spPr/>
      <dgm:t>
        <a:bodyPr/>
        <a:lstStyle/>
        <a:p>
          <a:endParaRPr lang="zh-CN" altLang="en-US"/>
        </a:p>
      </dgm:t>
    </dgm:pt>
    <dgm:pt modelId="{4161F128-FBC3-4E39-B6A1-34C7B5EF323B}">
      <dgm:prSet/>
      <dgm:spPr/>
      <dgm:t>
        <a:bodyPr/>
        <a:lstStyle/>
        <a:p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B93DF-E8B8-45C9-9825-017E52611F06}" cxnId="{3BFD3D78-BDB1-4D69-9878-BFC1C0E8940E}" type="parTrans">
      <dgm:prSet/>
      <dgm:spPr/>
      <dgm:t>
        <a:bodyPr/>
        <a:lstStyle/>
        <a:p>
          <a:endParaRPr lang="zh-CN" altLang="en-US"/>
        </a:p>
      </dgm:t>
    </dgm:pt>
    <dgm:pt modelId="{63B53EA4-050B-4C97-ABB7-336EE0895839}" cxnId="{3BFD3D78-BDB1-4D69-9878-BFC1C0E8940E}" type="sibTrans">
      <dgm:prSet/>
      <dgm:spPr/>
      <dgm:t>
        <a:bodyPr/>
        <a:lstStyle/>
        <a:p>
          <a:endParaRPr lang="zh-CN" altLang="en-US"/>
        </a:p>
      </dgm:t>
    </dgm:pt>
    <dgm:pt modelId="{CD4F4671-ACDE-4C23-B362-6ADD372920AA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9844862B-BB9A-421C-AD39-9090704A225C}" cxnId="{1E361C5B-C889-40A8-9F83-B2281D9B8DB2}" type="parTrans">
      <dgm:prSet/>
      <dgm:spPr/>
      <dgm:t>
        <a:bodyPr/>
        <a:lstStyle/>
        <a:p>
          <a:endParaRPr lang="zh-CN" altLang="en-US"/>
        </a:p>
      </dgm:t>
    </dgm:pt>
    <dgm:pt modelId="{53EE4BE0-D329-42F6-AF46-D3F130E439E5}" cxnId="{1E361C5B-C889-40A8-9F83-B2281D9B8DB2}" type="sibTrans">
      <dgm:prSet/>
      <dgm:spPr/>
      <dgm:t>
        <a:bodyPr/>
        <a:lstStyle/>
        <a:p>
          <a:endParaRPr lang="zh-CN" altLang="en-US"/>
        </a:p>
      </dgm:t>
    </dgm:pt>
    <dgm:pt modelId="{6C8FAB9A-5ED5-4ED1-9385-16D9E48DD3D8}">
      <dgm:prSet/>
      <dgm:spPr/>
      <dgm:t>
        <a:bodyPr/>
        <a:lstStyle/>
        <a:p>
          <a:endParaRPr lang="zh-CN" altLang="en-US">
            <a:latin typeface="+mn-lt"/>
            <a:ea typeface="+mn-ea"/>
            <a:cs typeface="+mn-ea"/>
            <a:sym typeface="+mn-lt"/>
          </a:endParaRPr>
        </a:p>
      </dgm:t>
    </dgm:pt>
    <dgm:pt modelId="{FD67ED7A-1D06-481B-86AC-D8229A40D605}" cxnId="{0E527868-A474-4F59-8B7D-8A0CF5A07AEA}" type="parTrans">
      <dgm:prSet/>
      <dgm:spPr/>
      <dgm:t>
        <a:bodyPr/>
        <a:lstStyle/>
        <a:p>
          <a:endParaRPr lang="zh-CN" altLang="en-US"/>
        </a:p>
      </dgm:t>
    </dgm:pt>
    <dgm:pt modelId="{F36694EA-FC93-4EFA-812E-E91E7293C4B2}" cxnId="{0E527868-A474-4F59-8B7D-8A0CF5A07AEA}" type="sibTrans">
      <dgm:prSet/>
      <dgm:spPr/>
      <dgm:t>
        <a:bodyPr/>
        <a:lstStyle/>
        <a:p>
          <a:endParaRPr lang="zh-CN" altLang="en-US"/>
        </a:p>
      </dgm:t>
    </dgm:pt>
    <dgm:pt modelId="{FA769293-6C0D-4117-9EC0-6F43B97F8271}" type="pres">
      <dgm:prSet presAssocID="{9E4703A2-10FB-4869-A797-1EE97028710B}" presName="compNode" presStyleCnt="0"/>
      <dgm:spPr/>
    </dgm:pt>
    <dgm:pt modelId="{409CD644-6D84-42A3-A40F-54ED168C8E6F}" type="pres">
      <dgm:prSet presAssocID="{9E4703A2-10FB-4869-A797-1EE97028710B}" presName="pictRect" presStyleLbl="node1" presStyleIdx="0" presStyleCnt="1" custLinFactNeighborX="76432" custLinFactNeighborY="39621"/>
      <dgm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gm:spPr>
    </dgm:pt>
  </dgm:ptLst>
  <dgm:cxnLst>
    <dgm:cxn modelId="{1E361C5B-C889-40A8-9F83-B2281D9B8DB2}" srcId="{9E4703A2-10FB-4869-A797-1EE97028710B}" destId="{CD4F4671-ACDE-4C23-B362-6ADD372920AA}" srcOrd="1" destOrd="0" parTransId="{9844862B-BB9A-421C-AD39-9090704A225C}" sibTransId="{53EE4BE0-D329-42F6-AF46-D3F130E439E5}"/>
    <dgm:cxn modelId="{0E527868-A474-4F59-8B7D-8A0CF5A07AEA}" srcId="{9E4703A2-10FB-4869-A797-1EE97028710B}" destId="{6C8FAB9A-5ED5-4ED1-9385-16D9E48DD3D8}" srcOrd="2" destOrd="0" parTransId="{FD67ED7A-1D06-481B-86AC-D8229A40D605}" sibTransId="{F36694EA-FC93-4EFA-812E-E91E7293C4B2}"/>
    <dgm:cxn modelId="{3BFD3D78-BDB1-4D69-9878-BFC1C0E8940E}" srcId="{9E4703A2-10FB-4869-A797-1EE97028710B}" destId="{4161F128-FBC3-4E39-B6A1-34C7B5EF323B}" srcOrd="0" destOrd="0" parTransId="{A35B93DF-E8B8-45C9-9825-017E52611F06}" sibTransId="{63B53EA4-050B-4C97-ABB7-336EE0895839}"/>
    <dgm:cxn modelId="{8AC24D83-C67B-457A-8EBD-9CD065B50433}" type="presOf" srcId="{9E4703A2-10FB-4869-A797-1EE97028710B}" destId="{FA769293-6C0D-4117-9EC0-6F43B97F8271}" srcOrd="0" destOrd="0" presId="islide.smartart.onepicture"/>
    <dgm:cxn modelId="{35215C9E-120F-4C4B-A998-4C5D79160C39}" type="presParOf" srcId="{FA769293-6C0D-4117-9EC0-6F43B97F8271}" destId="{409CD644-6D84-42A3-A40F-54ED168C8E6F}" srcOrd="0" destOrd="0" presId="islide.smartart.onepicture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D644-6D84-42A3-A40F-54ED168C8E6F}">
      <dsp:nvSpPr>
        <dsp:cNvPr id="0" name=""/>
        <dsp:cNvSpPr/>
      </dsp:nvSpPr>
      <dsp:spPr>
        <a:xfrm>
          <a:off x="0" y="0"/>
          <a:ext cx="2404516" cy="2423720"/>
        </a:xfrm>
        <a:prstGeom prst="ellipse">
          <a:avLst/>
        </a:prstGeom>
        <a:blipFill dpi="0" rotWithShape="1">
          <a:blip xmlns:r="http://schemas.openxmlformats.org/officeDocument/2006/relationships" r:embed="rId1" cstate="email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islide.smartart.onepicture">
  <dgm:title val="iSlide"/>
  <dgm:desc val="iSlide，让PPT设计简单起来！"/>
  <dgm:catLst>
    <dgm:cat type="picture" pri="0"/>
  </dgm:catLst>
  <dgm:sampData>
    <dgm:dataModel>
      <dgm:ptLst>
        <dgm:pt modelId="0"/>
      </dgm:pt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Node">
    <dgm:alg type="composite"/>
    <dgm:shape xmlns:r="http://schemas.openxmlformats.org/officeDocument/2006/relationships" r:blip="">
      <dgm:adjLst/>
    </dgm:shape>
    <dgm:presOf axis="self"/>
    <dgm:constrLst>
      <dgm:constr type="h" for="ch" forName="pictRect" refType="h"/>
      <dgm:constr type="w" for="ch" forName="pictRect" refType="w"/>
      <dgm:constr type="l" for="ch" forName="pictRect"/>
      <dgm:constr type="t" for="ch" forName="pictRect"/>
    </dgm:constrLst>
    <dgm:ruleLst/>
    <dgm:layoutNode name="pictRect">
      <dgm:alg type="sp"/>
      <dgm:shape xmlns:r="http://schemas.openxmlformats.org/officeDocument/2006/relationships" type="rect" r:blip="" blipPhldr="1">
        <dgm:adjLst/>
      </dgm:shape>
      <dgm:presOf/>
      <dgm:constrLst/>
      <dgm:ruleLst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FAE1-3CDB-4B16-9900-BC8264976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E8A3-6E88-4043-A1FA-B2CB20BAFD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8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竢实扬华，自强不息</a:t>
            </a:r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505" b="56847"/>
          <a:stretch>
            <a:fillRect/>
          </a:stretch>
        </p:blipFill>
        <p:spPr>
          <a:xfrm>
            <a:off x="-1" y="5442444"/>
            <a:ext cx="12186319" cy="141555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719668" y="116637"/>
            <a:ext cx="10755197" cy="912067"/>
          </a:xfrm>
          <a:prstGeom prst="rect">
            <a:avLst/>
          </a:prstGeom>
        </p:spPr>
        <p:txBody>
          <a:bodyPr vert="horz" lIns="121917" tIns="60958" rIns="121917" bIns="60958" rtlCol="0" anchor="b">
            <a:noAutofit/>
          </a:bodyPr>
          <a:lstStyle/>
          <a:p>
            <a:pPr lvl="0" defTabSz="68580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idx="1"/>
          </p:nvPr>
        </p:nvSpPr>
        <p:spPr>
          <a:xfrm>
            <a:off x="719667" y="1149201"/>
            <a:ext cx="10749461" cy="49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655" marR="0" lvl="0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349250" marR="0" lvl="1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503555" marR="0" lvl="2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第三级</a:t>
            </a:r>
            <a:endParaRPr lang="zh-CN" altLang="en-US" dirty="0"/>
          </a:p>
          <a:p>
            <a:pPr marL="654685" marR="0" lvl="3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第四级</a:t>
            </a:r>
            <a:endParaRPr lang="zh-CN" altLang="en-US" dirty="0"/>
          </a:p>
          <a:p>
            <a:pPr marL="808990" marR="0" lvl="4" indent="-160655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Tx/>
            </a:pPr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 dirty="0">
          <a:solidFill>
            <a:schemeClr val="tx1"/>
          </a:solidFill>
          <a:latin typeface="+mj-lt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1400" kern="1200" baseline="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2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1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kns.cnki.net/kcms/detail/detail.aspx?dbcode=CJFD&amp;dbname=CJFDLAST2021&amp;filename=DJKZ202111011&amp;uniplatform=NZKPT&amp;v=zJNfp2-mS50-seBm_55LvHkWAItN-1Jrh-Vz_FtxEq2E_TMA5Pucj7dTRa6vetYE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" cstate="email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Freeform 6"/>
          <p:cNvSpPr/>
          <p:nvPr/>
        </p:nvSpPr>
        <p:spPr>
          <a:xfrm>
            <a:off x="0" y="0"/>
            <a:ext cx="6008095" cy="6858000"/>
          </a:xfrm>
          <a:custGeom>
            <a:avLst/>
            <a:gdLst>
              <a:gd name="connsiteX0" fmla="*/ 0 w 6008095"/>
              <a:gd name="connsiteY0" fmla="*/ 0 h 6858000"/>
              <a:gd name="connsiteX1" fmla="*/ 5486400 w 6008095"/>
              <a:gd name="connsiteY1" fmla="*/ 0 h 6858000"/>
              <a:gd name="connsiteX2" fmla="*/ 5486400 w 6008095"/>
              <a:gd name="connsiteY2" fmla="*/ 2910632 h 6858000"/>
              <a:gd name="connsiteX3" fmla="*/ 5504569 w 6008095"/>
              <a:gd name="connsiteY3" fmla="*/ 2925475 h 6858000"/>
              <a:gd name="connsiteX4" fmla="*/ 6008095 w 6008095"/>
              <a:gd name="connsiteY4" fmla="*/ 3429001 h 6858000"/>
              <a:gd name="connsiteX5" fmla="*/ 5504569 w 6008095"/>
              <a:gd name="connsiteY5" fmla="*/ 3932527 h 6858000"/>
              <a:gd name="connsiteX6" fmla="*/ 5486400 w 6008095"/>
              <a:gd name="connsiteY6" fmla="*/ 3947370 h 6858000"/>
              <a:gd name="connsiteX7" fmla="*/ 5486400 w 6008095"/>
              <a:gd name="connsiteY7" fmla="*/ 6858000 h 6858000"/>
              <a:gd name="connsiteX8" fmla="*/ 0 w 6008095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8095" h="6858000">
                <a:moveTo>
                  <a:pt x="0" y="0"/>
                </a:moveTo>
                <a:lnTo>
                  <a:pt x="5486400" y="0"/>
                </a:lnTo>
                <a:lnTo>
                  <a:pt x="5486400" y="2910632"/>
                </a:lnTo>
                <a:lnTo>
                  <a:pt x="5504569" y="2925475"/>
                </a:lnTo>
                <a:cubicBezTo>
                  <a:pt x="6008095" y="3429001"/>
                  <a:pt x="6008095" y="3429001"/>
                  <a:pt x="6008095" y="3429001"/>
                </a:cubicBezTo>
                <a:cubicBezTo>
                  <a:pt x="5504569" y="3932527"/>
                  <a:pt x="5504569" y="3932527"/>
                  <a:pt x="5504569" y="3932527"/>
                </a:cubicBezTo>
                <a:lnTo>
                  <a:pt x="5486400" y="3947370"/>
                </a:lnTo>
                <a:lnTo>
                  <a:pt x="548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402672" y="1247775"/>
            <a:ext cx="2687316" cy="2687316"/>
          </a:xfrm>
          <a:prstGeom prst="ellipse">
            <a:avLst/>
          </a:prstGeom>
          <a:solidFill>
            <a:srgbClr val="4276AA">
              <a:lumMod val="20000"/>
              <a:lumOff val="80000"/>
              <a:alpha val="5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1544072" y="1379572"/>
          <a:ext cx="2404516" cy="242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0"/>
          <p:cNvSpPr/>
          <p:nvPr/>
        </p:nvSpPr>
        <p:spPr>
          <a:xfrm>
            <a:off x="6159500" y="2952750"/>
            <a:ext cx="54743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765"/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论文方面知识</a:t>
            </a:r>
            <a:r>
              <a:rPr lang="zh-CN" altLang="en-US" sz="3600" b="1" dirty="0">
                <a:solidFill>
                  <a:schemeClr val="accent1"/>
                </a:solidFill>
                <a:cs typeface="+mn-ea"/>
                <a:sym typeface="+mn-lt"/>
              </a:rPr>
              <a:t>分享</a:t>
            </a:r>
            <a:endParaRPr lang="zh-CN" altLang="en-US" sz="3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algn="ctr" defTabSz="913765"/>
            <a:r>
              <a:rPr lang="en-US" altLang="zh-CN" sz="1200" b="1" dirty="0">
                <a:solidFill>
                  <a:schemeClr val="accent1"/>
                </a:solidFill>
                <a:cs typeface="+mn-ea"/>
                <a:sym typeface="+mn-lt"/>
              </a:rPr>
              <a:t>(</a:t>
            </a:r>
            <a:r>
              <a:rPr lang="zh-CN" altLang="en-US" sz="1200" b="1" dirty="0">
                <a:solidFill>
                  <a:schemeClr val="accent1"/>
                </a:solidFill>
                <a:cs typeface="+mn-ea"/>
                <a:sym typeface="+mn-lt"/>
              </a:rPr>
              <a:t>以下讲述内容并不一定</a:t>
            </a:r>
            <a:r>
              <a:rPr lang="zh-CN" altLang="en-US" sz="1200" b="1" dirty="0">
                <a:solidFill>
                  <a:schemeClr val="accent1"/>
                </a:solidFill>
                <a:cs typeface="+mn-ea"/>
                <a:sym typeface="+mn-lt"/>
              </a:rPr>
              <a:t>适用于每一位同学，如有讲述不妥还请多多指教</a:t>
            </a:r>
            <a:r>
              <a:rPr lang="en-US" altLang="zh-CN" sz="1200" b="1" dirty="0">
                <a:solidFill>
                  <a:schemeClr val="accent1"/>
                </a:solidFill>
                <a:cs typeface="+mn-ea"/>
                <a:sym typeface="+mn-lt"/>
              </a:rPr>
              <a:t>)</a:t>
            </a:r>
            <a:endParaRPr lang="en-US" altLang="zh-CN" sz="1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520363" y="6347155"/>
            <a:ext cx="939240" cy="144787"/>
          </a:xfrm>
        </p:spPr>
        <p:txBody>
          <a:bodyPr/>
          <a:lstStyle/>
          <a:p>
            <a:r>
              <a:rPr lang="zh-CN" altLang="en-US">
                <a:sym typeface="+mn-ea"/>
              </a:rPr>
              <a:t>第九页</a:t>
            </a:r>
            <a:endParaRPr lang="zh-CN" altLang="en-US">
              <a:sym typeface="+mn-ea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9325" y="746760"/>
            <a:ext cx="2935605" cy="248285"/>
          </a:xfrm>
        </p:spPr>
        <p:txBody>
          <a:bodyPr wrap="square"/>
          <a:lstStyle/>
          <a:p>
            <a:pPr algn="ctr"/>
            <a:r>
              <a: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论文阅读</a:t>
            </a:r>
            <a:r>
              <a: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技巧</a:t>
            </a:r>
            <a:endParaRPr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65810" y="1767840"/>
            <a:ext cx="3693795" cy="4237990"/>
            <a:chOff x="1540" y="1750"/>
            <a:chExt cx="6210" cy="777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40" y="1750"/>
              <a:ext cx="6210" cy="477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1" y="6522"/>
              <a:ext cx="6209" cy="3005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766445" y="1203325"/>
            <a:ext cx="305689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已读论文列表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1600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List of papers read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11115" y="1304290"/>
            <a:ext cx="6168390" cy="1351280"/>
            <a:chOff x="8237" y="6805"/>
            <a:chExt cx="9714" cy="212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4" y="7724"/>
              <a:ext cx="6882" cy="1209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8237" y="6805"/>
              <a:ext cx="9714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1.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  <a:hlinkClick r:id="rId4" action="ppaction://hlinkfile"/>
                </a:rPr>
                <a:t>Research on insulator defect identification based on improved yolov4 and sr-gan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6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电机与控制学报(EI)</a:t>
              </a:r>
              <a:endPara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4795520" y="1596390"/>
            <a:ext cx="38100" cy="4293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84"/>
          <a:stretch>
            <a:fillRect/>
          </a:stretch>
        </p:blipFill>
        <p:spPr>
          <a:xfrm>
            <a:off x="8020050" y="1648460"/>
            <a:ext cx="349885" cy="162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11115" y="2662555"/>
            <a:ext cx="623633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latin typeface="+mn-ea"/>
                <a:cs typeface="+mn-ea"/>
                <a:sym typeface="+mn-ea"/>
              </a:rPr>
              <a:t>一、论文选题：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r>
              <a:rPr lang="zh-CN" altLang="en-US" sz="1600" dirty="0">
                <a:latin typeface="+mn-ea"/>
                <a:cs typeface="+mn-ea"/>
                <a:sym typeface="+mn-ea"/>
              </a:rPr>
              <a:t>尽量不要选人做的多的题目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r>
              <a:rPr lang="zh-CN" altLang="en-US" sz="1600" dirty="0">
                <a:latin typeface="+mn-ea"/>
                <a:cs typeface="+mn-ea"/>
                <a:sym typeface="+mn-ea"/>
              </a:rPr>
              <a:t>二、论文阅读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技巧：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cs typeface="+mn-ea"/>
                <a:sym typeface="+mn-ea"/>
              </a:rPr>
              <a:t>前提条件：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(1)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主题相关性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(2)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技术相关性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cs typeface="+mn-ea"/>
                <a:sym typeface="+mn-ea"/>
              </a:rPr>
              <a:t>论文级别：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多看顶会，但同时也要看与自己水平一致的文章</a:t>
            </a:r>
            <a:endParaRPr lang="zh-CN" altLang="en-US" sz="1600" dirty="0">
              <a:latin typeface="+mn-ea"/>
              <a:cs typeface="+mn-ea"/>
              <a:sym typeface="+mn-ea"/>
            </a:endParaRPr>
          </a:p>
          <a:p>
            <a:r>
              <a:rPr lang="zh-CN" altLang="en-US" sz="1600" b="1" dirty="0">
                <a:latin typeface="+mn-ea"/>
                <a:cs typeface="+mn-ea"/>
                <a:sym typeface="+mn-ea"/>
              </a:rPr>
              <a:t>阅读技巧：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看摘要了解文章大体结构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-&gt;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背景部分可以不看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-&gt;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重点看文章采用什么样的方法解决问题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-&gt;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依次去看算法实现</a:t>
            </a:r>
            <a:r>
              <a:rPr lang="en-US" altLang="zh-CN" sz="1600" dirty="0">
                <a:latin typeface="+mn-ea"/>
                <a:cs typeface="+mn-ea"/>
                <a:sym typeface="+mn-ea"/>
              </a:rPr>
              <a:t>-&gt;</a:t>
            </a:r>
            <a:r>
              <a:rPr lang="zh-CN" altLang="en-US" sz="1600" dirty="0">
                <a:latin typeface="+mn-ea"/>
                <a:cs typeface="+mn-ea"/>
                <a:sym typeface="+mn-ea"/>
              </a:rPr>
              <a:t>实验过程</a:t>
            </a:r>
            <a:endParaRPr lang="zh-CN" altLang="en-US" sz="1600" dirty="0">
              <a:latin typeface="+mn-ea"/>
              <a:cs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105" y="4525645"/>
            <a:ext cx="2673350" cy="1821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740" y="4580890"/>
            <a:ext cx="314071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6708" y="6413830"/>
            <a:ext cx="939240" cy="144787"/>
          </a:xfrm>
        </p:spPr>
        <p:txBody>
          <a:bodyPr/>
          <a:lstStyle/>
          <a:p>
            <a:r>
              <a:rPr lang="zh-CN" altLang="en-US">
                <a:sym typeface="+mn-ea"/>
              </a:rPr>
              <a:t>第六ページ</a:t>
            </a:r>
            <a:endParaRPr lang="zh-CN" alt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1656080" y="764540"/>
            <a:ext cx="7975600" cy="248285"/>
          </a:xfrm>
        </p:spPr>
        <p:txBody>
          <a:bodyPr wrap="square"/>
          <a:lstStyle/>
          <a:p>
            <a:pPr algn="ctr"/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论文复现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技巧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Slide Number Placeholder 1"/>
          <p:cNvSpPr>
            <a:spLocks noGrp="1"/>
          </p:cNvSpPr>
          <p:nvPr/>
        </p:nvSpPr>
        <p:spPr>
          <a:xfrm>
            <a:off x="10520363" y="634715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第十页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2810" y="1252220"/>
            <a:ext cx="532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AC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mix(CVPR2022) https://arxiv.org/abs/2111.14556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 descr="(WJ~9KPRX)M)%7D1WKP8P$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7945" y="2199005"/>
            <a:ext cx="4812030" cy="13188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228090" y="1776095"/>
            <a:ext cx="958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对应的翻译博客介绍：https://arxiv.org/abs/2111.14556</a:t>
            </a:r>
            <a:r>
              <a:rPr lang="en-US" altLang="zh-CN"/>
              <a:t> </a:t>
            </a:r>
            <a:r>
              <a:rPr lang="zh-CN" altLang="en-US"/>
              <a:t>一定要仔细阅读论文把结构</a:t>
            </a:r>
            <a:r>
              <a:rPr lang="zh-CN" altLang="en-US"/>
              <a:t>搞清楚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10" y="2312035"/>
            <a:ext cx="3056890" cy="9918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1337945" y="3706495"/>
            <a:ext cx="7078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2.github</a:t>
            </a:r>
            <a:r>
              <a:rPr lang="zh-CN" altLang="en-US">
                <a:sym typeface="+mn-ea"/>
              </a:rPr>
              <a:t>公开源码阅读及修改</a:t>
            </a:r>
            <a:r>
              <a:rPr lang="en-US" altLang="zh-CN">
                <a:sym typeface="+mn-ea"/>
              </a:rPr>
              <a:t> https://github.com/LeapLabTHU/ACmix</a:t>
            </a:r>
            <a:endParaRPr lang="en-US" altLang="zh-CN">
              <a:sym typeface="+mn-ea"/>
            </a:endParaRPr>
          </a:p>
        </p:txBody>
      </p:sp>
      <p:pic>
        <p:nvPicPr>
          <p:cNvPr id="15" name="图片 14" descr="N7XK}A[NQB66WLJ{P5IVY3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945" y="4275455"/>
            <a:ext cx="5645150" cy="1724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图片 16" descr="5($T~HR)O()7LQC2N47SN7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810" y="4123055"/>
            <a:ext cx="3135630" cy="2028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520363" y="6347155"/>
            <a:ext cx="939240" cy="144787"/>
          </a:xfrm>
        </p:spPr>
        <p:txBody>
          <a:bodyPr/>
          <a:lstStyle/>
          <a:p>
            <a:r>
              <a:rPr lang="zh-CN" altLang="en-US">
                <a:sym typeface="+mn-ea"/>
              </a:rPr>
              <a:t>第十九页</a:t>
            </a:r>
            <a:endParaRPr lang="zh-CN" altLang="en-US">
              <a:sym typeface="+mn-ea"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394970" y="755015"/>
            <a:ext cx="4612005" cy="248285"/>
          </a:xfrm>
        </p:spPr>
        <p:txBody>
          <a:bodyPr wrap="square"/>
          <a:lstStyle/>
          <a:p>
            <a:pPr algn="ctr"/>
            <a:r>
              <a: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总结</a:t>
            </a:r>
            <a:endParaRPr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395" y="1336675"/>
            <a:ext cx="174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记好文献</a:t>
            </a:r>
            <a:r>
              <a:rPr lang="zh-CN" altLang="en-US" b="1">
                <a:sym typeface="+mn-ea"/>
              </a:rPr>
              <a:t>记录</a:t>
            </a:r>
            <a:endParaRPr lang="zh-CN" altLang="en-US" b="1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7395" y="1704975"/>
            <a:ext cx="1022794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350" indent="-6350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文献进行标号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，方便后续查找，也可以采用文献管理工具，这里给大家推荐一个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站视频，里面的文献管理工具任挑任选https://www.bilibili.com/video/BV1cq4y1Q7mu?spm_id_from=333.999.0.0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350" indent="-635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可以把摘要粘贴复制下到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文献记录表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中，以便后续能快速了解文章的内容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350" indent="-635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单独做成笔记，推荐使用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有道云或者博客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进行记录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7395" y="3373755"/>
            <a:ext cx="1744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2.</a:t>
            </a:r>
            <a:r>
              <a:rPr lang="zh-CN" altLang="en-US" b="1">
                <a:sym typeface="+mn-ea"/>
              </a:rPr>
              <a:t>学习文章</a:t>
            </a:r>
            <a:r>
              <a:rPr lang="zh-CN" altLang="en-US" b="1">
                <a:sym typeface="+mn-ea"/>
              </a:rPr>
              <a:t>结构</a:t>
            </a:r>
            <a:endParaRPr lang="zh-CN" altLang="en-US" b="1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7395" y="3742055"/>
            <a:ext cx="109391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6350" indent="-6350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做的好不如写得好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，学习文章的整体结构，改进思路以及对比实验是如何完成的能够学到很多。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7400" y="4658995"/>
            <a:ext cx="8065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6350" indent="-6350" algn="l">
              <a:buClrTx/>
              <a:buSz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多读论文，锻炼写作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思维。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350" indent="-6350" algn="l">
              <a:buClrTx/>
              <a:buSz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可以参加一些竞赛，实际锻炼自己的论文写作能力，还能顺带学习排版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7395" y="4236720"/>
            <a:ext cx="2887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3.练习自己的论文写作能力</a:t>
            </a:r>
            <a:endParaRPr lang="zh-CN" altLang="en-US" b="1"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50765" y="5662295"/>
            <a:ext cx="26670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ym typeface="+mn-ea"/>
              </a:rPr>
              <a:t>早日发</a:t>
            </a:r>
            <a:r>
              <a:rPr lang="en-US" altLang="zh-CN" sz="3200" b="1">
                <a:sym typeface="+mn-ea"/>
              </a:rPr>
              <a:t>Paper!</a:t>
            </a:r>
            <a:endParaRPr lang="en-US" altLang="zh-CN" sz="32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440,&quot;width&quot;:16200}"/>
</p:tagLst>
</file>

<file path=ppt/theme/theme1.xml><?xml version="1.0" encoding="utf-8"?>
<a:theme xmlns:a="http://schemas.openxmlformats.org/drawingml/2006/main" name="Office 主题​​">
  <a:themeElements>
    <a:clrScheme name="交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483"/>
      </a:accent1>
      <a:accent2>
        <a:srgbClr val="025483"/>
      </a:accent2>
      <a:accent3>
        <a:srgbClr val="025483"/>
      </a:accent3>
      <a:accent4>
        <a:srgbClr val="025483"/>
      </a:accent4>
      <a:accent5>
        <a:srgbClr val="025483"/>
      </a:accent5>
      <a:accent6>
        <a:srgbClr val="025483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804</Words>
  <Application>WPS 演示</Application>
  <PresentationFormat>宽屏</PresentationFormat>
  <Paragraphs>51</Paragraphs>
  <Slides>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</vt:lpstr>
      <vt:lpstr>Times New Roman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Bobbie Lee</dc:creator>
  <cp:lastModifiedBy>shenY</cp:lastModifiedBy>
  <cp:revision>473</cp:revision>
  <dcterms:created xsi:type="dcterms:W3CDTF">2016-10-21T05:28:00Z</dcterms:created>
  <dcterms:modified xsi:type="dcterms:W3CDTF">2022-05-16T08:27:56Z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3B6D550347C641808B390127F6E6A43F</vt:lpwstr>
  </property>
  <property fmtid="{D5CDD505-2E9C-101B-9397-08002B2CF9AE}" pid="3" name="KSOProductBuildVer">
    <vt:lpwstr>2052-11.1.0.10362</vt:lpwstr>
  </property>
</Properties>
</file>