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us Jakarta Sans"/>
      <p:regular r:id="rId29"/>
      <p:bold r:id="rId30"/>
      <p:italic r:id="rId31"/>
      <p:boldItalic r:id="rId32"/>
    </p:embeddedFont>
    <p:embeddedFont>
      <p:font typeface="Plus Jakarta Sans SemiBold"/>
      <p:regular r:id="rId33"/>
      <p:bold r:id="rId34"/>
      <p:italic r:id="rId35"/>
      <p:boldItalic r:id="rId36"/>
    </p:embeddedFont>
    <p:embeddedFont>
      <p:font typeface="Plus Jakarta Sans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usJakartaSans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usJakarta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italic.fntdata"/><Relationship Id="rId30" Type="http://schemas.openxmlformats.org/officeDocument/2006/relationships/font" Target="fonts/PlusJakartaSans-bold.fntdata"/><Relationship Id="rId11" Type="http://schemas.openxmlformats.org/officeDocument/2006/relationships/slide" Target="slides/slide6.xml"/><Relationship Id="rId33" Type="http://schemas.openxmlformats.org/officeDocument/2006/relationships/font" Target="fonts/PlusJakartaSansSemiBold-regular.fntdata"/><Relationship Id="rId10" Type="http://schemas.openxmlformats.org/officeDocument/2006/relationships/slide" Target="slides/slide5.xml"/><Relationship Id="rId32" Type="http://schemas.openxmlformats.org/officeDocument/2006/relationships/font" Target="fonts/PlusJakartaSans-boldItalic.fntdata"/><Relationship Id="rId13" Type="http://schemas.openxmlformats.org/officeDocument/2006/relationships/slide" Target="slides/slide8.xml"/><Relationship Id="rId35" Type="http://schemas.openxmlformats.org/officeDocument/2006/relationships/font" Target="fonts/PlusJakartaSansSemiBold-italic.fntdata"/><Relationship Id="rId12" Type="http://schemas.openxmlformats.org/officeDocument/2006/relationships/slide" Target="slides/slide7.xml"/><Relationship Id="rId34" Type="http://schemas.openxmlformats.org/officeDocument/2006/relationships/font" Target="fonts/PlusJakartaSansSemiBold-bold.fntdata"/><Relationship Id="rId15" Type="http://schemas.openxmlformats.org/officeDocument/2006/relationships/slide" Target="slides/slide10.xml"/><Relationship Id="rId37" Type="http://schemas.openxmlformats.org/officeDocument/2006/relationships/font" Target="fonts/PlusJakartaSansMedium-regular.fntdata"/><Relationship Id="rId14" Type="http://schemas.openxmlformats.org/officeDocument/2006/relationships/slide" Target="slides/slide9.xml"/><Relationship Id="rId36" Type="http://schemas.openxmlformats.org/officeDocument/2006/relationships/font" Target="fonts/PlusJakartaSansSemiBold-boldItalic.fntdata"/><Relationship Id="rId17" Type="http://schemas.openxmlformats.org/officeDocument/2006/relationships/slide" Target="slides/slide12.xml"/><Relationship Id="rId39" Type="http://schemas.openxmlformats.org/officeDocument/2006/relationships/font" Target="fonts/PlusJakartaSansMedium-italic.fntdata"/><Relationship Id="rId16" Type="http://schemas.openxmlformats.org/officeDocument/2006/relationships/slide" Target="slides/slide11.xml"/><Relationship Id="rId38" Type="http://schemas.openxmlformats.org/officeDocument/2006/relationships/font" Target="fonts/PlusJakartaSans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18562d22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18562d22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18562d22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18562d22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18562d22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18562d22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18562d2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18562d2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18562d22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18562d22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18562d22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18562d22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18562d22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18562d22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18562d22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18562d22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8562d22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8562d22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18562d22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18562d22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118562d2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118562d2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18562d22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18562d22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18562d22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18562d22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18562d22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18562d22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8562d22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18562d22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118562d2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18562d2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8562d2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18562d2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18562d2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18562d2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18562d22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18562d2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18562d2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18562d2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18562d22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18562d22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8562d2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8562d2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400000" y="1992000"/>
            <a:ext cx="5664000" cy="1453200"/>
          </a:xfrm>
          <a:prstGeom prst="rect">
            <a:avLst/>
          </a:prstGeom>
        </p:spPr>
        <p:txBody>
          <a:bodyPr anchorCtr="0" anchor="b" bIns="91425" lIns="91425" spcFirstLastPara="1" rIns="91425" wrap="square" tIns="91425">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11" name="Google Shape;11;p2"/>
          <p:cNvSpPr txBox="1"/>
          <p:nvPr>
            <p:ph idx="1" type="subTitle"/>
          </p:nvPr>
        </p:nvSpPr>
        <p:spPr>
          <a:xfrm>
            <a:off x="2400000" y="3385200"/>
            <a:ext cx="5544000" cy="810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sing">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3924000" y="2006400"/>
            <a:ext cx="4404000" cy="1130700"/>
          </a:xfrm>
          <a:prstGeom prst="rect">
            <a:avLst/>
          </a:prstGeom>
        </p:spPr>
        <p:txBody>
          <a:bodyPr anchorCtr="0" anchor="ctr" bIns="91425" lIns="91425" spcFirstLastPara="1" rIns="91425" wrap="square" tIns="91425">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nvSpPr>
        <p:spPr>
          <a:xfrm>
            <a:off x="1884000" y="2371650"/>
            <a:ext cx="548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latin typeface="Plus Jakarta Sans"/>
              <a:ea typeface="Plus Jakarta Sans"/>
              <a:cs typeface="Plus Jakarta Sans"/>
              <a:sym typeface="Plus Jakarta Sans"/>
            </a:endParaRPr>
          </a:p>
        </p:txBody>
      </p:sp>
      <p:sp>
        <p:nvSpPr>
          <p:cNvPr id="20" name="Google Shape;20;p4"/>
          <p:cNvSpPr txBox="1"/>
          <p:nvPr>
            <p:ph idx="2" type="title"/>
          </p:nvPr>
        </p:nvSpPr>
        <p:spPr>
          <a:xfrm>
            <a:off x="1602450" y="2190600"/>
            <a:ext cx="1111800" cy="7623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1" name="Google Shape;21;p4"/>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22" name="Google Shape;22;p4"/>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ist" type="tx">
  <p:cSld name="TITLE_AND_BOD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873625" y="2040850"/>
            <a:ext cx="6677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873625" y="2630600"/>
            <a:ext cx="6014400" cy="1706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sp>
        <p:nvSpPr>
          <p:cNvPr id="26" name="Google Shape;26;p5"/>
          <p:cNvSpPr txBox="1"/>
          <p:nvPr>
            <p:ph idx="12" type="sldNum"/>
          </p:nvPr>
        </p:nvSpPr>
        <p:spPr>
          <a:xfrm>
            <a:off x="8472458" y="4676167"/>
            <a:ext cx="548700" cy="393600"/>
          </a:xfrm>
          <a:prstGeom prst="rect">
            <a:avLst/>
          </a:prstGeom>
        </p:spPr>
        <p:txBody>
          <a:bodyPr anchorCtr="0" anchor="ctr" bIns="91425" lIns="91425" spcFirstLastPara="1" rIns="91425" wrap="square" tIns="91425">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5"/>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28" name="Google Shape;28;p5"/>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guler">
  <p:cSld name="TITLE_AND_BODY_1_2">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637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35" name="Google Shape;35;p6"/>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sz="1000">
              <a:latin typeface="Plus Jakarta Sans"/>
              <a:ea typeface="Plus Jakarta Sans"/>
              <a:cs typeface="Plus Jakarta Sans"/>
              <a:sym typeface="Plus Jakart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ambar &amp; Diagram">
  <p:cSld name="TITLE_AND_BODY_1_1">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ph idx="2" type="pic"/>
          </p:nvPr>
        </p:nvSpPr>
        <p:spPr>
          <a:xfrm>
            <a:off x="412225" y="1255425"/>
            <a:ext cx="4016700" cy="3245400"/>
          </a:xfrm>
          <a:prstGeom prst="roundRect">
            <a:avLst>
              <a:gd fmla="val 9853" name="adj"/>
            </a:avLst>
          </a:prstGeom>
          <a:noFill/>
          <a:ln>
            <a:noFill/>
          </a:ln>
        </p:spPr>
      </p:sp>
      <p:sp>
        <p:nvSpPr>
          <p:cNvPr id="38" name="Google Shape;38;p7"/>
          <p:cNvSpPr txBox="1"/>
          <p:nvPr>
            <p:ph type="title"/>
          </p:nvPr>
        </p:nvSpPr>
        <p:spPr>
          <a:xfrm>
            <a:off x="311700" y="445025"/>
            <a:ext cx="637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4598200" y="1246825"/>
            <a:ext cx="4016700" cy="3254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cxnSp>
        <p:nvCxnSpPr>
          <p:cNvPr id="41" name="Google Shape;41;p7"/>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42" name="Google Shape;42;p7"/>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One Liner">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1pPr>
            <a:lvl2pPr lvl="1"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2pPr>
            <a:lvl3pPr lvl="2"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3pPr>
            <a:lvl4pPr lvl="3"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4pPr>
            <a:lvl5pPr lvl="4"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5pPr>
            <a:lvl6pPr lvl="5"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6pPr>
            <a:lvl7pPr lvl="6"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7pPr>
            <a:lvl8pPr lvl="7"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8pPr>
            <a:lvl9pPr lvl="8"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9pPr>
          </a:lstStyle>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hyperlink" Target="https://metro.tempo.co/read/114616/kemacetan-di-depok-timbulkan-kerugian-rp-10-milia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publicholidays.co.id/2022-dates/" TargetMode="External"/><Relationship Id="rId4" Type="http://schemas.openxmlformats.org/officeDocument/2006/relationships/hyperlink" Target="https://publicholidays.co.id/2022-d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type="ctrTitle"/>
          </p:nvPr>
        </p:nvSpPr>
        <p:spPr>
          <a:xfrm>
            <a:off x="2400000" y="1992000"/>
            <a:ext cx="5664000" cy="145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Mini Project </a:t>
            </a:r>
            <a:endParaRPr/>
          </a:p>
          <a:p>
            <a:pPr indent="0" lvl="0" marL="0" rtl="0" algn="l">
              <a:spcBef>
                <a:spcPts val="0"/>
              </a:spcBef>
              <a:spcAft>
                <a:spcPts val="0"/>
              </a:spcAft>
              <a:buNone/>
            </a:pPr>
            <a:r>
              <a:rPr lang="en"/>
              <a:t>Data Science </a:t>
            </a:r>
            <a:endParaRPr/>
          </a:p>
        </p:txBody>
      </p:sp>
      <p:sp>
        <p:nvSpPr>
          <p:cNvPr id="52" name="Google Shape;52;p9"/>
          <p:cNvSpPr txBox="1"/>
          <p:nvPr>
            <p:ph idx="1" type="subTitle"/>
          </p:nvPr>
        </p:nvSpPr>
        <p:spPr>
          <a:xfrm>
            <a:off x="2400000" y="3385200"/>
            <a:ext cx="5544000" cy="8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Viola Fabianto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Jams Dataset</a:t>
            </a:r>
            <a:r>
              <a:rPr lang="en"/>
              <a:t> Preprocessing</a:t>
            </a:r>
            <a:endParaRPr/>
          </a:p>
        </p:txBody>
      </p:sp>
      <p:pic>
        <p:nvPicPr>
          <p:cNvPr id="105" name="Google Shape;105;p18"/>
          <p:cNvPicPr preferRelativeResize="0"/>
          <p:nvPr/>
        </p:nvPicPr>
        <p:blipFill>
          <a:blip r:embed="rId3">
            <a:alphaModFix/>
          </a:blip>
          <a:stretch>
            <a:fillRect/>
          </a:stretch>
        </p:blipFill>
        <p:spPr>
          <a:xfrm>
            <a:off x="328613" y="1884900"/>
            <a:ext cx="8486775" cy="11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Grafik hari dan waktu kemacetan</a:t>
            </a:r>
            <a:endParaRPr/>
          </a:p>
        </p:txBody>
      </p:sp>
      <p:pic>
        <p:nvPicPr>
          <p:cNvPr id="116" name="Google Shape;116;p20"/>
          <p:cNvPicPr preferRelativeResize="0"/>
          <p:nvPr>
            <p:ph idx="2" type="pic"/>
          </p:nvPr>
        </p:nvPicPr>
        <p:blipFill rotWithShape="1">
          <a:blip r:embed="rId3">
            <a:alphaModFix/>
          </a:blip>
          <a:srcRect b="0" l="0" r="0" t="0"/>
          <a:stretch/>
        </p:blipFill>
        <p:spPr>
          <a:xfrm>
            <a:off x="98600" y="1255425"/>
            <a:ext cx="5232600" cy="3245400"/>
          </a:xfrm>
          <a:prstGeom prst="roundRect">
            <a:avLst>
              <a:gd fmla="val 16667" name="adj"/>
            </a:avLst>
          </a:prstGeom>
        </p:spPr>
      </p:pic>
      <p:sp>
        <p:nvSpPr>
          <p:cNvPr id="117" name="Google Shape;117;p20"/>
          <p:cNvSpPr txBox="1"/>
          <p:nvPr>
            <p:ph idx="1" type="body"/>
          </p:nvPr>
        </p:nvSpPr>
        <p:spPr>
          <a:xfrm>
            <a:off x="5755050" y="1246825"/>
            <a:ext cx="28599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Hari yang menjadi peak kemacetan adalah hari sabtu, jumat, kamis di antara jam 13-20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800">
                <a:latin typeface="Plus Jakarta Sans Medium"/>
                <a:ea typeface="Plus Jakarta Sans Medium"/>
                <a:cs typeface="Plus Jakarta Sans Medium"/>
                <a:sym typeface="Plus Jakarta Sans Medium"/>
              </a:rPr>
              <a:t>Records cuaca</a:t>
            </a:r>
            <a:endParaRPr/>
          </a:p>
        </p:txBody>
      </p:sp>
      <p:sp>
        <p:nvSpPr>
          <p:cNvPr id="123" name="Google Shape;123;p21"/>
          <p:cNvSpPr txBox="1"/>
          <p:nvPr>
            <p:ph idx="1" type="body"/>
          </p:nvPr>
        </p:nvSpPr>
        <p:spPr>
          <a:xfrm>
            <a:off x="5644150" y="1246825"/>
            <a:ext cx="29709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Cerah sekitar 11 kali</a:t>
            </a:r>
            <a:endParaRPr/>
          </a:p>
          <a:p>
            <a:pPr indent="0" lvl="0" marL="0" rtl="0" algn="l">
              <a:spcBef>
                <a:spcPts val="1200"/>
              </a:spcBef>
              <a:spcAft>
                <a:spcPts val="0"/>
              </a:spcAft>
              <a:buNone/>
            </a:pPr>
            <a:r>
              <a:rPr lang="en"/>
              <a:t>Rain 10 kali</a:t>
            </a:r>
            <a:endParaRPr/>
          </a:p>
          <a:p>
            <a:pPr indent="0" lvl="0" marL="0" rtl="0" algn="l">
              <a:spcBef>
                <a:spcPts val="1200"/>
              </a:spcBef>
              <a:spcAft>
                <a:spcPts val="1200"/>
              </a:spcAft>
              <a:buNone/>
            </a:pPr>
            <a:r>
              <a:rPr lang="en"/>
              <a:t>Clouds 10 kali</a:t>
            </a:r>
            <a:endParaRPr/>
          </a:p>
        </p:txBody>
      </p:sp>
      <p:pic>
        <p:nvPicPr>
          <p:cNvPr id="124" name="Google Shape;124;p21"/>
          <p:cNvPicPr preferRelativeResize="0"/>
          <p:nvPr/>
        </p:nvPicPr>
        <p:blipFill>
          <a:blip r:embed="rId3">
            <a:alphaModFix/>
          </a:blip>
          <a:stretch>
            <a:fillRect/>
          </a:stretch>
        </p:blipFill>
        <p:spPr>
          <a:xfrm>
            <a:off x="385625" y="1394763"/>
            <a:ext cx="4802525" cy="295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Corelations dari setiap variable</a:t>
            </a:r>
            <a:endParaRPr/>
          </a:p>
        </p:txBody>
      </p:sp>
      <p:pic>
        <p:nvPicPr>
          <p:cNvPr id="130" name="Google Shape;130;p22"/>
          <p:cNvPicPr preferRelativeResize="0"/>
          <p:nvPr/>
        </p:nvPicPr>
        <p:blipFill>
          <a:blip r:embed="rId3">
            <a:alphaModFix/>
          </a:blip>
          <a:stretch>
            <a:fillRect/>
          </a:stretch>
        </p:blipFill>
        <p:spPr>
          <a:xfrm>
            <a:off x="311700" y="1083850"/>
            <a:ext cx="7784800" cy="345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Final</a:t>
            </a:r>
            <a:endParaRPr/>
          </a:p>
        </p:txBody>
      </p:sp>
      <p:sp>
        <p:nvSpPr>
          <p:cNvPr id="136" name="Google Shape;136;p23"/>
          <p:cNvSpPr txBox="1"/>
          <p:nvPr>
            <p:ph idx="1" type="body"/>
          </p:nvPr>
        </p:nvSpPr>
        <p:spPr>
          <a:xfrm>
            <a:off x="4598200" y="1246825"/>
            <a:ext cx="40167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Gambar disamping menampilkan dataset final </a:t>
            </a:r>
            <a:endParaRPr/>
          </a:p>
          <a:p>
            <a:pPr indent="0" lvl="0" marL="0" rtl="0" algn="l">
              <a:spcBef>
                <a:spcPts val="1200"/>
              </a:spcBef>
              <a:spcAft>
                <a:spcPts val="1200"/>
              </a:spcAft>
              <a:buNone/>
            </a:pPr>
            <a:r>
              <a:rPr lang="en"/>
              <a:t>Sudah tidak ada null value</a:t>
            </a:r>
            <a:endParaRPr/>
          </a:p>
        </p:txBody>
      </p:sp>
      <p:pic>
        <p:nvPicPr>
          <p:cNvPr id="137" name="Google Shape;137;p23"/>
          <p:cNvPicPr preferRelativeResize="0"/>
          <p:nvPr/>
        </p:nvPicPr>
        <p:blipFill>
          <a:blip r:embed="rId3">
            <a:alphaModFix/>
          </a:blip>
          <a:stretch>
            <a:fillRect/>
          </a:stretch>
        </p:blipFill>
        <p:spPr>
          <a:xfrm>
            <a:off x="311700" y="1126025"/>
            <a:ext cx="3562350" cy="34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148" name="Google Shape;148;p25"/>
          <p:cNvPicPr preferRelativeResize="0"/>
          <p:nvPr/>
        </p:nvPicPr>
        <p:blipFill>
          <a:blip r:embed="rId3">
            <a:alphaModFix/>
          </a:blip>
          <a:stretch>
            <a:fillRect/>
          </a:stretch>
        </p:blipFill>
        <p:spPr>
          <a:xfrm>
            <a:off x="1821000" y="1618725"/>
            <a:ext cx="5502000" cy="246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154" name="Google Shape;154;p26"/>
          <p:cNvPicPr preferRelativeResize="0"/>
          <p:nvPr/>
        </p:nvPicPr>
        <p:blipFill rotWithShape="1">
          <a:blip r:embed="rId3">
            <a:alphaModFix/>
          </a:blip>
          <a:srcRect b="0" l="0" r="0" t="0"/>
          <a:stretch/>
        </p:blipFill>
        <p:spPr>
          <a:xfrm>
            <a:off x="1444675" y="1618725"/>
            <a:ext cx="6254550" cy="246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60" name="Google Shape;160;p27"/>
          <p:cNvPicPr preferRelativeResize="0"/>
          <p:nvPr/>
        </p:nvPicPr>
        <p:blipFill rotWithShape="1">
          <a:blip r:embed="rId3">
            <a:alphaModFix/>
          </a:blip>
          <a:srcRect b="0" l="0" r="0" t="0"/>
          <a:stretch/>
        </p:blipFill>
        <p:spPr>
          <a:xfrm>
            <a:off x="1444675" y="1618725"/>
            <a:ext cx="6254550" cy="246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 name="Google Shape;58;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Business Understanding</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Data Understanding</a:t>
            </a:r>
            <a:endParaRPr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Data Cleansing and Preprocessing (termasuk uji statistik, jika menggunakan)</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Modeling (merangkum tentang penjelasan model, performa model, dan hyperparameter tuning)</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Evaluation (melakukan evaluasi pada model)</a:t>
            </a:r>
            <a:endParaRPr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Deployment, </a:t>
            </a:r>
            <a:r>
              <a:rPr i="1" lang="en" sz="1200">
                <a:latin typeface="Arial"/>
                <a:ea typeface="Arial"/>
                <a:cs typeface="Arial"/>
                <a:sym typeface="Arial"/>
              </a:rPr>
              <a:t>optional</a:t>
            </a:r>
            <a:endParaRPr i="1"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Referensi</a:t>
            </a:r>
            <a:endParaRPr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Buat dengan format PPT dan masukkan dalam satu link Github dengan code. Bayangkan PPT ini digunakan sebagai paparan kepada para penentu kebijakan publik (Dishub, Gubernur, Walikota, Satpol PP), perusahaan penyedia jasa layanan transportasi umum, </a:t>
            </a:r>
            <a:r>
              <a:rPr i="1" lang="en" sz="1200">
                <a:latin typeface="Arial"/>
                <a:ea typeface="Arial"/>
                <a:cs typeface="Arial"/>
                <a:sym typeface="Arial"/>
              </a:rPr>
              <a:t>urban planner </a:t>
            </a:r>
            <a:r>
              <a:rPr lang="en" sz="1200">
                <a:latin typeface="Arial"/>
                <a:ea typeface="Arial"/>
                <a:cs typeface="Arial"/>
                <a:sym typeface="Arial"/>
              </a:rPr>
              <a:t>atau perusahaan logistik.</a:t>
            </a:r>
            <a:endParaRPr sz="1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a:t>
            </a:r>
            <a:endParaRPr/>
          </a:p>
        </p:txBody>
      </p:sp>
      <p:pic>
        <p:nvPicPr>
          <p:cNvPr id="166" name="Google Shape;166;p28"/>
          <p:cNvPicPr preferRelativeResize="0"/>
          <p:nvPr/>
        </p:nvPicPr>
        <p:blipFill rotWithShape="1">
          <a:blip r:embed="rId3">
            <a:alphaModFix/>
          </a:blip>
          <a:srcRect b="0" l="4702" r="4693" t="0"/>
          <a:stretch/>
        </p:blipFill>
        <p:spPr>
          <a:xfrm>
            <a:off x="1444675" y="1618725"/>
            <a:ext cx="6254549" cy="246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Tunning</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latin typeface="Calibri"/>
                <a:ea typeface="Calibri"/>
                <a:cs typeface="Calibri"/>
                <a:sym typeface="Calibri"/>
              </a:rPr>
              <a:t>Hypterparameter tuning will be conducted with condition as below using RandomizedSearchCV:</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1.</a:t>
            </a:r>
            <a:r>
              <a:rPr lang="en" sz="2400">
                <a:latin typeface="Calibri"/>
                <a:ea typeface="Calibri"/>
                <a:cs typeface="Calibri"/>
                <a:sym typeface="Calibri"/>
              </a:rPr>
              <a:t>Penalty = [‘none’, ‘l2’]</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2.</a:t>
            </a:r>
            <a:r>
              <a:rPr lang="en" sz="2400">
                <a:latin typeface="Calibri"/>
                <a:ea typeface="Calibri"/>
                <a:cs typeface="Calibri"/>
                <a:sym typeface="Calibri"/>
              </a:rPr>
              <a:t>Solver = [‘saga’, ’newton-cg’, ’lbfgs’]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3.</a:t>
            </a:r>
            <a:r>
              <a:rPr lang="en" sz="2400">
                <a:latin typeface="Calibri"/>
                <a:ea typeface="Calibri"/>
                <a:cs typeface="Calibri"/>
                <a:sym typeface="Calibri"/>
              </a:rPr>
              <a:t>Cv = 5</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4.</a:t>
            </a:r>
            <a:r>
              <a:rPr lang="en" sz="2400">
                <a:latin typeface="Calibri"/>
                <a:ea typeface="Calibri"/>
                <a:cs typeface="Calibri"/>
                <a:sym typeface="Calibri"/>
              </a:rPr>
              <a:t>Scoring = ‘f1_weighted’</a:t>
            </a:r>
            <a:endParaRPr sz="2400">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Evaluation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evaluasi</a:t>
            </a:r>
            <a:endParaRPr/>
          </a:p>
        </p:txBody>
      </p:sp>
      <p:sp>
        <p:nvSpPr>
          <p:cNvPr id="183" name="Google Shape;183;p31"/>
          <p:cNvSpPr txBox="1"/>
          <p:nvPr>
            <p:ph idx="1" type="body"/>
          </p:nvPr>
        </p:nvSpPr>
        <p:spPr>
          <a:xfrm>
            <a:off x="6578625" y="1246825"/>
            <a:ext cx="2036400" cy="32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 kenaikan di precisi walaupun f1 score tidak naik</a:t>
            </a:r>
            <a:endParaRPr/>
          </a:p>
        </p:txBody>
      </p:sp>
      <p:pic>
        <p:nvPicPr>
          <p:cNvPr id="184" name="Google Shape;184;p31"/>
          <p:cNvPicPr preferRelativeResize="0"/>
          <p:nvPr/>
        </p:nvPicPr>
        <p:blipFill>
          <a:blip r:embed="rId3">
            <a:alphaModFix/>
          </a:blip>
          <a:stretch>
            <a:fillRect/>
          </a:stretch>
        </p:blipFill>
        <p:spPr>
          <a:xfrm>
            <a:off x="863475" y="1304225"/>
            <a:ext cx="4957400" cy="325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Business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pic>
        <p:nvPicPr>
          <p:cNvPr id="69" name="Google Shape;69;p12"/>
          <p:cNvPicPr preferRelativeResize="0"/>
          <p:nvPr>
            <p:ph idx="2" type="pic"/>
          </p:nvPr>
        </p:nvPicPr>
        <p:blipFill rotWithShape="1">
          <a:blip r:embed="rId3">
            <a:alphaModFix/>
          </a:blip>
          <a:srcRect b="0" l="0" r="0" t="-1864"/>
          <a:stretch/>
        </p:blipFill>
        <p:spPr>
          <a:xfrm>
            <a:off x="751725" y="1276350"/>
            <a:ext cx="2415300" cy="2590800"/>
          </a:xfrm>
          <a:prstGeom prst="roundRect">
            <a:avLst>
              <a:gd fmla="val 16667" name="adj"/>
            </a:avLst>
          </a:prstGeom>
        </p:spPr>
      </p:pic>
      <p:sp>
        <p:nvSpPr>
          <p:cNvPr id="70" name="Google Shape;70;p12"/>
          <p:cNvSpPr txBox="1"/>
          <p:nvPr>
            <p:ph idx="1" type="body"/>
          </p:nvPr>
        </p:nvSpPr>
        <p:spPr>
          <a:xfrm>
            <a:off x="4598200" y="1246825"/>
            <a:ext cx="4016700" cy="3254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b="1" lang="en">
                <a:solidFill>
                  <a:schemeClr val="dk2"/>
                </a:solidFill>
                <a:highlight>
                  <a:srgbClr val="FEFEFE"/>
                </a:highlight>
                <a:latin typeface="Arial"/>
                <a:ea typeface="Arial"/>
                <a:cs typeface="Arial"/>
                <a:sym typeface="Arial"/>
              </a:rPr>
              <a:t>Kemacetan merupakan salah satu masalah yang ada di kota, hal ini menimbulkan banyak kerugian bagi masyarakat. Berdasarkan </a:t>
            </a:r>
            <a:r>
              <a:rPr b="1" lang="en" u="sng">
                <a:solidFill>
                  <a:schemeClr val="accent2"/>
                </a:solidFill>
                <a:highlight>
                  <a:srgbClr val="FEFEFE"/>
                </a:highlight>
                <a:latin typeface="Arial"/>
                <a:ea typeface="Arial"/>
                <a:cs typeface="Arial"/>
                <a:sym typeface="Arial"/>
                <a:hlinkClick r:id="rId4">
                  <a:extLst>
                    <a:ext uri="{A12FA001-AC4F-418D-AE19-62706E023703}">
                      <ahyp:hlinkClr val="tx"/>
                    </a:ext>
                  </a:extLst>
                </a:hlinkClick>
              </a:rPr>
              <a:t>link berita</a:t>
            </a:r>
            <a:r>
              <a:rPr b="1" lang="en">
                <a:solidFill>
                  <a:schemeClr val="dk2"/>
                </a:solidFill>
                <a:highlight>
                  <a:srgbClr val="FEFEFE"/>
                </a:highlight>
                <a:latin typeface="Arial"/>
                <a:ea typeface="Arial"/>
                <a:cs typeface="Arial"/>
                <a:sym typeface="Arial"/>
              </a:rPr>
              <a:t> Kemacetan di Depok Timbulkan Kerugian Rp 10 Miliar.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3"/>
          <p:cNvPicPr preferRelativeResize="0"/>
          <p:nvPr>
            <p:ph idx="2" type="pic"/>
          </p:nvPr>
        </p:nvPicPr>
        <p:blipFill rotWithShape="1">
          <a:blip r:embed="rId3">
            <a:alphaModFix/>
          </a:blip>
          <a:srcRect b="0" l="0" r="0" t="0"/>
          <a:stretch/>
        </p:blipFill>
        <p:spPr>
          <a:xfrm>
            <a:off x="412225" y="1255425"/>
            <a:ext cx="4016700" cy="3245400"/>
          </a:xfrm>
          <a:prstGeom prst="roundRect">
            <a:avLst>
              <a:gd fmla="val 16667" name="adj"/>
            </a:avLst>
          </a:prstGeom>
        </p:spPr>
      </p:pic>
      <p:sp>
        <p:nvSpPr>
          <p:cNvPr id="76" name="Google Shape;76;p13"/>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7" name="Google Shape;77;p13"/>
          <p:cNvSpPr txBox="1"/>
          <p:nvPr>
            <p:ph idx="1" type="body"/>
          </p:nvPr>
        </p:nvSpPr>
        <p:spPr>
          <a:xfrm>
            <a:off x="4598200" y="1246825"/>
            <a:ext cx="40167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Membuat predictive model untuk memperkirakan kemacetan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Understanding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Clr>
                <a:schemeClr val="dk1"/>
              </a:buClr>
              <a:buSzPct val="39285"/>
              <a:buFont typeface="Arial"/>
              <a:buNone/>
            </a:pPr>
            <a:r>
              <a:rPr b="0" lang="en">
                <a:latin typeface="Arial"/>
                <a:ea typeface="Arial"/>
                <a:cs typeface="Arial"/>
                <a:sym typeface="Arial"/>
              </a:rPr>
              <a:t>Data understanding</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p:txBody>
      </p:sp>
      <p:sp>
        <p:nvSpPr>
          <p:cNvPr id="88" name="Google Shape;8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800">
                <a:latin typeface="Arial"/>
                <a:ea typeface="Arial"/>
                <a:cs typeface="Arial"/>
                <a:sym typeface="Arial"/>
              </a:rPr>
              <a:t>For this project we use several dataset :</a:t>
            </a:r>
            <a:endParaRPr sz="28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1.Depok </a:t>
            </a:r>
            <a:r>
              <a:rPr lang="en" sz="2800">
                <a:latin typeface="Calibri"/>
                <a:ea typeface="Calibri"/>
                <a:cs typeface="Calibri"/>
                <a:sym typeface="Calibri"/>
              </a:rPr>
              <a:t>Traffic data gathered from Waze</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2.</a:t>
            </a:r>
            <a:r>
              <a:rPr lang="en" sz="2800">
                <a:latin typeface="Calibri"/>
                <a:ea typeface="Calibri"/>
                <a:cs typeface="Calibri"/>
                <a:sym typeface="Calibri"/>
              </a:rPr>
              <a:t>Weather data gathered from OpenWeather</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3.</a:t>
            </a:r>
            <a:r>
              <a:rPr lang="en" sz="2800">
                <a:latin typeface="Calibri"/>
                <a:ea typeface="Calibri"/>
                <a:cs typeface="Calibri"/>
                <a:sym typeface="Calibri"/>
              </a:rPr>
              <a:t>Public holiday gathered from</a:t>
            </a:r>
            <a:r>
              <a:rPr lang="en" sz="2800">
                <a:uFill>
                  <a:noFill/>
                </a:uFill>
                <a:latin typeface="Calibri"/>
                <a:ea typeface="Calibri"/>
                <a:cs typeface="Calibri"/>
                <a:sym typeface="Calibri"/>
                <a:hlinkClick r:id="rId3"/>
              </a:rPr>
              <a:t> </a:t>
            </a:r>
            <a:r>
              <a:rPr lang="en" sz="2800" u="sng">
                <a:solidFill>
                  <a:schemeClr val="hlink"/>
                </a:solidFill>
                <a:latin typeface="Calibri"/>
                <a:ea typeface="Calibri"/>
                <a:cs typeface="Calibri"/>
                <a:sym typeface="Calibri"/>
                <a:hlinkClick r:id="rId4"/>
              </a:rPr>
              <a:t>Indonesia Public Holidays 2022 - PublicHolidays.co.id</a:t>
            </a:r>
            <a:endParaRPr sz="2800" u="sng">
              <a:solidFill>
                <a:schemeClr val="hlink"/>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528000" y="2065650"/>
            <a:ext cx="8088000" cy="1012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Datasets Cleaning and Prepocessing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pic>
        <p:nvPicPr>
          <p:cNvPr id="99" name="Google Shape;99;p17"/>
          <p:cNvPicPr preferRelativeResize="0"/>
          <p:nvPr/>
        </p:nvPicPr>
        <p:blipFill>
          <a:blip r:embed="rId3">
            <a:alphaModFix/>
          </a:blip>
          <a:stretch>
            <a:fillRect/>
          </a:stretch>
        </p:blipFill>
        <p:spPr>
          <a:xfrm>
            <a:off x="172525" y="1526975"/>
            <a:ext cx="8811275" cy="266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