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6" r:id="rId4"/>
    <p:sldId id="259" r:id="rId5"/>
    <p:sldId id="260" r:id="rId6"/>
    <p:sldId id="261" r:id="rId7"/>
    <p:sldId id="262" r:id="rId8"/>
    <p:sldId id="263" r:id="rId9"/>
    <p:sldId id="264" r:id="rId10"/>
    <p:sldId id="268" r:id="rId11"/>
    <p:sldId id="270" r:id="rId12"/>
    <p:sldId id="273" r:id="rId13"/>
    <p:sldId id="275" r:id="rId14"/>
    <p:sldId id="27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644" y="-27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A22F8C0-E597-4069-B8D8-AC8C49794AD2}"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68631-3955-414B-B141-414A5AE11518}" type="slidenum">
              <a:rPr lang="en-US" smtClean="0"/>
              <a:t>‹#›</a:t>
            </a:fld>
            <a:endParaRPr lang="en-US"/>
          </a:p>
        </p:txBody>
      </p:sp>
    </p:spTree>
    <p:extLst>
      <p:ext uri="{BB962C8B-B14F-4D97-AF65-F5344CB8AC3E}">
        <p14:creationId xmlns:p14="http://schemas.microsoft.com/office/powerpoint/2010/main" val="3863341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22F8C0-E597-4069-B8D8-AC8C49794AD2}"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68631-3955-414B-B141-414A5AE11518}" type="slidenum">
              <a:rPr lang="en-US" smtClean="0"/>
              <a:t>‹#›</a:t>
            </a:fld>
            <a:endParaRPr lang="en-US"/>
          </a:p>
        </p:txBody>
      </p:sp>
    </p:spTree>
    <p:extLst>
      <p:ext uri="{BB962C8B-B14F-4D97-AF65-F5344CB8AC3E}">
        <p14:creationId xmlns:p14="http://schemas.microsoft.com/office/powerpoint/2010/main" val="2489249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22F8C0-E597-4069-B8D8-AC8C49794AD2}"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68631-3955-414B-B141-414A5AE11518}" type="slidenum">
              <a:rPr lang="en-US" smtClean="0"/>
              <a:t>‹#›</a:t>
            </a:fld>
            <a:endParaRPr lang="en-US"/>
          </a:p>
        </p:txBody>
      </p:sp>
    </p:spTree>
    <p:extLst>
      <p:ext uri="{BB962C8B-B14F-4D97-AF65-F5344CB8AC3E}">
        <p14:creationId xmlns:p14="http://schemas.microsoft.com/office/powerpoint/2010/main" val="2342419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22F8C0-E597-4069-B8D8-AC8C49794AD2}"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68631-3955-414B-B141-414A5AE11518}" type="slidenum">
              <a:rPr lang="en-US" smtClean="0"/>
              <a:t>‹#›</a:t>
            </a:fld>
            <a:endParaRPr lang="en-US"/>
          </a:p>
        </p:txBody>
      </p:sp>
    </p:spTree>
    <p:extLst>
      <p:ext uri="{BB962C8B-B14F-4D97-AF65-F5344CB8AC3E}">
        <p14:creationId xmlns:p14="http://schemas.microsoft.com/office/powerpoint/2010/main" val="3956701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22F8C0-E597-4069-B8D8-AC8C49794AD2}"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68631-3955-414B-B141-414A5AE11518}" type="slidenum">
              <a:rPr lang="en-US" smtClean="0"/>
              <a:t>‹#›</a:t>
            </a:fld>
            <a:endParaRPr lang="en-US"/>
          </a:p>
        </p:txBody>
      </p:sp>
    </p:spTree>
    <p:extLst>
      <p:ext uri="{BB962C8B-B14F-4D97-AF65-F5344CB8AC3E}">
        <p14:creationId xmlns:p14="http://schemas.microsoft.com/office/powerpoint/2010/main" val="3157384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22F8C0-E597-4069-B8D8-AC8C49794AD2}"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E68631-3955-414B-B141-414A5AE11518}" type="slidenum">
              <a:rPr lang="en-US" smtClean="0"/>
              <a:t>‹#›</a:t>
            </a:fld>
            <a:endParaRPr lang="en-US"/>
          </a:p>
        </p:txBody>
      </p:sp>
    </p:spTree>
    <p:extLst>
      <p:ext uri="{BB962C8B-B14F-4D97-AF65-F5344CB8AC3E}">
        <p14:creationId xmlns:p14="http://schemas.microsoft.com/office/powerpoint/2010/main" val="207248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A22F8C0-E597-4069-B8D8-AC8C49794AD2}" type="datetimeFigureOut">
              <a:rPr lang="en-US" smtClean="0"/>
              <a:t>9/11/2022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E68631-3955-414B-B141-414A5AE11518}" type="slidenum">
              <a:rPr lang="en-US" smtClean="0"/>
              <a:t>‹#›</a:t>
            </a:fld>
            <a:endParaRPr lang="en-US"/>
          </a:p>
        </p:txBody>
      </p:sp>
    </p:spTree>
    <p:extLst>
      <p:ext uri="{BB962C8B-B14F-4D97-AF65-F5344CB8AC3E}">
        <p14:creationId xmlns:p14="http://schemas.microsoft.com/office/powerpoint/2010/main" val="2411526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A22F8C0-E597-4069-B8D8-AC8C49794AD2}" type="datetimeFigureOut">
              <a:rPr lang="en-US" smtClean="0"/>
              <a:t>9/11/2022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E68631-3955-414B-B141-414A5AE11518}" type="slidenum">
              <a:rPr lang="en-US" smtClean="0"/>
              <a:t>‹#›</a:t>
            </a:fld>
            <a:endParaRPr lang="en-US"/>
          </a:p>
        </p:txBody>
      </p:sp>
    </p:spTree>
    <p:extLst>
      <p:ext uri="{BB962C8B-B14F-4D97-AF65-F5344CB8AC3E}">
        <p14:creationId xmlns:p14="http://schemas.microsoft.com/office/powerpoint/2010/main" val="2295023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22F8C0-E597-4069-B8D8-AC8C49794AD2}" type="datetimeFigureOut">
              <a:rPr lang="en-US" smtClean="0"/>
              <a:t>9/11/2022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E68631-3955-414B-B141-414A5AE11518}" type="slidenum">
              <a:rPr lang="en-US" smtClean="0"/>
              <a:t>‹#›</a:t>
            </a:fld>
            <a:endParaRPr lang="en-US"/>
          </a:p>
        </p:txBody>
      </p:sp>
    </p:spTree>
    <p:extLst>
      <p:ext uri="{BB962C8B-B14F-4D97-AF65-F5344CB8AC3E}">
        <p14:creationId xmlns:p14="http://schemas.microsoft.com/office/powerpoint/2010/main" val="529638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22F8C0-E597-4069-B8D8-AC8C49794AD2}"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E68631-3955-414B-B141-414A5AE11518}" type="slidenum">
              <a:rPr lang="en-US" smtClean="0"/>
              <a:t>‹#›</a:t>
            </a:fld>
            <a:endParaRPr lang="en-US"/>
          </a:p>
        </p:txBody>
      </p:sp>
    </p:spTree>
    <p:extLst>
      <p:ext uri="{BB962C8B-B14F-4D97-AF65-F5344CB8AC3E}">
        <p14:creationId xmlns:p14="http://schemas.microsoft.com/office/powerpoint/2010/main" val="494344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22F8C0-E597-4069-B8D8-AC8C49794AD2}"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E68631-3955-414B-B141-414A5AE11518}" type="slidenum">
              <a:rPr lang="en-US" smtClean="0"/>
              <a:t>‹#›</a:t>
            </a:fld>
            <a:endParaRPr lang="en-US"/>
          </a:p>
        </p:txBody>
      </p:sp>
    </p:spTree>
    <p:extLst>
      <p:ext uri="{BB962C8B-B14F-4D97-AF65-F5344CB8AC3E}">
        <p14:creationId xmlns:p14="http://schemas.microsoft.com/office/powerpoint/2010/main" val="2345632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22F8C0-E597-4069-B8D8-AC8C49794AD2}" type="datetimeFigureOut">
              <a:rPr lang="en-US" smtClean="0"/>
              <a:t>9/11/2022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E68631-3955-414B-B141-414A5AE11518}" type="slidenum">
              <a:rPr lang="en-US" smtClean="0"/>
              <a:t>‹#›</a:t>
            </a:fld>
            <a:endParaRPr lang="en-US"/>
          </a:p>
        </p:txBody>
      </p:sp>
    </p:spTree>
    <p:extLst>
      <p:ext uri="{BB962C8B-B14F-4D97-AF65-F5344CB8AC3E}">
        <p14:creationId xmlns:p14="http://schemas.microsoft.com/office/powerpoint/2010/main" val="3098123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37742"/>
            <a:ext cx="8839201" cy="6720258"/>
          </a:xfrm>
          <a:prstGeom prst="rect">
            <a:avLst/>
          </a:prstGeom>
        </p:spPr>
      </p:pic>
      <p:sp>
        <p:nvSpPr>
          <p:cNvPr id="2" name="Title 1"/>
          <p:cNvSpPr>
            <a:spLocks noGrp="1"/>
          </p:cNvSpPr>
          <p:nvPr>
            <p:ph type="ctrTitle"/>
          </p:nvPr>
        </p:nvSpPr>
        <p:spPr>
          <a:xfrm>
            <a:off x="3962400" y="381001"/>
            <a:ext cx="4495800" cy="2362199"/>
          </a:xfrm>
        </p:spPr>
        <p:txBody>
          <a:bodyPr>
            <a:normAutofit/>
          </a:bodyPr>
          <a:lstStyle/>
          <a:p>
            <a:r>
              <a:rPr lang="en-US" sz="7300" b="1" u="sng" dirty="0">
                <a:solidFill>
                  <a:schemeClr val="tx2">
                    <a:lumMod val="75000"/>
                  </a:schemeClr>
                </a:solidFill>
                <a:latin typeface="Baskerville Old Face" pitchFamily="18" charset="0"/>
              </a:rPr>
              <a:t>TASKIT</a:t>
            </a:r>
            <a:r>
              <a:rPr lang="en-US" dirty="0"/>
              <a:t/>
            </a:r>
            <a:br>
              <a:rPr lang="en-US" dirty="0"/>
            </a:br>
            <a:r>
              <a:rPr lang="en-US" sz="3600" dirty="0">
                <a:latin typeface="Aldhabi" pitchFamily="2" charset="-78"/>
                <a:cs typeface="Aldhabi" pitchFamily="2" charset="-78"/>
              </a:rPr>
              <a:t>A to-do list planner </a:t>
            </a:r>
            <a:endParaRPr lang="en-US" dirty="0">
              <a:latin typeface="Aldhabi" pitchFamily="2" charset="-78"/>
              <a:cs typeface="Aldhabi" pitchFamily="2" charset="-78"/>
            </a:endParaRPr>
          </a:p>
        </p:txBody>
      </p:sp>
      <p:sp>
        <p:nvSpPr>
          <p:cNvPr id="3" name="Subtitle 2"/>
          <p:cNvSpPr>
            <a:spLocks noGrp="1"/>
          </p:cNvSpPr>
          <p:nvPr>
            <p:ph type="subTitle" idx="1"/>
          </p:nvPr>
        </p:nvSpPr>
        <p:spPr>
          <a:xfrm>
            <a:off x="990600" y="3886200"/>
            <a:ext cx="3429000" cy="1752600"/>
          </a:xfrm>
        </p:spPr>
        <p:txBody>
          <a:bodyPr>
            <a:normAutofit/>
          </a:bodyPr>
          <a:lstStyle/>
          <a:p>
            <a:pPr algn="l"/>
            <a:r>
              <a:rPr lang="en-US" dirty="0">
                <a:solidFill>
                  <a:srgbClr val="002060"/>
                </a:solidFill>
                <a:latin typeface="Andalus" pitchFamily="18" charset="-78"/>
                <a:cs typeface="Andalus" pitchFamily="18" charset="-78"/>
              </a:rPr>
              <a:t>Team Members:</a:t>
            </a:r>
          </a:p>
          <a:p>
            <a:pPr marL="457200" indent="-457200" algn="l">
              <a:buFont typeface="Arial" pitchFamily="34" charset="0"/>
              <a:buChar char="•"/>
            </a:pPr>
            <a:r>
              <a:rPr lang="en-US" dirty="0" err="1">
                <a:solidFill>
                  <a:srgbClr val="002060"/>
                </a:solidFill>
                <a:latin typeface="Andalus" pitchFamily="18" charset="-78"/>
                <a:cs typeface="Andalus" pitchFamily="18" charset="-78"/>
              </a:rPr>
              <a:t>Floria</a:t>
            </a:r>
            <a:r>
              <a:rPr lang="en-US" dirty="0">
                <a:solidFill>
                  <a:srgbClr val="002060"/>
                </a:solidFill>
                <a:latin typeface="Andalus" pitchFamily="18" charset="-78"/>
                <a:cs typeface="Andalus" pitchFamily="18" charset="-78"/>
              </a:rPr>
              <a:t> Pinto                                  </a:t>
            </a:r>
          </a:p>
          <a:p>
            <a:pPr marL="457200" indent="-457200" algn="l">
              <a:buFont typeface="Arial" pitchFamily="34" charset="0"/>
              <a:buChar char="•"/>
            </a:pPr>
            <a:r>
              <a:rPr lang="en-US" dirty="0">
                <a:solidFill>
                  <a:srgbClr val="002060"/>
                </a:solidFill>
                <a:latin typeface="Andalus" pitchFamily="18" charset="-78"/>
                <a:cs typeface="Andalus" pitchFamily="18" charset="-78"/>
              </a:rPr>
              <a:t>Viola Noronha</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1" y="228600"/>
            <a:ext cx="3657600" cy="3221536"/>
          </a:xfrm>
          <a:prstGeom prst="rect">
            <a:avLst/>
          </a:prstGeom>
        </p:spPr>
      </p:pic>
      <p:sp>
        <p:nvSpPr>
          <p:cNvPr id="7" name="TextBox 6"/>
          <p:cNvSpPr txBox="1"/>
          <p:nvPr/>
        </p:nvSpPr>
        <p:spPr>
          <a:xfrm>
            <a:off x="4724400" y="3962400"/>
            <a:ext cx="4114800" cy="1077218"/>
          </a:xfrm>
          <a:prstGeom prst="rect">
            <a:avLst/>
          </a:prstGeom>
          <a:noFill/>
        </p:spPr>
        <p:txBody>
          <a:bodyPr wrap="square" rtlCol="0">
            <a:spAutoFit/>
          </a:bodyPr>
          <a:lstStyle/>
          <a:p>
            <a:r>
              <a:rPr lang="en-US" sz="3200" dirty="0">
                <a:solidFill>
                  <a:srgbClr val="002060"/>
                </a:solidFill>
                <a:latin typeface="Andalus" pitchFamily="18" charset="-78"/>
                <a:cs typeface="Andalus" pitchFamily="18" charset="-78"/>
              </a:rPr>
              <a:t>Guide:</a:t>
            </a:r>
          </a:p>
          <a:p>
            <a:pPr marL="457200" indent="-457200">
              <a:buFont typeface="Arial" pitchFamily="34" charset="0"/>
              <a:buChar char="•"/>
            </a:pPr>
            <a:r>
              <a:rPr lang="en-US" sz="3200" dirty="0">
                <a:solidFill>
                  <a:srgbClr val="002060"/>
                </a:solidFill>
                <a:latin typeface="Andalus" pitchFamily="18" charset="-78"/>
                <a:cs typeface="Andalus" pitchFamily="18" charset="-78"/>
              </a:rPr>
              <a:t>Dr. Prasad </a:t>
            </a:r>
            <a:r>
              <a:rPr lang="en-US" sz="3200" dirty="0" err="1">
                <a:solidFill>
                  <a:srgbClr val="002060"/>
                </a:solidFill>
                <a:latin typeface="Andalus" pitchFamily="18" charset="-78"/>
                <a:cs typeface="Andalus" pitchFamily="18" charset="-78"/>
              </a:rPr>
              <a:t>Padalkar</a:t>
            </a:r>
            <a:endParaRPr lang="en-US" sz="3200" dirty="0">
              <a:solidFill>
                <a:srgbClr val="002060"/>
              </a:solidFill>
              <a:latin typeface="Andalus" pitchFamily="18" charset="-78"/>
              <a:cs typeface="Andalus" pitchFamily="18" charset="-78"/>
            </a:endParaRPr>
          </a:p>
        </p:txBody>
      </p:sp>
    </p:spTree>
    <p:extLst>
      <p:ext uri="{BB962C8B-B14F-4D97-AF65-F5344CB8AC3E}">
        <p14:creationId xmlns:p14="http://schemas.microsoft.com/office/powerpoint/2010/main" val="2792092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p:txBody>
          <a:bodyPr/>
          <a:lstStyle/>
          <a:p>
            <a:pPr marL="571500" indent="-571500">
              <a:buFont typeface="Arial" pitchFamily="34" charset="0"/>
              <a:buChar char="•"/>
            </a:pPr>
            <a:r>
              <a:rPr lang="en-US" u="sng" dirty="0">
                <a:solidFill>
                  <a:schemeClr val="tx2">
                    <a:lumMod val="75000"/>
                  </a:schemeClr>
                </a:solidFill>
                <a:latin typeface="Andalus" pitchFamily="18" charset="-78"/>
                <a:cs typeface="Andalus" pitchFamily="18" charset="-78"/>
              </a:rPr>
              <a:t>DATABASE DESIGN-</a:t>
            </a:r>
            <a:r>
              <a:rPr lang="en-US" u="sng" dirty="0" err="1">
                <a:solidFill>
                  <a:schemeClr val="tx2">
                    <a:lumMod val="75000"/>
                  </a:schemeClr>
                </a:solidFill>
                <a:latin typeface="Andalus" pitchFamily="18" charset="-78"/>
                <a:cs typeface="Andalus" pitchFamily="18" charset="-78"/>
              </a:rPr>
              <a:t>Sql</a:t>
            </a:r>
            <a:r>
              <a:rPr lang="en-US" u="sng" dirty="0">
                <a:solidFill>
                  <a:schemeClr val="tx2">
                    <a:lumMod val="75000"/>
                  </a:schemeClr>
                </a:solidFill>
                <a:latin typeface="Andalus" pitchFamily="18" charset="-78"/>
                <a:cs typeface="Andalus" pitchFamily="18" charset="-78"/>
              </a:rPr>
              <a:t> File</a:t>
            </a:r>
          </a:p>
        </p:txBody>
      </p:sp>
      <p:pic>
        <p:nvPicPr>
          <p:cNvPr id="5" name="Picture 4">
            <a:extLst>
              <a:ext uri="{FF2B5EF4-FFF2-40B4-BE49-F238E27FC236}">
                <a16:creationId xmlns="" xmlns:a16="http://schemas.microsoft.com/office/drawing/2014/main" id="{38CF8F24-68DB-0583-4BAC-2507426578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24000"/>
            <a:ext cx="8229600" cy="5059361"/>
          </a:xfrm>
          <a:prstGeom prst="rect">
            <a:avLst/>
          </a:prstGeom>
        </p:spPr>
      </p:pic>
    </p:spTree>
    <p:extLst>
      <p:ext uri="{BB962C8B-B14F-4D97-AF65-F5344CB8AC3E}">
        <p14:creationId xmlns:p14="http://schemas.microsoft.com/office/powerpoint/2010/main" val="3158010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152400"/>
            <a:ext cx="8229600" cy="1066800"/>
          </a:xfrm>
        </p:spPr>
        <p:txBody>
          <a:bodyPr/>
          <a:lstStyle/>
          <a:p>
            <a:pPr marL="571500" indent="-571500">
              <a:buFont typeface="Arial" pitchFamily="34" charset="0"/>
              <a:buChar char="•"/>
            </a:pPr>
            <a:r>
              <a:rPr lang="en-US" u="sng" dirty="0">
                <a:solidFill>
                  <a:schemeClr val="tx2">
                    <a:lumMod val="75000"/>
                  </a:schemeClr>
                </a:solidFill>
                <a:latin typeface="Andalus" pitchFamily="18" charset="-78"/>
                <a:cs typeface="Andalus" pitchFamily="18" charset="-78"/>
              </a:rPr>
              <a:t>ER DIAGRAM</a:t>
            </a:r>
          </a:p>
        </p:txBody>
      </p:sp>
      <p:pic>
        <p:nvPicPr>
          <p:cNvPr id="5" name="Picture 4">
            <a:extLst>
              <a:ext uri="{FF2B5EF4-FFF2-40B4-BE49-F238E27FC236}">
                <a16:creationId xmlns="" xmlns:a16="http://schemas.microsoft.com/office/drawing/2014/main" id="{A33A46BF-383E-4921-3ABA-619FA0C730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219200"/>
            <a:ext cx="8229600" cy="5638800"/>
          </a:xfrm>
          <a:prstGeom prst="rect">
            <a:avLst/>
          </a:prstGeom>
        </p:spPr>
      </p:pic>
    </p:spTree>
    <p:extLst>
      <p:ext uri="{BB962C8B-B14F-4D97-AF65-F5344CB8AC3E}">
        <p14:creationId xmlns:p14="http://schemas.microsoft.com/office/powerpoint/2010/main" val="3675009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p:txBody>
          <a:bodyPr>
            <a:normAutofit/>
          </a:bodyPr>
          <a:lstStyle/>
          <a:p>
            <a:pPr marL="571500" indent="-571500">
              <a:buFont typeface="Arial" pitchFamily="34" charset="0"/>
              <a:buChar char="•"/>
            </a:pPr>
            <a:r>
              <a:rPr lang="en-US" u="sng" dirty="0">
                <a:latin typeface="Andalus" pitchFamily="18" charset="-78"/>
                <a:cs typeface="Andalus" pitchFamily="18" charset="-78"/>
              </a:rPr>
              <a:t>ROLES AND RESPONSIBILITIES</a:t>
            </a:r>
          </a:p>
        </p:txBody>
      </p:sp>
      <p:sp>
        <p:nvSpPr>
          <p:cNvPr id="3" name="TextBox 2"/>
          <p:cNvSpPr txBox="1"/>
          <p:nvPr/>
        </p:nvSpPr>
        <p:spPr>
          <a:xfrm>
            <a:off x="533400" y="1676400"/>
            <a:ext cx="8229600" cy="4401205"/>
          </a:xfrm>
          <a:prstGeom prst="rect">
            <a:avLst/>
          </a:prstGeom>
          <a:noFill/>
        </p:spPr>
        <p:txBody>
          <a:bodyPr wrap="square" rtlCol="0">
            <a:spAutoFit/>
          </a:bodyPr>
          <a:lstStyle/>
          <a:p>
            <a:pPr marL="285750" indent="-285750">
              <a:buFont typeface="Wingdings" pitchFamily="2" charset="2"/>
              <a:buChar char="Ø"/>
            </a:pPr>
            <a:r>
              <a:rPr lang="en-US" sz="2800" dirty="0">
                <a:solidFill>
                  <a:schemeClr val="accent1">
                    <a:lumMod val="50000"/>
                  </a:schemeClr>
                </a:solidFill>
                <a:latin typeface="Andalus" pitchFamily="18" charset="-78"/>
                <a:cs typeface="Andalus" pitchFamily="18" charset="-78"/>
              </a:rPr>
              <a:t> </a:t>
            </a:r>
            <a:r>
              <a:rPr lang="en-US" sz="2800" dirty="0" err="1">
                <a:solidFill>
                  <a:schemeClr val="accent1">
                    <a:lumMod val="50000"/>
                  </a:schemeClr>
                </a:solidFill>
                <a:latin typeface="Andalus" pitchFamily="18" charset="-78"/>
                <a:cs typeface="Andalus" pitchFamily="18" charset="-78"/>
              </a:rPr>
              <a:t>Floria</a:t>
            </a:r>
            <a:r>
              <a:rPr lang="en-US" sz="2800" dirty="0">
                <a:solidFill>
                  <a:schemeClr val="accent1">
                    <a:lumMod val="50000"/>
                  </a:schemeClr>
                </a:solidFill>
                <a:latin typeface="Andalus" pitchFamily="18" charset="-78"/>
                <a:cs typeface="Andalus" pitchFamily="18" charset="-78"/>
              </a:rPr>
              <a:t> Pinto-</a:t>
            </a:r>
          </a:p>
          <a:p>
            <a:pPr marL="285750" indent="-285750">
              <a:buFont typeface="Arial" pitchFamily="34" charset="0"/>
              <a:buChar char="•"/>
            </a:pPr>
            <a:r>
              <a:rPr lang="en-US" sz="2800" dirty="0">
                <a:solidFill>
                  <a:schemeClr val="accent1">
                    <a:lumMod val="50000"/>
                  </a:schemeClr>
                </a:solidFill>
                <a:latin typeface="Andalus" pitchFamily="18" charset="-78"/>
                <a:cs typeface="Andalus" pitchFamily="18" charset="-78"/>
              </a:rPr>
              <a:t>UI design</a:t>
            </a:r>
          </a:p>
          <a:p>
            <a:pPr marL="285750" indent="-285750">
              <a:buFont typeface="Arial" pitchFamily="34" charset="0"/>
              <a:buChar char="•"/>
            </a:pPr>
            <a:r>
              <a:rPr lang="en-US" sz="2800" dirty="0">
                <a:solidFill>
                  <a:schemeClr val="accent1">
                    <a:lumMod val="50000"/>
                  </a:schemeClr>
                </a:solidFill>
                <a:latin typeface="Andalus" pitchFamily="18" charset="-78"/>
                <a:cs typeface="Andalus" pitchFamily="18" charset="-78"/>
              </a:rPr>
              <a:t>Logo design</a:t>
            </a:r>
          </a:p>
          <a:p>
            <a:pPr marL="285750" indent="-285750">
              <a:buFont typeface="Arial" pitchFamily="34" charset="0"/>
              <a:buChar char="•"/>
            </a:pPr>
            <a:r>
              <a:rPr lang="en-US" sz="2800" dirty="0">
                <a:solidFill>
                  <a:schemeClr val="accent1">
                    <a:lumMod val="50000"/>
                  </a:schemeClr>
                </a:solidFill>
                <a:latin typeface="Andalus" pitchFamily="18" charset="-78"/>
                <a:cs typeface="Andalus" pitchFamily="18" charset="-78"/>
              </a:rPr>
              <a:t>Slides</a:t>
            </a:r>
          </a:p>
          <a:p>
            <a:endParaRPr lang="en-US" sz="2800" dirty="0">
              <a:solidFill>
                <a:schemeClr val="accent1">
                  <a:lumMod val="50000"/>
                </a:schemeClr>
              </a:solidFill>
              <a:latin typeface="Andalus" pitchFamily="18" charset="-78"/>
              <a:cs typeface="Andalus" pitchFamily="18" charset="-78"/>
            </a:endParaRPr>
          </a:p>
          <a:p>
            <a:endParaRPr lang="en-US" sz="2800" dirty="0">
              <a:solidFill>
                <a:schemeClr val="accent1">
                  <a:lumMod val="50000"/>
                </a:schemeClr>
              </a:solidFill>
              <a:latin typeface="Andalus" pitchFamily="18" charset="-78"/>
              <a:cs typeface="Andalus" pitchFamily="18" charset="-78"/>
            </a:endParaRPr>
          </a:p>
          <a:p>
            <a:pPr marL="285750" indent="-285750">
              <a:buFont typeface="Wingdings" pitchFamily="2" charset="2"/>
              <a:buChar char="Ø"/>
            </a:pPr>
            <a:r>
              <a:rPr lang="en-US" sz="2800" dirty="0">
                <a:solidFill>
                  <a:schemeClr val="accent1">
                    <a:lumMod val="50000"/>
                  </a:schemeClr>
                </a:solidFill>
                <a:latin typeface="Andalus" pitchFamily="18" charset="-78"/>
                <a:cs typeface="Andalus" pitchFamily="18" charset="-78"/>
              </a:rPr>
              <a:t>Viola Noronha-</a:t>
            </a:r>
          </a:p>
          <a:p>
            <a:pPr marL="285750" indent="-285750">
              <a:buFont typeface="Arial" pitchFamily="34" charset="0"/>
              <a:buChar char="•"/>
            </a:pPr>
            <a:r>
              <a:rPr lang="en-US" sz="2800" dirty="0">
                <a:solidFill>
                  <a:schemeClr val="accent1">
                    <a:lumMod val="50000"/>
                  </a:schemeClr>
                </a:solidFill>
                <a:latin typeface="Andalus" pitchFamily="18" charset="-78"/>
                <a:cs typeface="Andalus" pitchFamily="18" charset="-78"/>
              </a:rPr>
              <a:t>Research</a:t>
            </a:r>
          </a:p>
          <a:p>
            <a:pPr marL="285750" indent="-285750">
              <a:buFont typeface="Arial" pitchFamily="34" charset="0"/>
              <a:buChar char="•"/>
            </a:pPr>
            <a:r>
              <a:rPr lang="en-US" sz="2800" dirty="0">
                <a:solidFill>
                  <a:schemeClr val="accent1">
                    <a:lumMod val="50000"/>
                  </a:schemeClr>
                </a:solidFill>
                <a:latin typeface="Andalus" pitchFamily="18" charset="-78"/>
                <a:cs typeface="Andalus" pitchFamily="18" charset="-78"/>
              </a:rPr>
              <a:t>DBMS</a:t>
            </a:r>
          </a:p>
          <a:p>
            <a:pPr marL="285750" indent="-285750">
              <a:buFont typeface="Arial" pitchFamily="34" charset="0"/>
              <a:buChar char="•"/>
            </a:pPr>
            <a:r>
              <a:rPr lang="en-US" sz="2800" dirty="0">
                <a:solidFill>
                  <a:schemeClr val="accent1">
                    <a:lumMod val="50000"/>
                  </a:schemeClr>
                </a:solidFill>
                <a:latin typeface="Andalus" pitchFamily="18" charset="-78"/>
                <a:cs typeface="Andalus" pitchFamily="18" charset="-78"/>
              </a:rPr>
              <a:t>Slides</a:t>
            </a:r>
          </a:p>
        </p:txBody>
      </p:sp>
    </p:spTree>
    <p:extLst>
      <p:ext uri="{BB962C8B-B14F-4D97-AF65-F5344CB8AC3E}">
        <p14:creationId xmlns:p14="http://schemas.microsoft.com/office/powerpoint/2010/main" val="1111723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p:txBody>
          <a:bodyPr/>
          <a:lstStyle/>
          <a:p>
            <a:pPr marL="571500" indent="-571500">
              <a:buFont typeface="Arial" pitchFamily="34" charset="0"/>
              <a:buChar char="•"/>
            </a:pPr>
            <a:r>
              <a:rPr lang="en-US" u="sng" dirty="0">
                <a:latin typeface="Andalus" pitchFamily="18" charset="-78"/>
                <a:cs typeface="Andalus" pitchFamily="18" charset="-78"/>
              </a:rPr>
              <a:t>GITHUB LINK</a:t>
            </a:r>
          </a:p>
        </p:txBody>
      </p:sp>
      <p:sp>
        <p:nvSpPr>
          <p:cNvPr id="5" name="TextBox 4">
            <a:extLst>
              <a:ext uri="{FF2B5EF4-FFF2-40B4-BE49-F238E27FC236}">
                <a16:creationId xmlns="" xmlns:a16="http://schemas.microsoft.com/office/drawing/2014/main" id="{5DE84BC3-1B93-A9E9-5822-F2A378B662FC}"/>
              </a:ext>
            </a:extLst>
          </p:cNvPr>
          <p:cNvSpPr txBox="1"/>
          <p:nvPr/>
        </p:nvSpPr>
        <p:spPr>
          <a:xfrm>
            <a:off x="2438400" y="1828800"/>
            <a:ext cx="4674742" cy="830997"/>
          </a:xfrm>
          <a:prstGeom prst="rect">
            <a:avLst/>
          </a:prstGeom>
          <a:noFill/>
        </p:spPr>
        <p:txBody>
          <a:bodyPr wrap="square">
            <a:spAutoFit/>
          </a:bodyPr>
          <a:lstStyle/>
          <a:p>
            <a:pPr marL="285750" indent="-285750">
              <a:buFont typeface="Arial" pitchFamily="34" charset="0"/>
              <a:buChar char="•"/>
            </a:pPr>
            <a:r>
              <a:rPr lang="en-IN" sz="2400" dirty="0">
                <a:solidFill>
                  <a:schemeClr val="tx2">
                    <a:lumMod val="75000"/>
                  </a:schemeClr>
                </a:solidFill>
                <a:latin typeface="Andalus" pitchFamily="18" charset="-78"/>
                <a:cs typeface="Andalus" pitchFamily="18" charset="-78"/>
              </a:rPr>
              <a:t>https://github.com/violanoronha/Mini-Project--To-do-list.git</a:t>
            </a:r>
          </a:p>
        </p:txBody>
      </p:sp>
      <p:sp>
        <p:nvSpPr>
          <p:cNvPr id="3" name="TextBox 2"/>
          <p:cNvSpPr txBox="1"/>
          <p:nvPr/>
        </p:nvSpPr>
        <p:spPr>
          <a:xfrm>
            <a:off x="2590800" y="3361464"/>
            <a:ext cx="4876800" cy="830997"/>
          </a:xfrm>
          <a:prstGeom prst="rect">
            <a:avLst/>
          </a:prstGeom>
          <a:noFill/>
        </p:spPr>
        <p:txBody>
          <a:bodyPr wrap="square" rtlCol="0">
            <a:spAutoFit/>
          </a:bodyPr>
          <a:lstStyle/>
          <a:p>
            <a:pPr marL="285750" indent="-285750">
              <a:buFont typeface="Arial" pitchFamily="34" charset="0"/>
              <a:buChar char="•"/>
            </a:pPr>
            <a:r>
              <a:rPr lang="en-US" sz="2400" dirty="0">
                <a:solidFill>
                  <a:schemeClr val="tx2">
                    <a:lumMod val="75000"/>
                  </a:schemeClr>
                </a:solidFill>
                <a:latin typeface="Andalus" pitchFamily="18" charset="-78"/>
                <a:cs typeface="Andalus" pitchFamily="18" charset="-78"/>
              </a:rPr>
              <a:t>https://github.com/floria-pinto/Mini-Project-To-do-list.git</a:t>
            </a:r>
          </a:p>
        </p:txBody>
      </p:sp>
    </p:spTree>
    <p:extLst>
      <p:ext uri="{BB962C8B-B14F-4D97-AF65-F5344CB8AC3E}">
        <p14:creationId xmlns:p14="http://schemas.microsoft.com/office/powerpoint/2010/main" val="3459931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304800" y="1752600"/>
            <a:ext cx="8229600" cy="2286000"/>
          </a:xfrm>
        </p:spPr>
        <p:txBody>
          <a:bodyPr>
            <a:normAutofit/>
          </a:bodyPr>
          <a:lstStyle/>
          <a:p>
            <a:pPr marL="571500" indent="-571500">
              <a:buFont typeface="Arial" pitchFamily="34" charset="0"/>
              <a:buChar char="•"/>
            </a:pPr>
            <a:r>
              <a:rPr lang="en-US" sz="6600" u="sng" dirty="0" smtClean="0">
                <a:latin typeface="Andalus" pitchFamily="18" charset="-78"/>
                <a:cs typeface="Andalus" pitchFamily="18" charset="-78"/>
              </a:rPr>
              <a:t>THANK YOU</a:t>
            </a:r>
            <a:endParaRPr lang="en-US" sz="6600" u="sng" dirty="0">
              <a:latin typeface="Andalus" pitchFamily="18" charset="-78"/>
              <a:cs typeface="Andalus" pitchFamily="18" charset="-78"/>
            </a:endParaRPr>
          </a:p>
        </p:txBody>
      </p:sp>
    </p:spTree>
    <p:extLst>
      <p:ext uri="{BB962C8B-B14F-4D97-AF65-F5344CB8AC3E}">
        <p14:creationId xmlns:p14="http://schemas.microsoft.com/office/powerpoint/2010/main" val="3536329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p:txBody>
          <a:bodyPr/>
          <a:lstStyle/>
          <a:p>
            <a:pPr marL="571500" indent="-571500">
              <a:buFont typeface="Arial" pitchFamily="34" charset="0"/>
              <a:buChar char="•"/>
            </a:pPr>
            <a:r>
              <a:rPr lang="en-US" u="sng" dirty="0">
                <a:solidFill>
                  <a:schemeClr val="tx2">
                    <a:lumMod val="75000"/>
                  </a:schemeClr>
                </a:solidFill>
                <a:latin typeface="Andalus" pitchFamily="18" charset="-78"/>
                <a:cs typeface="Andalus" pitchFamily="18" charset="-78"/>
              </a:rPr>
              <a:t>PROBLEM STATEMENT</a:t>
            </a:r>
          </a:p>
        </p:txBody>
      </p:sp>
      <p:sp>
        <p:nvSpPr>
          <p:cNvPr id="5" name="TextBox 4"/>
          <p:cNvSpPr txBox="1"/>
          <p:nvPr/>
        </p:nvSpPr>
        <p:spPr>
          <a:xfrm>
            <a:off x="381000" y="1524000"/>
            <a:ext cx="8534400" cy="2862322"/>
          </a:xfrm>
          <a:prstGeom prst="rect">
            <a:avLst/>
          </a:prstGeom>
          <a:noFill/>
        </p:spPr>
        <p:txBody>
          <a:bodyPr wrap="square" rtlCol="0">
            <a:spAutoFit/>
          </a:bodyPr>
          <a:lstStyle/>
          <a:p>
            <a:pPr marL="285750" indent="-285750">
              <a:buFont typeface="Wingdings" pitchFamily="2" charset="2"/>
              <a:buChar char="Ø"/>
            </a:pPr>
            <a:r>
              <a:rPr lang="en-US" sz="3600" dirty="0">
                <a:solidFill>
                  <a:schemeClr val="accent1">
                    <a:lumMod val="50000"/>
                  </a:schemeClr>
                </a:solidFill>
                <a:latin typeface="Andalus" pitchFamily="18" charset="-78"/>
                <a:cs typeface="Andalus" pitchFamily="18" charset="-78"/>
              </a:rPr>
              <a:t>To design a To-do list manager that makes one aware of how they spend time in the process of doing tasks and help them become productive. It tracks their activity to make them more efficient. </a:t>
            </a:r>
          </a:p>
        </p:txBody>
      </p:sp>
    </p:spTree>
    <p:extLst>
      <p:ext uri="{BB962C8B-B14F-4D97-AF65-F5344CB8AC3E}">
        <p14:creationId xmlns:p14="http://schemas.microsoft.com/office/powerpoint/2010/main" val="3102332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p:txBody>
          <a:bodyPr/>
          <a:lstStyle/>
          <a:p>
            <a:pPr marL="571500" indent="-571500">
              <a:buFont typeface="Arial" pitchFamily="34" charset="0"/>
              <a:buChar char="•"/>
            </a:pPr>
            <a:r>
              <a:rPr lang="en-US" u="sng" dirty="0" smtClean="0">
                <a:solidFill>
                  <a:schemeClr val="tx2">
                    <a:lumMod val="75000"/>
                  </a:schemeClr>
                </a:solidFill>
                <a:latin typeface="Andalus" pitchFamily="18" charset="-78"/>
                <a:cs typeface="Andalus" pitchFamily="18" charset="-78"/>
              </a:rPr>
              <a:t>OUTLINE </a:t>
            </a:r>
            <a:endParaRPr lang="en-US" u="sng" dirty="0">
              <a:solidFill>
                <a:schemeClr val="tx2">
                  <a:lumMod val="75000"/>
                </a:schemeClr>
              </a:solidFill>
              <a:latin typeface="Andalus" pitchFamily="18" charset="-78"/>
              <a:cs typeface="Andalus" pitchFamily="18" charset="-78"/>
            </a:endParaRPr>
          </a:p>
        </p:txBody>
      </p:sp>
      <p:sp>
        <p:nvSpPr>
          <p:cNvPr id="3" name="TextBox 2"/>
          <p:cNvSpPr txBox="1"/>
          <p:nvPr/>
        </p:nvSpPr>
        <p:spPr>
          <a:xfrm>
            <a:off x="381000" y="1328532"/>
            <a:ext cx="8534400" cy="5539978"/>
          </a:xfrm>
          <a:prstGeom prst="rect">
            <a:avLst/>
          </a:prstGeom>
          <a:noFill/>
        </p:spPr>
        <p:txBody>
          <a:bodyPr wrap="square" rtlCol="0">
            <a:spAutoFit/>
          </a:bodyPr>
          <a:lstStyle/>
          <a:p>
            <a:pPr marL="285750" indent="-285750">
              <a:buFont typeface="Wingdings" pitchFamily="2" charset="2"/>
              <a:buChar char="Ø"/>
            </a:pPr>
            <a:r>
              <a:rPr lang="en-US" sz="2400" dirty="0" smtClean="0">
                <a:solidFill>
                  <a:schemeClr val="tx2">
                    <a:lumMod val="75000"/>
                  </a:schemeClr>
                </a:solidFill>
                <a:latin typeface="Andalus" pitchFamily="18" charset="-78"/>
                <a:cs typeface="Andalus" pitchFamily="18" charset="-78"/>
              </a:rPr>
              <a:t>Why should we use a to-do list app?</a:t>
            </a:r>
          </a:p>
          <a:p>
            <a:pPr marL="285750" indent="-285750">
              <a:buFont typeface="Arial" pitchFamily="34" charset="0"/>
              <a:buChar char="•"/>
            </a:pPr>
            <a:r>
              <a:rPr lang="en-US" sz="2400" dirty="0">
                <a:solidFill>
                  <a:schemeClr val="tx2">
                    <a:lumMod val="75000"/>
                  </a:schemeClr>
                </a:solidFill>
                <a:latin typeface="Andalus" pitchFamily="18" charset="-78"/>
                <a:cs typeface="Andalus" pitchFamily="18" charset="-78"/>
              </a:rPr>
              <a:t>What is a </a:t>
            </a:r>
            <a:r>
              <a:rPr lang="en-US" sz="2400" dirty="0" smtClean="0">
                <a:solidFill>
                  <a:schemeClr val="tx2">
                    <a:lumMod val="75000"/>
                  </a:schemeClr>
                </a:solidFill>
                <a:latin typeface="Andalus" pitchFamily="18" charset="-78"/>
                <a:cs typeface="Andalus" pitchFamily="18" charset="-78"/>
              </a:rPr>
              <a:t>To-do </a:t>
            </a:r>
            <a:r>
              <a:rPr lang="en-US" sz="2400" dirty="0">
                <a:solidFill>
                  <a:schemeClr val="tx2">
                    <a:lumMod val="75000"/>
                  </a:schemeClr>
                </a:solidFill>
                <a:latin typeface="Andalus" pitchFamily="18" charset="-78"/>
                <a:cs typeface="Andalus" pitchFamily="18" charset="-78"/>
              </a:rPr>
              <a:t>List? The definition is a simple one. It’s a list of tasks you need to complete or things that you want to do. </a:t>
            </a:r>
            <a:endParaRPr lang="en-US" sz="2400" dirty="0" smtClean="0">
              <a:solidFill>
                <a:schemeClr val="tx2">
                  <a:lumMod val="75000"/>
                </a:schemeClr>
              </a:solidFill>
              <a:latin typeface="Andalus" pitchFamily="18" charset="-78"/>
              <a:cs typeface="Andalus" pitchFamily="18" charset="-78"/>
            </a:endParaRPr>
          </a:p>
          <a:p>
            <a:pPr marL="285750" indent="-285750">
              <a:buFont typeface="Arial" pitchFamily="34" charset="0"/>
              <a:buChar char="•"/>
            </a:pPr>
            <a:r>
              <a:rPr lang="en-US" sz="2400" dirty="0">
                <a:solidFill>
                  <a:schemeClr val="tx2">
                    <a:lumMod val="75000"/>
                  </a:schemeClr>
                </a:solidFill>
                <a:latin typeface="Andalus" pitchFamily="18" charset="-78"/>
                <a:cs typeface="Andalus" pitchFamily="18" charset="-78"/>
              </a:rPr>
              <a:t>Having a list of everything you need to do written down in one place means you shouldn’t forget anything important. By </a:t>
            </a:r>
            <a:r>
              <a:rPr lang="en-US" sz="2400" dirty="0" smtClean="0">
                <a:solidFill>
                  <a:schemeClr val="tx2">
                    <a:lumMod val="75000"/>
                  </a:schemeClr>
                </a:solidFill>
                <a:latin typeface="Andalus" pitchFamily="18" charset="-78"/>
                <a:cs typeface="Andalus" pitchFamily="18" charset="-78"/>
              </a:rPr>
              <a:t>prioritizing </a:t>
            </a:r>
            <a:r>
              <a:rPr lang="en-US" sz="2400" dirty="0">
                <a:solidFill>
                  <a:schemeClr val="tx2">
                    <a:lumMod val="75000"/>
                  </a:schemeClr>
                </a:solidFill>
                <a:latin typeface="Andalus" pitchFamily="18" charset="-78"/>
                <a:cs typeface="Andalus" pitchFamily="18" charset="-78"/>
              </a:rPr>
              <a:t>the tasks in the list you plan the order in which you’re going to do them and can quickly see what needs your immediate attention and what tasks you can leave until a little </a:t>
            </a:r>
            <a:r>
              <a:rPr lang="en-US" sz="2400" dirty="0" smtClean="0">
                <a:solidFill>
                  <a:schemeClr val="tx2">
                    <a:lumMod val="75000"/>
                  </a:schemeClr>
                </a:solidFill>
                <a:latin typeface="Andalus" pitchFamily="18" charset="-78"/>
                <a:cs typeface="Andalus" pitchFamily="18" charset="-78"/>
              </a:rPr>
              <a:t>later</a:t>
            </a:r>
          </a:p>
          <a:p>
            <a:pPr marL="285750" indent="-285750">
              <a:buFont typeface="Wingdings" pitchFamily="2" charset="2"/>
              <a:buChar char="Ø"/>
            </a:pPr>
            <a:r>
              <a:rPr lang="en-US" sz="2400" dirty="0" smtClean="0">
                <a:solidFill>
                  <a:schemeClr val="tx2">
                    <a:lumMod val="75000"/>
                  </a:schemeClr>
                </a:solidFill>
                <a:latin typeface="Andalus" pitchFamily="18" charset="-78"/>
                <a:cs typeface="Andalus" pitchFamily="18" charset="-78"/>
              </a:rPr>
              <a:t>Benefits of using TaskIt.</a:t>
            </a:r>
          </a:p>
          <a:p>
            <a:pPr marL="285750" indent="-285750">
              <a:buFont typeface="Arial" pitchFamily="34" charset="0"/>
              <a:buChar char="•"/>
            </a:pPr>
            <a:r>
              <a:rPr lang="en-US" sz="2400" dirty="0">
                <a:solidFill>
                  <a:schemeClr val="tx2">
                    <a:lumMod val="75000"/>
                  </a:schemeClr>
                </a:solidFill>
                <a:latin typeface="Andalus" pitchFamily="18" charset="-78"/>
                <a:cs typeface="Andalus" pitchFamily="18" charset="-78"/>
              </a:rPr>
              <a:t>Increases </a:t>
            </a:r>
            <a:r>
              <a:rPr lang="en-US" sz="2400" dirty="0" smtClean="0">
                <a:solidFill>
                  <a:schemeClr val="tx2">
                    <a:lumMod val="75000"/>
                  </a:schemeClr>
                </a:solidFill>
                <a:latin typeface="Andalus" pitchFamily="18" charset="-78"/>
                <a:cs typeface="Andalus" pitchFamily="18" charset="-78"/>
              </a:rPr>
              <a:t>productivity</a:t>
            </a:r>
          </a:p>
          <a:p>
            <a:pPr marL="285750" indent="-285750">
              <a:buFont typeface="Arial" pitchFamily="34" charset="0"/>
              <a:buChar char="•"/>
            </a:pPr>
            <a:r>
              <a:rPr lang="en-US" sz="2400" dirty="0">
                <a:solidFill>
                  <a:schemeClr val="tx2">
                    <a:lumMod val="75000"/>
                  </a:schemeClr>
                </a:solidFill>
                <a:latin typeface="Andalus" pitchFamily="18" charset="-78"/>
                <a:cs typeface="Andalus" pitchFamily="18" charset="-78"/>
              </a:rPr>
              <a:t>Helps with </a:t>
            </a:r>
            <a:r>
              <a:rPr lang="en-US" sz="2400" dirty="0" smtClean="0">
                <a:solidFill>
                  <a:schemeClr val="tx2">
                    <a:lumMod val="75000"/>
                  </a:schemeClr>
                </a:solidFill>
                <a:latin typeface="Andalus" pitchFamily="18" charset="-78"/>
                <a:cs typeface="Andalus" pitchFamily="18" charset="-78"/>
              </a:rPr>
              <a:t>motivation</a:t>
            </a:r>
          </a:p>
          <a:p>
            <a:pPr marL="285750" indent="-285750">
              <a:buFont typeface="Arial" pitchFamily="34" charset="0"/>
              <a:buChar char="•"/>
            </a:pPr>
            <a:r>
              <a:rPr lang="en-US" sz="2400" dirty="0">
                <a:solidFill>
                  <a:schemeClr val="tx2">
                    <a:lumMod val="75000"/>
                  </a:schemeClr>
                </a:solidFill>
                <a:latin typeface="Andalus" pitchFamily="18" charset="-78"/>
                <a:cs typeface="Andalus" pitchFamily="18" charset="-78"/>
              </a:rPr>
              <a:t>Simplify the </a:t>
            </a:r>
            <a:r>
              <a:rPr lang="en-US" sz="2400" dirty="0" smtClean="0">
                <a:solidFill>
                  <a:schemeClr val="tx2">
                    <a:lumMod val="75000"/>
                  </a:schemeClr>
                </a:solidFill>
                <a:latin typeface="Andalus" pitchFamily="18" charset="-78"/>
                <a:cs typeface="Andalus" pitchFamily="18" charset="-78"/>
              </a:rPr>
              <a:t>workflow</a:t>
            </a:r>
          </a:p>
          <a:p>
            <a:pPr marL="285750" indent="-285750">
              <a:buFont typeface="Arial" pitchFamily="34" charset="0"/>
              <a:buChar char="•"/>
            </a:pPr>
            <a:r>
              <a:rPr lang="en-US" sz="2400" dirty="0">
                <a:solidFill>
                  <a:schemeClr val="tx2">
                    <a:lumMod val="75000"/>
                  </a:schemeClr>
                </a:solidFill>
                <a:latin typeface="Andalus" pitchFamily="18" charset="-78"/>
                <a:cs typeface="Andalus" pitchFamily="18" charset="-78"/>
              </a:rPr>
              <a:t>Organization of a proper work </a:t>
            </a:r>
            <a:r>
              <a:rPr lang="en-US" sz="2400" dirty="0" smtClean="0">
                <a:solidFill>
                  <a:schemeClr val="tx2">
                    <a:lumMod val="75000"/>
                  </a:schemeClr>
                </a:solidFill>
                <a:latin typeface="Andalus" pitchFamily="18" charset="-78"/>
                <a:cs typeface="Andalus" pitchFamily="18" charset="-78"/>
              </a:rPr>
              <a:t>with accurate planning.</a:t>
            </a:r>
          </a:p>
          <a:p>
            <a:endParaRPr lang="en-US" dirty="0"/>
          </a:p>
        </p:txBody>
      </p:sp>
    </p:spTree>
    <p:extLst>
      <p:ext uri="{BB962C8B-B14F-4D97-AF65-F5344CB8AC3E}">
        <p14:creationId xmlns:p14="http://schemas.microsoft.com/office/powerpoint/2010/main" val="4027675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p:txBody>
          <a:bodyPr>
            <a:normAutofit/>
          </a:bodyPr>
          <a:lstStyle/>
          <a:p>
            <a:pPr marL="685800" indent="-685800">
              <a:buFont typeface="Arial" pitchFamily="34" charset="0"/>
              <a:buChar char="•"/>
            </a:pPr>
            <a:r>
              <a:rPr lang="en-US" sz="5400" u="sng" dirty="0">
                <a:latin typeface="Andalus" pitchFamily="18" charset="-78"/>
                <a:cs typeface="Andalus" pitchFamily="18" charset="-78"/>
              </a:rPr>
              <a:t>SCOPE</a:t>
            </a:r>
          </a:p>
        </p:txBody>
      </p:sp>
      <p:sp>
        <p:nvSpPr>
          <p:cNvPr id="5" name="TextBox 4"/>
          <p:cNvSpPr txBox="1"/>
          <p:nvPr/>
        </p:nvSpPr>
        <p:spPr>
          <a:xfrm>
            <a:off x="381000" y="1447800"/>
            <a:ext cx="8458200" cy="5416868"/>
          </a:xfrm>
          <a:prstGeom prst="rect">
            <a:avLst/>
          </a:prstGeom>
          <a:noFill/>
        </p:spPr>
        <p:txBody>
          <a:bodyPr wrap="square" rtlCol="0">
            <a:spAutoFit/>
          </a:bodyPr>
          <a:lstStyle/>
          <a:p>
            <a:pPr marL="285750" indent="-285750">
              <a:buFont typeface="Wingdings" pitchFamily="2" charset="2"/>
              <a:buChar char="Ø"/>
            </a:pPr>
            <a:r>
              <a:rPr lang="en-US" sz="2400" b="1" dirty="0">
                <a:solidFill>
                  <a:schemeClr val="accent1">
                    <a:lumMod val="50000"/>
                  </a:schemeClr>
                </a:solidFill>
                <a:latin typeface="Andalus" pitchFamily="18" charset="-78"/>
                <a:cs typeface="Andalus" pitchFamily="18" charset="-78"/>
              </a:rPr>
              <a:t>Task reminders </a:t>
            </a:r>
            <a:r>
              <a:rPr lang="en-US" sz="2400" dirty="0">
                <a:solidFill>
                  <a:schemeClr val="accent1">
                    <a:lumMod val="50000"/>
                  </a:schemeClr>
                </a:solidFill>
                <a:latin typeface="Andalus" pitchFamily="18" charset="-78"/>
                <a:cs typeface="Andalus" pitchFamily="18" charset="-78"/>
              </a:rPr>
              <a:t>- Have your device remind you every few minutes to ensure you get the message.</a:t>
            </a:r>
          </a:p>
          <a:p>
            <a:pPr marL="285750" indent="-285750">
              <a:buFont typeface="Wingdings" pitchFamily="2" charset="2"/>
              <a:buChar char="Ø"/>
            </a:pPr>
            <a:r>
              <a:rPr lang="en-US" sz="2400" b="1" dirty="0">
                <a:solidFill>
                  <a:schemeClr val="accent1">
                    <a:lumMod val="50000"/>
                  </a:schemeClr>
                </a:solidFill>
                <a:latin typeface="Andalus" pitchFamily="18" charset="-78"/>
                <a:cs typeface="Andalus" pitchFamily="18" charset="-78"/>
              </a:rPr>
              <a:t>Time Tracking </a:t>
            </a:r>
            <a:r>
              <a:rPr lang="en-US" sz="2400" dirty="0">
                <a:solidFill>
                  <a:schemeClr val="accent1">
                    <a:lumMod val="50000"/>
                  </a:schemeClr>
                </a:solidFill>
                <a:latin typeface="Andalus" pitchFamily="18" charset="-78"/>
                <a:cs typeface="Andalus" pitchFamily="18" charset="-78"/>
              </a:rPr>
              <a:t>- Keep track of both the estimated and actual length of tasks</a:t>
            </a:r>
          </a:p>
          <a:p>
            <a:pPr marL="285750" indent="-285750">
              <a:buFont typeface="Wingdings" pitchFamily="2" charset="2"/>
              <a:buChar char="Ø"/>
            </a:pPr>
            <a:r>
              <a:rPr lang="en-US" sz="2400" b="1" dirty="0">
                <a:solidFill>
                  <a:schemeClr val="accent1">
                    <a:lumMod val="50000"/>
                  </a:schemeClr>
                </a:solidFill>
                <a:latin typeface="Andalus" pitchFamily="18" charset="-78"/>
                <a:cs typeface="Andalus" pitchFamily="18" charset="-78"/>
              </a:rPr>
              <a:t>Calendar Integration </a:t>
            </a:r>
            <a:r>
              <a:rPr lang="en-US" sz="2400" dirty="0">
                <a:solidFill>
                  <a:schemeClr val="accent1">
                    <a:lumMod val="50000"/>
                  </a:schemeClr>
                </a:solidFill>
                <a:latin typeface="Andalus" pitchFamily="18" charset="-78"/>
                <a:cs typeface="Andalus" pitchFamily="18" charset="-78"/>
              </a:rPr>
              <a:t>- You can view your tasks on your device's calendar, allowing you to see both calendar events and to-do items on one screen.</a:t>
            </a:r>
          </a:p>
          <a:p>
            <a:pPr marL="285750" indent="-285750">
              <a:buFont typeface="Wingdings" pitchFamily="2" charset="2"/>
              <a:buChar char="Ø"/>
            </a:pPr>
            <a:r>
              <a:rPr lang="en-US" sz="2400" b="1" dirty="0">
                <a:solidFill>
                  <a:schemeClr val="accent1">
                    <a:lumMod val="50000"/>
                  </a:schemeClr>
                </a:solidFill>
                <a:latin typeface="Andalus" pitchFamily="18" charset="-78"/>
                <a:cs typeface="Andalus" pitchFamily="18" charset="-78"/>
              </a:rPr>
              <a:t>Simple UI </a:t>
            </a:r>
            <a:r>
              <a:rPr lang="en-US" sz="2400" dirty="0">
                <a:solidFill>
                  <a:schemeClr val="accent1">
                    <a:lumMod val="50000"/>
                  </a:schemeClr>
                </a:solidFill>
                <a:latin typeface="Andalus" pitchFamily="18" charset="-78"/>
                <a:cs typeface="Andalus" pitchFamily="18" charset="-78"/>
              </a:rPr>
              <a:t>- Simple to use. Simple user interface. Too many features just clutter things up.</a:t>
            </a:r>
          </a:p>
          <a:p>
            <a:pPr marL="285750" indent="-285750">
              <a:buFont typeface="Wingdings" pitchFamily="2" charset="2"/>
              <a:buChar char="Ø"/>
            </a:pPr>
            <a:r>
              <a:rPr lang="en-US" sz="2400" b="1" dirty="0">
                <a:solidFill>
                  <a:schemeClr val="accent1">
                    <a:lumMod val="50000"/>
                  </a:schemeClr>
                </a:solidFill>
                <a:latin typeface="Andalus" pitchFamily="18" charset="-78"/>
                <a:cs typeface="Andalus" pitchFamily="18" charset="-78"/>
              </a:rPr>
              <a:t>Quick and Easy to use </a:t>
            </a:r>
            <a:r>
              <a:rPr lang="en-US" sz="2400" dirty="0">
                <a:solidFill>
                  <a:schemeClr val="accent1">
                    <a:lumMod val="50000"/>
                  </a:schemeClr>
                </a:solidFill>
                <a:latin typeface="Andalus" pitchFamily="18" charset="-78"/>
                <a:cs typeface="Andalus" pitchFamily="18" charset="-78"/>
              </a:rPr>
              <a:t>- Creates tasks fast and easily.</a:t>
            </a:r>
          </a:p>
          <a:p>
            <a:pPr marL="285750" indent="-285750">
              <a:buFont typeface="Wingdings" pitchFamily="2" charset="2"/>
              <a:buChar char="Ø"/>
            </a:pPr>
            <a:r>
              <a:rPr lang="en-US" sz="2400" b="1" dirty="0">
                <a:solidFill>
                  <a:schemeClr val="accent1">
                    <a:lumMod val="50000"/>
                  </a:schemeClr>
                </a:solidFill>
                <a:latin typeface="Andalus" pitchFamily="18" charset="-78"/>
                <a:cs typeface="Andalus" pitchFamily="18" charset="-78"/>
              </a:rPr>
              <a:t>Prioritization </a:t>
            </a:r>
            <a:r>
              <a:rPr lang="en-US" sz="2400" dirty="0">
                <a:solidFill>
                  <a:schemeClr val="accent1">
                    <a:lumMod val="50000"/>
                  </a:schemeClr>
                </a:solidFill>
                <a:latin typeface="Andalus" pitchFamily="18" charset="-78"/>
                <a:cs typeface="Andalus" pitchFamily="18" charset="-78"/>
              </a:rPr>
              <a:t>- It is important to be able to separate important tasks from the lesser ones</a:t>
            </a:r>
          </a:p>
          <a:p>
            <a:endParaRPr lang="en-US" dirty="0"/>
          </a:p>
          <a:p>
            <a:r>
              <a:rPr lang="en-US" dirty="0"/>
              <a:t/>
            </a:r>
            <a:br>
              <a:rPr lang="en-US" dirty="0"/>
            </a:br>
            <a:endParaRPr lang="en-US" dirty="0"/>
          </a:p>
        </p:txBody>
      </p:sp>
    </p:spTree>
    <p:extLst>
      <p:ext uri="{BB962C8B-B14F-4D97-AF65-F5344CB8AC3E}">
        <p14:creationId xmlns:p14="http://schemas.microsoft.com/office/powerpoint/2010/main" val="1312902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p:txBody>
          <a:bodyPr/>
          <a:lstStyle/>
          <a:p>
            <a:pPr marL="571500" indent="-571500">
              <a:buFont typeface="Arial" pitchFamily="34" charset="0"/>
              <a:buChar char="•"/>
            </a:pPr>
            <a:r>
              <a:rPr lang="en-US" u="sng" dirty="0">
                <a:latin typeface="Andalus" pitchFamily="18" charset="-78"/>
                <a:cs typeface="Andalus" pitchFamily="18" charset="-78"/>
              </a:rPr>
              <a:t>PROTOTYPE- </a:t>
            </a:r>
            <a:r>
              <a:rPr lang="en-US" dirty="0">
                <a:latin typeface="Andalus" pitchFamily="18" charset="-78"/>
                <a:cs typeface="Andalus" pitchFamily="18" charset="-78"/>
              </a:rPr>
              <a:t>Log In page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371601"/>
            <a:ext cx="8534400" cy="5257800"/>
          </a:xfrm>
          <a:prstGeom prst="rect">
            <a:avLst/>
          </a:prstGeom>
        </p:spPr>
      </p:pic>
    </p:spTree>
    <p:extLst>
      <p:ext uri="{BB962C8B-B14F-4D97-AF65-F5344CB8AC3E}">
        <p14:creationId xmlns:p14="http://schemas.microsoft.com/office/powerpoint/2010/main" val="1718646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p:txBody>
          <a:bodyPr/>
          <a:lstStyle/>
          <a:p>
            <a:pPr marL="571500" indent="-571500">
              <a:buFont typeface="Arial" pitchFamily="34" charset="0"/>
              <a:buChar char="•"/>
            </a:pPr>
            <a:r>
              <a:rPr lang="en-US" u="sng" dirty="0">
                <a:latin typeface="Andalus" pitchFamily="18" charset="-78"/>
                <a:cs typeface="Andalus" pitchFamily="18" charset="-78"/>
              </a:rPr>
              <a:t>PROTOTYPE- </a:t>
            </a:r>
            <a:r>
              <a:rPr lang="en-US" dirty="0">
                <a:latin typeface="Andalus" pitchFamily="18" charset="-78"/>
                <a:cs typeface="Andalus" pitchFamily="18" charset="-78"/>
              </a:rPr>
              <a:t>Details page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533525"/>
            <a:ext cx="8610600" cy="5095876"/>
          </a:xfrm>
          <a:prstGeom prst="rect">
            <a:avLst/>
          </a:prstGeom>
        </p:spPr>
      </p:pic>
    </p:spTree>
    <p:extLst>
      <p:ext uri="{BB962C8B-B14F-4D97-AF65-F5344CB8AC3E}">
        <p14:creationId xmlns:p14="http://schemas.microsoft.com/office/powerpoint/2010/main" val="3599829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p:txBody>
          <a:bodyPr/>
          <a:lstStyle/>
          <a:p>
            <a:pPr marL="571500" indent="-571500">
              <a:buFont typeface="Arial" pitchFamily="34" charset="0"/>
              <a:buChar char="•"/>
            </a:pPr>
            <a:r>
              <a:rPr lang="en-US" u="sng" dirty="0">
                <a:latin typeface="Andalus" pitchFamily="18" charset="-78"/>
                <a:cs typeface="Andalus" pitchFamily="18" charset="-78"/>
              </a:rPr>
              <a:t>PROTOTYPE- </a:t>
            </a:r>
            <a:r>
              <a:rPr lang="en-US" dirty="0">
                <a:latin typeface="Andalus" pitchFamily="18" charset="-78"/>
                <a:cs typeface="Andalus" pitchFamily="18" charset="-78"/>
              </a:rPr>
              <a:t>Main Window</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295400"/>
            <a:ext cx="8610600" cy="5334000"/>
          </a:xfrm>
          <a:prstGeom prst="rect">
            <a:avLst/>
          </a:prstGeom>
        </p:spPr>
      </p:pic>
    </p:spTree>
    <p:extLst>
      <p:ext uri="{BB962C8B-B14F-4D97-AF65-F5344CB8AC3E}">
        <p14:creationId xmlns:p14="http://schemas.microsoft.com/office/powerpoint/2010/main" val="1448373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p:txBody>
          <a:bodyPr/>
          <a:lstStyle/>
          <a:p>
            <a:pPr marL="571500" indent="-571500">
              <a:buFont typeface="Arial" pitchFamily="34" charset="0"/>
              <a:buChar char="•"/>
            </a:pPr>
            <a:r>
              <a:rPr lang="en-US" u="sng" dirty="0">
                <a:latin typeface="Andalus" pitchFamily="18" charset="-78"/>
                <a:cs typeface="Andalus" pitchFamily="18" charset="-78"/>
              </a:rPr>
              <a:t>PROTOTYPE- </a:t>
            </a:r>
            <a:r>
              <a:rPr lang="en-US" dirty="0">
                <a:latin typeface="Andalus" pitchFamily="18" charset="-78"/>
                <a:cs typeface="Andalus" pitchFamily="18" charset="-78"/>
              </a:rPr>
              <a:t>Profile Page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447801"/>
            <a:ext cx="8610600" cy="5105399"/>
          </a:xfrm>
          <a:prstGeom prst="rect">
            <a:avLst/>
          </a:prstGeom>
        </p:spPr>
      </p:pic>
    </p:spTree>
    <p:extLst>
      <p:ext uri="{BB962C8B-B14F-4D97-AF65-F5344CB8AC3E}">
        <p14:creationId xmlns:p14="http://schemas.microsoft.com/office/powerpoint/2010/main" val="2150333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849"/>
            <a:ext cx="9144000" cy="6858000"/>
          </a:xfrm>
        </p:spPr>
      </p:pic>
      <p:sp>
        <p:nvSpPr>
          <p:cNvPr id="2" name="Title 1"/>
          <p:cNvSpPr>
            <a:spLocks noGrp="1"/>
          </p:cNvSpPr>
          <p:nvPr>
            <p:ph type="title"/>
          </p:nvPr>
        </p:nvSpPr>
        <p:spPr/>
        <p:txBody>
          <a:bodyPr/>
          <a:lstStyle/>
          <a:p>
            <a:pPr marL="571500" indent="-571500">
              <a:buFont typeface="Arial" pitchFamily="34" charset="0"/>
              <a:buChar char="•"/>
            </a:pPr>
            <a:r>
              <a:rPr lang="en-US" u="sng" dirty="0">
                <a:solidFill>
                  <a:schemeClr val="tx2">
                    <a:lumMod val="75000"/>
                  </a:schemeClr>
                </a:solidFill>
                <a:latin typeface="Andalus" pitchFamily="18" charset="-78"/>
                <a:cs typeface="Andalus" pitchFamily="18" charset="-78"/>
              </a:rPr>
              <a:t>DATABASE DESIGN- </a:t>
            </a:r>
            <a:r>
              <a:rPr lang="en-US" u="sng" dirty="0" err="1">
                <a:solidFill>
                  <a:schemeClr val="tx2">
                    <a:lumMod val="75000"/>
                  </a:schemeClr>
                </a:solidFill>
                <a:latin typeface="Andalus" pitchFamily="18" charset="-78"/>
                <a:cs typeface="Andalus" pitchFamily="18" charset="-78"/>
              </a:rPr>
              <a:t>Sql</a:t>
            </a:r>
            <a:r>
              <a:rPr lang="en-US" u="sng" dirty="0">
                <a:solidFill>
                  <a:schemeClr val="tx2">
                    <a:lumMod val="75000"/>
                  </a:schemeClr>
                </a:solidFill>
                <a:latin typeface="Andalus" pitchFamily="18" charset="-78"/>
                <a:cs typeface="Andalus" pitchFamily="18" charset="-78"/>
              </a:rPr>
              <a:t> File</a:t>
            </a:r>
          </a:p>
        </p:txBody>
      </p:sp>
      <p:pic>
        <p:nvPicPr>
          <p:cNvPr id="7" name="Picture 6">
            <a:extLst>
              <a:ext uri="{FF2B5EF4-FFF2-40B4-BE49-F238E27FC236}">
                <a16:creationId xmlns="" xmlns:a16="http://schemas.microsoft.com/office/drawing/2014/main" id="{403D3912-F22C-97BB-766D-2E2CA91004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699125"/>
            <a:ext cx="8686800" cy="4884237"/>
          </a:xfrm>
          <a:prstGeom prst="rect">
            <a:avLst/>
          </a:prstGeom>
        </p:spPr>
      </p:pic>
    </p:spTree>
    <p:extLst>
      <p:ext uri="{BB962C8B-B14F-4D97-AF65-F5344CB8AC3E}">
        <p14:creationId xmlns:p14="http://schemas.microsoft.com/office/powerpoint/2010/main" val="2118583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233</Words>
  <Application>Microsoft Office PowerPoint</Application>
  <PresentationFormat>On-screen Show (4:3)</PresentationFormat>
  <Paragraphs>48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TASKIT A to-do list planner </vt:lpstr>
      <vt:lpstr>PROBLEM STATEMENT</vt:lpstr>
      <vt:lpstr>OUTLINE </vt:lpstr>
      <vt:lpstr>SCOPE</vt:lpstr>
      <vt:lpstr>PROTOTYPE- Log In page</vt:lpstr>
      <vt:lpstr>PROTOTYPE- Details page</vt:lpstr>
      <vt:lpstr>PROTOTYPE- Main Window</vt:lpstr>
      <vt:lpstr>PROTOTYPE- Profile Page</vt:lpstr>
      <vt:lpstr>DATABASE DESIGN- Sql File</vt:lpstr>
      <vt:lpstr>DATABASE DESIGN-Sql File</vt:lpstr>
      <vt:lpstr>ER DIAGRAM</vt:lpstr>
      <vt:lpstr>ROLES AND RESPONSIBILITIES</vt:lpstr>
      <vt:lpstr>GITHUB LINK</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TASKIT A to-do list planner</dc:title>
  <dc:creator>Floyd Pinto</dc:creator>
  <cp:lastModifiedBy>Floyd Pinto</cp:lastModifiedBy>
  <cp:revision>23</cp:revision>
  <dcterms:created xsi:type="dcterms:W3CDTF">2022-09-10T20:56:59Z</dcterms:created>
  <dcterms:modified xsi:type="dcterms:W3CDTF">2022-09-11T15:36:50Z</dcterms:modified>
</cp:coreProperties>
</file>