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sldIdLst>
    <p:sldId id="256" r:id="rId2"/>
    <p:sldId id="265" r:id="rId3"/>
    <p:sldId id="261" r:id="rId4"/>
    <p:sldId id="259" r:id="rId5"/>
    <p:sldId id="262" r:id="rId6"/>
    <p:sldId id="264" r:id="rId7"/>
    <p:sldId id="263" r:id="rId8"/>
    <p:sldId id="257" r:id="rId9"/>
    <p:sldId id="258" r:id="rId10"/>
    <p:sldId id="282" r:id="rId11"/>
    <p:sldId id="283" r:id="rId12"/>
    <p:sldId id="281" r:id="rId13"/>
    <p:sldId id="280"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1176"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9069BF7-E3E3-43E6-8FC0-7E5DC5687B9E}" type="datetimeFigureOut">
              <a:rPr lang="en-GB" smtClean="0"/>
              <a:t>24/02/2016</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C885120-26C4-405C-AE0E-EFC9835897DD}"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7255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69BF7-E3E3-43E6-8FC0-7E5DC5687B9E}"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885120-26C4-405C-AE0E-EFC9835897DD}" type="slidenum">
              <a:rPr lang="en-GB" smtClean="0"/>
              <a:t>‹#›</a:t>
            </a:fld>
            <a:endParaRPr lang="en-GB"/>
          </a:p>
        </p:txBody>
      </p:sp>
    </p:spTree>
    <p:extLst>
      <p:ext uri="{BB962C8B-B14F-4D97-AF65-F5344CB8AC3E}">
        <p14:creationId xmlns:p14="http://schemas.microsoft.com/office/powerpoint/2010/main" val="306617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69BF7-E3E3-43E6-8FC0-7E5DC5687B9E}"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885120-26C4-405C-AE0E-EFC9835897DD}" type="slidenum">
              <a:rPr lang="en-GB" smtClean="0"/>
              <a:t>‹#›</a:t>
            </a:fld>
            <a:endParaRPr lang="en-GB"/>
          </a:p>
        </p:txBody>
      </p:sp>
    </p:spTree>
    <p:extLst>
      <p:ext uri="{BB962C8B-B14F-4D97-AF65-F5344CB8AC3E}">
        <p14:creationId xmlns:p14="http://schemas.microsoft.com/office/powerpoint/2010/main" val="213844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69BF7-E3E3-43E6-8FC0-7E5DC5687B9E}" type="datetimeFigureOut">
              <a:rPr lang="en-GB" smtClean="0"/>
              <a:t>24/02/2016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885120-26C4-405C-AE0E-EFC9835897DD}" type="slidenum">
              <a:rPr lang="en-GB" smtClean="0"/>
              <a:t>‹#›</a:t>
            </a:fld>
            <a:endParaRPr lang="en-GB"/>
          </a:p>
        </p:txBody>
      </p:sp>
    </p:spTree>
    <p:extLst>
      <p:ext uri="{BB962C8B-B14F-4D97-AF65-F5344CB8AC3E}">
        <p14:creationId xmlns:p14="http://schemas.microsoft.com/office/powerpoint/2010/main" val="400101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9069BF7-E3E3-43E6-8FC0-7E5DC5687B9E}" type="datetimeFigureOut">
              <a:rPr lang="en-GB" smtClean="0"/>
              <a:t>24/02/2016</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C885120-26C4-405C-AE0E-EFC9835897DD}"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819872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69BF7-E3E3-43E6-8FC0-7E5DC5687B9E}" type="datetimeFigureOut">
              <a:rPr lang="en-GB" smtClean="0"/>
              <a:t>24/02/2016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885120-26C4-405C-AE0E-EFC9835897DD}" type="slidenum">
              <a:rPr lang="en-GB" smtClean="0"/>
              <a:t>‹#›</a:t>
            </a:fld>
            <a:endParaRPr lang="en-GB"/>
          </a:p>
        </p:txBody>
      </p:sp>
    </p:spTree>
    <p:extLst>
      <p:ext uri="{BB962C8B-B14F-4D97-AF65-F5344CB8AC3E}">
        <p14:creationId xmlns:p14="http://schemas.microsoft.com/office/powerpoint/2010/main" val="66630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69BF7-E3E3-43E6-8FC0-7E5DC5687B9E}" type="datetimeFigureOut">
              <a:rPr lang="en-GB" smtClean="0"/>
              <a:t>24/02/2016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885120-26C4-405C-AE0E-EFC9835897DD}" type="slidenum">
              <a:rPr lang="en-GB" smtClean="0"/>
              <a:t>‹#›</a:t>
            </a:fld>
            <a:endParaRPr lang="en-GB"/>
          </a:p>
        </p:txBody>
      </p:sp>
    </p:spTree>
    <p:extLst>
      <p:ext uri="{BB962C8B-B14F-4D97-AF65-F5344CB8AC3E}">
        <p14:creationId xmlns:p14="http://schemas.microsoft.com/office/powerpoint/2010/main" val="16509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69BF7-E3E3-43E6-8FC0-7E5DC5687B9E}" type="datetimeFigureOut">
              <a:rPr lang="en-GB" smtClean="0"/>
              <a:t>24/02/2016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885120-26C4-405C-AE0E-EFC9835897DD}" type="slidenum">
              <a:rPr lang="en-GB" smtClean="0"/>
              <a:t>‹#›</a:t>
            </a:fld>
            <a:endParaRPr lang="en-GB"/>
          </a:p>
        </p:txBody>
      </p:sp>
    </p:spTree>
    <p:extLst>
      <p:ext uri="{BB962C8B-B14F-4D97-AF65-F5344CB8AC3E}">
        <p14:creationId xmlns:p14="http://schemas.microsoft.com/office/powerpoint/2010/main" val="392881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69BF7-E3E3-43E6-8FC0-7E5DC5687B9E}" type="datetimeFigureOut">
              <a:rPr lang="en-GB" smtClean="0"/>
              <a:t>24/02/2016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885120-26C4-405C-AE0E-EFC9835897DD}" type="slidenum">
              <a:rPr lang="en-GB" smtClean="0"/>
              <a:t>‹#›</a:t>
            </a:fld>
            <a:endParaRPr lang="en-GB"/>
          </a:p>
        </p:txBody>
      </p:sp>
    </p:spTree>
    <p:extLst>
      <p:ext uri="{BB962C8B-B14F-4D97-AF65-F5344CB8AC3E}">
        <p14:creationId xmlns:p14="http://schemas.microsoft.com/office/powerpoint/2010/main" val="214116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9069BF7-E3E3-43E6-8FC0-7E5DC5687B9E}" type="datetimeFigureOut">
              <a:rPr lang="en-GB" smtClean="0"/>
              <a:t>24/02/2016</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885120-26C4-405C-AE0E-EFC9835897D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627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9069BF7-E3E3-43E6-8FC0-7E5DC5687B9E}" type="datetimeFigureOut">
              <a:rPr lang="en-GB" smtClean="0"/>
              <a:t>24/02/2016</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885120-26C4-405C-AE0E-EFC9835897DD}"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1909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9069BF7-E3E3-43E6-8FC0-7E5DC5687B9E}" type="datetimeFigureOut">
              <a:rPr lang="en-GB" smtClean="0"/>
              <a:t>24/02/2016</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C885120-26C4-405C-AE0E-EFC9835897DD}"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6611500"/>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R JULIAN" panose="02000000000000000000" pitchFamily="2" charset="0"/>
              </a:rPr>
              <a:t>E-health</a:t>
            </a:r>
          </a:p>
        </p:txBody>
      </p:sp>
    </p:spTree>
    <p:extLst>
      <p:ext uri="{BB962C8B-B14F-4D97-AF65-F5344CB8AC3E}">
        <p14:creationId xmlns:p14="http://schemas.microsoft.com/office/powerpoint/2010/main" val="65165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R JULIAN" panose="02000000000000000000" pitchFamily="2" charset="0"/>
              </a:rPr>
              <a:t>E-r diagram</a:t>
            </a:r>
          </a:p>
        </p:txBody>
      </p:sp>
    </p:spTree>
    <p:extLst>
      <p:ext uri="{BB962C8B-B14F-4D97-AF65-F5344CB8AC3E}">
        <p14:creationId xmlns:p14="http://schemas.microsoft.com/office/powerpoint/2010/main" val="184710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858" y="950976"/>
            <a:ext cx="8693510" cy="5154168"/>
          </a:xfrm>
        </p:spPr>
      </p:pic>
    </p:spTree>
    <p:extLst>
      <p:ext uri="{BB962C8B-B14F-4D97-AF65-F5344CB8AC3E}">
        <p14:creationId xmlns:p14="http://schemas.microsoft.com/office/powerpoint/2010/main" val="80360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R JULIAN" panose="02000000000000000000" pitchFamily="2" charset="0"/>
              </a:rPr>
              <a:t>attributes</a:t>
            </a:r>
          </a:p>
        </p:txBody>
      </p:sp>
    </p:spTree>
    <p:extLst>
      <p:ext uri="{BB962C8B-B14F-4D97-AF65-F5344CB8AC3E}">
        <p14:creationId xmlns:p14="http://schemas.microsoft.com/office/powerpoint/2010/main" val="420703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3416" y="1267968"/>
            <a:ext cx="2368296" cy="2048256"/>
          </a:xfrm>
        </p:spPr>
        <p:txBody>
          <a:bodyPr>
            <a:normAutofit/>
          </a:bodyPr>
          <a:lstStyle/>
          <a:p>
            <a:pPr marL="0" indent="0" algn="ctr">
              <a:buNone/>
            </a:pPr>
            <a:r>
              <a:rPr lang="en-GB" dirty="0">
                <a:latin typeface="AR JULIAN" panose="02000000000000000000" pitchFamily="2" charset="0"/>
              </a:rPr>
              <a:t>Folder</a:t>
            </a:r>
          </a:p>
          <a:p>
            <a:r>
              <a:rPr lang="en-GB" dirty="0">
                <a:latin typeface="AR JULIAN" panose="02000000000000000000" pitchFamily="2" charset="0"/>
              </a:rPr>
              <a:t>Integer </a:t>
            </a:r>
            <a:r>
              <a:rPr lang="en-GB" dirty="0" err="1">
                <a:latin typeface="AR JULIAN" panose="02000000000000000000" pitchFamily="2" charset="0"/>
              </a:rPr>
              <a:t>user_id</a:t>
            </a:r>
            <a:endParaRPr lang="en-GB" dirty="0">
              <a:latin typeface="AR JULIAN" panose="02000000000000000000" pitchFamily="2" charset="0"/>
            </a:endParaRPr>
          </a:p>
          <a:p>
            <a:r>
              <a:rPr lang="en-GB" dirty="0">
                <a:latin typeface="AR JULIAN" panose="02000000000000000000" pitchFamily="2" charset="0"/>
              </a:rPr>
              <a:t>String name</a:t>
            </a:r>
          </a:p>
          <a:p>
            <a:r>
              <a:rPr lang="en-GB" dirty="0">
                <a:latin typeface="AR JULIAN" panose="02000000000000000000" pitchFamily="2" charset="0"/>
              </a:rPr>
              <a:t>Boolean public</a:t>
            </a:r>
          </a:p>
        </p:txBody>
      </p:sp>
      <p:sp>
        <p:nvSpPr>
          <p:cNvPr id="4" name="Content Placeholder 2"/>
          <p:cNvSpPr txBox="1">
            <a:spLocks/>
          </p:cNvSpPr>
          <p:nvPr/>
        </p:nvSpPr>
        <p:spPr>
          <a:xfrm>
            <a:off x="5495544" y="1136904"/>
            <a:ext cx="2554224" cy="273405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GB" dirty="0">
                <a:latin typeface="AR JULIAN" panose="02000000000000000000" pitchFamily="2" charset="0"/>
              </a:rPr>
              <a:t>User</a:t>
            </a:r>
          </a:p>
          <a:p>
            <a:r>
              <a:rPr lang="en-GB" dirty="0">
                <a:latin typeface="AR JULIAN" panose="02000000000000000000" pitchFamily="2" charset="0"/>
              </a:rPr>
              <a:t>String forename</a:t>
            </a:r>
          </a:p>
          <a:p>
            <a:r>
              <a:rPr lang="en-GB" dirty="0">
                <a:latin typeface="AR JULIAN" panose="02000000000000000000" pitchFamily="2" charset="0"/>
              </a:rPr>
              <a:t>String surname</a:t>
            </a:r>
          </a:p>
          <a:p>
            <a:r>
              <a:rPr lang="en-GB" dirty="0">
                <a:latin typeface="AR JULIAN" panose="02000000000000000000" pitchFamily="2" charset="0"/>
              </a:rPr>
              <a:t>String e-mail</a:t>
            </a:r>
          </a:p>
          <a:p>
            <a:r>
              <a:rPr lang="en-GB" dirty="0">
                <a:latin typeface="AR JULIAN" panose="02000000000000000000" pitchFamily="2" charset="0"/>
              </a:rPr>
              <a:t>String username</a:t>
            </a:r>
          </a:p>
          <a:p>
            <a:r>
              <a:rPr lang="en-GB" dirty="0">
                <a:latin typeface="AR JULIAN" panose="02000000000000000000" pitchFamily="2" charset="0"/>
              </a:rPr>
              <a:t>String password</a:t>
            </a:r>
          </a:p>
        </p:txBody>
      </p:sp>
      <p:sp>
        <p:nvSpPr>
          <p:cNvPr id="5" name="Content Placeholder 2"/>
          <p:cNvSpPr txBox="1">
            <a:spLocks/>
          </p:cNvSpPr>
          <p:nvPr/>
        </p:nvSpPr>
        <p:spPr>
          <a:xfrm>
            <a:off x="5779008" y="4562856"/>
            <a:ext cx="1987296" cy="97078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GB" dirty="0">
                <a:latin typeface="AR JULIAN" panose="02000000000000000000" pitchFamily="2" charset="0"/>
              </a:rPr>
              <a:t>Category</a:t>
            </a:r>
          </a:p>
          <a:p>
            <a:r>
              <a:rPr lang="en-GB" dirty="0">
                <a:latin typeface="AR JULIAN" panose="02000000000000000000" pitchFamily="2" charset="0"/>
              </a:rPr>
              <a:t>String name</a:t>
            </a:r>
          </a:p>
        </p:txBody>
      </p:sp>
      <p:sp>
        <p:nvSpPr>
          <p:cNvPr id="6" name="Content Placeholder 2"/>
          <p:cNvSpPr txBox="1">
            <a:spLocks/>
          </p:cNvSpPr>
          <p:nvPr/>
        </p:nvSpPr>
        <p:spPr>
          <a:xfrm>
            <a:off x="1438656" y="1136904"/>
            <a:ext cx="3465576" cy="3750564"/>
          </a:xfrm>
          <a:prstGeom prst="rect">
            <a:avLst/>
          </a:prstGeom>
        </p:spPr>
        <p:txBody>
          <a:bodyPr vert="horz" lIns="91440" tIns="45720" rIns="91440" bIns="45720" rtlCol="0">
            <a:normAutofit fontScale="850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GB" sz="2400" dirty="0">
                <a:latin typeface="AR JULIAN" panose="02000000000000000000" pitchFamily="2" charset="0"/>
              </a:rPr>
              <a:t>Page</a:t>
            </a:r>
          </a:p>
          <a:p>
            <a:r>
              <a:rPr lang="en-GB" sz="2400" dirty="0">
                <a:latin typeface="AR JULIAN" panose="02000000000000000000" pitchFamily="2" charset="0"/>
              </a:rPr>
              <a:t>String title</a:t>
            </a:r>
          </a:p>
          <a:p>
            <a:r>
              <a:rPr lang="en-GB" sz="2400" dirty="0">
                <a:latin typeface="AR JULIAN" panose="02000000000000000000" pitchFamily="2" charset="0"/>
              </a:rPr>
              <a:t>String summary</a:t>
            </a:r>
          </a:p>
          <a:p>
            <a:r>
              <a:rPr lang="en-GB" sz="2400" dirty="0">
                <a:latin typeface="AR JULIAN" panose="02000000000000000000" pitchFamily="2" charset="0"/>
              </a:rPr>
              <a:t>String source</a:t>
            </a:r>
          </a:p>
          <a:p>
            <a:r>
              <a:rPr lang="en-GB" sz="2400" dirty="0">
                <a:latin typeface="AR JULIAN" panose="02000000000000000000" pitchFamily="2" charset="0"/>
              </a:rPr>
              <a:t>String </a:t>
            </a:r>
            <a:r>
              <a:rPr lang="en-GB" sz="2400" dirty="0" err="1">
                <a:latin typeface="AR JULIAN" panose="02000000000000000000" pitchFamily="2" charset="0"/>
              </a:rPr>
              <a:t>url</a:t>
            </a:r>
            <a:endParaRPr lang="en-GB" sz="2400" dirty="0">
              <a:latin typeface="AR JULIAN" panose="02000000000000000000" pitchFamily="2" charset="0"/>
            </a:endParaRPr>
          </a:p>
          <a:p>
            <a:r>
              <a:rPr lang="en-GB" sz="2400" dirty="0">
                <a:latin typeface="AR JULIAN" panose="02000000000000000000" pitchFamily="2" charset="0"/>
              </a:rPr>
              <a:t>Integer </a:t>
            </a:r>
            <a:r>
              <a:rPr lang="en-GB" sz="2400" dirty="0" err="1">
                <a:latin typeface="AR JULIAN" panose="02000000000000000000" pitchFamily="2" charset="0"/>
              </a:rPr>
              <a:t>readingScore</a:t>
            </a:r>
            <a:endParaRPr lang="en-GB" sz="2400" dirty="0">
              <a:latin typeface="AR JULIAN" panose="02000000000000000000" pitchFamily="2" charset="0"/>
            </a:endParaRPr>
          </a:p>
          <a:p>
            <a:r>
              <a:rPr lang="en-GB" sz="2400" dirty="0">
                <a:latin typeface="AR JULIAN" panose="02000000000000000000" pitchFamily="2" charset="0"/>
              </a:rPr>
              <a:t>Integer </a:t>
            </a:r>
            <a:r>
              <a:rPr lang="en-GB" sz="2400" dirty="0" err="1">
                <a:latin typeface="AR JULIAN" panose="02000000000000000000" pitchFamily="2" charset="0"/>
              </a:rPr>
              <a:t>sentimentScore</a:t>
            </a:r>
            <a:endParaRPr lang="en-GB" sz="2400" dirty="0">
              <a:latin typeface="AR JULIAN" panose="02000000000000000000" pitchFamily="2" charset="0"/>
            </a:endParaRPr>
          </a:p>
          <a:p>
            <a:r>
              <a:rPr lang="en-GB" sz="2400" dirty="0">
                <a:latin typeface="AR JULIAN" panose="02000000000000000000" pitchFamily="2" charset="0"/>
              </a:rPr>
              <a:t>Integer </a:t>
            </a:r>
            <a:r>
              <a:rPr lang="en-GB" sz="2400" dirty="0" err="1">
                <a:latin typeface="AR JULIAN" panose="02000000000000000000" pitchFamily="2" charset="0"/>
              </a:rPr>
              <a:t>subjectivityScore</a:t>
            </a:r>
            <a:endParaRPr lang="en-GB" sz="2400" dirty="0">
              <a:latin typeface="AR JULIAN" panose="02000000000000000000" pitchFamily="2" charset="0"/>
            </a:endParaRPr>
          </a:p>
          <a:p>
            <a:r>
              <a:rPr lang="en-GB" sz="2400" dirty="0">
                <a:latin typeface="AR JULIAN" panose="02000000000000000000" pitchFamily="2" charset="0"/>
              </a:rPr>
              <a:t>Integer saves</a:t>
            </a:r>
          </a:p>
        </p:txBody>
      </p:sp>
      <p:sp>
        <p:nvSpPr>
          <p:cNvPr id="7" name="Content Placeholder 2"/>
          <p:cNvSpPr txBox="1">
            <a:spLocks/>
          </p:cNvSpPr>
          <p:nvPr/>
        </p:nvSpPr>
        <p:spPr>
          <a:xfrm>
            <a:off x="9043416" y="4241292"/>
            <a:ext cx="2365248" cy="1292352"/>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None/>
            </a:pPr>
            <a:r>
              <a:rPr lang="en-GB" dirty="0">
                <a:latin typeface="AR JULIAN" panose="02000000000000000000" pitchFamily="2" charset="0"/>
              </a:rPr>
              <a:t>Query</a:t>
            </a:r>
          </a:p>
          <a:p>
            <a:r>
              <a:rPr lang="en-GB" dirty="0">
                <a:latin typeface="AR JULIAN" panose="02000000000000000000" pitchFamily="2" charset="0"/>
              </a:rPr>
              <a:t>String content</a:t>
            </a:r>
          </a:p>
          <a:p>
            <a:r>
              <a:rPr lang="en-GB" dirty="0">
                <a:latin typeface="AR JULIAN" panose="02000000000000000000" pitchFamily="2" charset="0"/>
              </a:rPr>
              <a:t>long timestamp</a:t>
            </a:r>
          </a:p>
        </p:txBody>
      </p:sp>
    </p:spTree>
    <p:extLst>
      <p:ext uri="{BB962C8B-B14F-4D97-AF65-F5344CB8AC3E}">
        <p14:creationId xmlns:p14="http://schemas.microsoft.com/office/powerpoint/2010/main" val="4279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3416" y="2108494"/>
            <a:ext cx="8361229" cy="2098226"/>
          </a:xfrm>
        </p:spPr>
        <p:txBody>
          <a:bodyPr/>
          <a:lstStyle/>
          <a:p>
            <a:r>
              <a:rPr lang="en-GB" dirty="0">
                <a:latin typeface="AR JULIAN" panose="02000000000000000000" pitchFamily="2" charset="0"/>
              </a:rPr>
              <a:t>wireframes</a:t>
            </a:r>
          </a:p>
        </p:txBody>
      </p:sp>
    </p:spTree>
    <p:extLst>
      <p:ext uri="{BB962C8B-B14F-4D97-AF65-F5344CB8AC3E}">
        <p14:creationId xmlns:p14="http://schemas.microsoft.com/office/powerpoint/2010/main" val="15744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6776" y="142361"/>
            <a:ext cx="9317736" cy="6587225"/>
          </a:xfrm>
        </p:spPr>
      </p:pic>
    </p:spTree>
    <p:extLst>
      <p:ext uri="{BB962C8B-B14F-4D97-AF65-F5344CB8AC3E}">
        <p14:creationId xmlns:p14="http://schemas.microsoft.com/office/powerpoint/2010/main" val="245387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014" y="146305"/>
            <a:ext cx="9287040" cy="6565524"/>
          </a:xfrm>
        </p:spPr>
      </p:pic>
    </p:spTree>
    <p:extLst>
      <p:ext uri="{BB962C8B-B14F-4D97-AF65-F5344CB8AC3E}">
        <p14:creationId xmlns:p14="http://schemas.microsoft.com/office/powerpoint/2010/main" val="308940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49844" y="155448"/>
            <a:ext cx="9311775" cy="6583011"/>
          </a:xfrm>
        </p:spPr>
      </p:pic>
    </p:spTree>
    <p:extLst>
      <p:ext uri="{BB962C8B-B14F-4D97-AF65-F5344CB8AC3E}">
        <p14:creationId xmlns:p14="http://schemas.microsoft.com/office/powerpoint/2010/main" val="215029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28216" y="124135"/>
            <a:ext cx="9290303" cy="6567831"/>
          </a:xfrm>
        </p:spPr>
      </p:pic>
    </p:spTree>
    <p:extLst>
      <p:ext uri="{BB962C8B-B14F-4D97-AF65-F5344CB8AC3E}">
        <p14:creationId xmlns:p14="http://schemas.microsoft.com/office/powerpoint/2010/main" val="16097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6077" y="91440"/>
            <a:ext cx="9416813" cy="6657268"/>
          </a:xfrm>
        </p:spPr>
      </p:pic>
    </p:spTree>
    <p:extLst>
      <p:ext uri="{BB962C8B-B14F-4D97-AF65-F5344CB8AC3E}">
        <p14:creationId xmlns:p14="http://schemas.microsoft.com/office/powerpoint/2010/main" val="237537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5376" y="2414016"/>
            <a:ext cx="5157216" cy="3151632"/>
          </a:xfrm>
        </p:spPr>
        <p:txBody>
          <a:bodyPr>
            <a:normAutofit lnSpcReduction="10000"/>
          </a:bodyPr>
          <a:lstStyle/>
          <a:p>
            <a:r>
              <a:rPr lang="en-GB" sz="3600" dirty="0">
                <a:latin typeface="AR JULIAN" panose="02000000000000000000" pitchFamily="2" charset="0"/>
              </a:rPr>
              <a:t>Our business</a:t>
            </a:r>
          </a:p>
          <a:p>
            <a:r>
              <a:rPr lang="en-GB" sz="3600" dirty="0">
                <a:latin typeface="AR JULIAN" panose="02000000000000000000" pitchFamily="2" charset="0"/>
              </a:rPr>
              <a:t>Our website</a:t>
            </a:r>
          </a:p>
          <a:p>
            <a:r>
              <a:rPr lang="en-GB" sz="3600" dirty="0">
                <a:latin typeface="AR JULIAN" panose="02000000000000000000" pitchFamily="2" charset="0"/>
              </a:rPr>
              <a:t>Our users</a:t>
            </a:r>
          </a:p>
          <a:p>
            <a:r>
              <a:rPr lang="en-GB" sz="3600" dirty="0">
                <a:latin typeface="AR JULIAN" panose="02000000000000000000" pitchFamily="2" charset="0"/>
              </a:rPr>
              <a:t>Website activities and objectives</a:t>
            </a:r>
          </a:p>
          <a:p>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317" y="2103120"/>
            <a:ext cx="3261226" cy="3261226"/>
          </a:xfrm>
          <a:prstGeom prst="rect">
            <a:avLst/>
          </a:prstGeom>
        </p:spPr>
      </p:pic>
    </p:spTree>
    <p:extLst>
      <p:ext uri="{BB962C8B-B14F-4D97-AF65-F5344CB8AC3E}">
        <p14:creationId xmlns:p14="http://schemas.microsoft.com/office/powerpoint/2010/main" val="596814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03640" y="73152"/>
            <a:ext cx="9501335" cy="6717022"/>
          </a:xfrm>
        </p:spPr>
      </p:pic>
    </p:spTree>
    <p:extLst>
      <p:ext uri="{BB962C8B-B14F-4D97-AF65-F5344CB8AC3E}">
        <p14:creationId xmlns:p14="http://schemas.microsoft.com/office/powerpoint/2010/main" val="3354168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1773" y="118872"/>
            <a:ext cx="9347450" cy="6608232"/>
          </a:xfrm>
        </p:spPr>
      </p:pic>
    </p:spTree>
    <p:extLst>
      <p:ext uri="{BB962C8B-B14F-4D97-AF65-F5344CB8AC3E}">
        <p14:creationId xmlns:p14="http://schemas.microsoft.com/office/powerpoint/2010/main" val="331432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9504" y="147345"/>
            <a:ext cx="9319872" cy="6588735"/>
          </a:xfrm>
        </p:spPr>
      </p:pic>
    </p:spTree>
    <p:extLst>
      <p:ext uri="{BB962C8B-B14F-4D97-AF65-F5344CB8AC3E}">
        <p14:creationId xmlns:p14="http://schemas.microsoft.com/office/powerpoint/2010/main" val="260367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9672" y="136826"/>
            <a:ext cx="9336552" cy="6600528"/>
          </a:xfrm>
        </p:spPr>
      </p:pic>
    </p:spTree>
    <p:extLst>
      <p:ext uri="{BB962C8B-B14F-4D97-AF65-F5344CB8AC3E}">
        <p14:creationId xmlns:p14="http://schemas.microsoft.com/office/powerpoint/2010/main" val="4135092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28498" y="109729"/>
            <a:ext cx="9405440" cy="6649228"/>
          </a:xfrm>
        </p:spPr>
      </p:pic>
    </p:spTree>
    <p:extLst>
      <p:ext uri="{BB962C8B-B14F-4D97-AF65-F5344CB8AC3E}">
        <p14:creationId xmlns:p14="http://schemas.microsoft.com/office/powerpoint/2010/main" val="401791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775" y="109864"/>
            <a:ext cx="9363321" cy="6619451"/>
          </a:xfrm>
        </p:spPr>
      </p:pic>
    </p:spTree>
    <p:extLst>
      <p:ext uri="{BB962C8B-B14F-4D97-AF65-F5344CB8AC3E}">
        <p14:creationId xmlns:p14="http://schemas.microsoft.com/office/powerpoint/2010/main" val="395419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69684" y="91441"/>
            <a:ext cx="9365738" cy="6621160"/>
          </a:xfrm>
        </p:spPr>
      </p:pic>
    </p:spTree>
    <p:extLst>
      <p:ext uri="{BB962C8B-B14F-4D97-AF65-F5344CB8AC3E}">
        <p14:creationId xmlns:p14="http://schemas.microsoft.com/office/powerpoint/2010/main" val="71442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5960" y="100583"/>
            <a:ext cx="9285906" cy="6564723"/>
          </a:xfrm>
        </p:spPr>
      </p:pic>
    </p:spTree>
    <p:extLst>
      <p:ext uri="{BB962C8B-B14F-4D97-AF65-F5344CB8AC3E}">
        <p14:creationId xmlns:p14="http://schemas.microsoft.com/office/powerpoint/2010/main" val="56760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8552" y="1527048"/>
            <a:ext cx="8361229" cy="3402048"/>
          </a:xfrm>
        </p:spPr>
        <p:txBody>
          <a:bodyPr/>
          <a:lstStyle/>
          <a:p>
            <a:r>
              <a:rPr lang="en-GB" dirty="0">
                <a:latin typeface="AR JULIAN" panose="02000000000000000000" pitchFamily="2" charset="0"/>
              </a:rPr>
              <a:t>Thank you </a:t>
            </a:r>
            <a:br>
              <a:rPr lang="en-GB" dirty="0">
                <a:latin typeface="AR JULIAN" panose="02000000000000000000" pitchFamily="2" charset="0"/>
              </a:rPr>
            </a:br>
            <a:r>
              <a:rPr lang="en-GB" dirty="0">
                <a:latin typeface="AR JULIAN" panose="02000000000000000000" pitchFamily="2" charset="0"/>
              </a:rPr>
              <a:t>for</a:t>
            </a:r>
            <a:br>
              <a:rPr lang="en-GB" dirty="0">
                <a:latin typeface="AR JULIAN" panose="02000000000000000000" pitchFamily="2" charset="0"/>
              </a:rPr>
            </a:br>
            <a:r>
              <a:rPr lang="en-GB" dirty="0">
                <a:latin typeface="AR JULIAN" panose="02000000000000000000" pitchFamily="2" charset="0"/>
              </a:rPr>
              <a:t>your attention!</a:t>
            </a:r>
          </a:p>
        </p:txBody>
      </p:sp>
    </p:spTree>
    <p:extLst>
      <p:ext uri="{BB962C8B-B14F-4D97-AF65-F5344CB8AC3E}">
        <p14:creationId xmlns:p14="http://schemas.microsoft.com/office/powerpoint/2010/main" val="217086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R JULIAN" panose="02000000000000000000" pitchFamily="2" charset="0"/>
              </a:rPr>
              <a:t>Personas</a:t>
            </a:r>
          </a:p>
        </p:txBody>
      </p:sp>
    </p:spTree>
    <p:extLst>
      <p:ext uri="{BB962C8B-B14F-4D97-AF65-F5344CB8AC3E}">
        <p14:creationId xmlns:p14="http://schemas.microsoft.com/office/powerpoint/2010/main" val="34260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280160"/>
            <a:ext cx="4279392" cy="1250442"/>
          </a:xfrm>
        </p:spPr>
        <p:txBody>
          <a:bodyPr/>
          <a:lstStyle/>
          <a:p>
            <a:pPr algn="ctr"/>
            <a:r>
              <a:rPr lang="en-GB" dirty="0">
                <a:latin typeface="AR JULIAN" panose="02000000000000000000" pitchFamily="2" charset="0"/>
              </a:rPr>
              <a:t>Tom</a:t>
            </a:r>
          </a:p>
        </p:txBody>
      </p:sp>
      <p:sp>
        <p:nvSpPr>
          <p:cNvPr id="3" name="Content Placeholder 2"/>
          <p:cNvSpPr>
            <a:spLocks noGrp="1"/>
          </p:cNvSpPr>
          <p:nvPr>
            <p:ph idx="1"/>
          </p:nvPr>
        </p:nvSpPr>
        <p:spPr>
          <a:xfrm>
            <a:off x="5998464" y="326898"/>
            <a:ext cx="3136392" cy="2203704"/>
          </a:xfrm>
        </p:spPr>
        <p:txBody>
          <a:bodyPr>
            <a:normAutofit fontScale="92500" lnSpcReduction="20000"/>
          </a:bodyPr>
          <a:lstStyle/>
          <a:p>
            <a:pPr marL="0" indent="0">
              <a:buNone/>
            </a:pPr>
            <a:endParaRPr lang="en-GB" dirty="0"/>
          </a:p>
          <a:p>
            <a:endParaRPr lang="en-GB" dirty="0"/>
          </a:p>
          <a:p>
            <a:r>
              <a:rPr lang="en-GB" dirty="0">
                <a:latin typeface="AR JULIAN" panose="02000000000000000000" pitchFamily="2" charset="0"/>
              </a:rPr>
              <a:t>male</a:t>
            </a:r>
          </a:p>
          <a:p>
            <a:r>
              <a:rPr lang="en-GB" dirty="0">
                <a:latin typeface="AR JULIAN" panose="02000000000000000000" pitchFamily="2" charset="0"/>
              </a:rPr>
              <a:t>from Germany</a:t>
            </a:r>
          </a:p>
          <a:p>
            <a:r>
              <a:rPr lang="en-GB" dirty="0">
                <a:latin typeface="AR JULIAN" panose="02000000000000000000" pitchFamily="2" charset="0"/>
              </a:rPr>
              <a:t>20 years old</a:t>
            </a:r>
          </a:p>
          <a:p>
            <a:r>
              <a:rPr lang="en-GB" dirty="0">
                <a:latin typeface="AR JULIAN" panose="02000000000000000000" pitchFamily="2" charset="0"/>
              </a:rPr>
              <a:t>student</a:t>
            </a:r>
          </a:p>
          <a:p>
            <a:endParaRPr lang="en-GB" dirty="0"/>
          </a:p>
        </p:txBody>
      </p:sp>
      <p:sp>
        <p:nvSpPr>
          <p:cNvPr id="6" name="Content Placeholder 2"/>
          <p:cNvSpPr txBox="1">
            <a:spLocks/>
          </p:cNvSpPr>
          <p:nvPr/>
        </p:nvSpPr>
        <p:spPr>
          <a:xfrm>
            <a:off x="6254496" y="2786634"/>
            <a:ext cx="5193792" cy="3157728"/>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2200" dirty="0">
                <a:latin typeface="AR JULIAN" panose="02000000000000000000" pitchFamily="2" charset="0"/>
              </a:rPr>
              <a:t>Tom has high temperature and very bad cough. He wants to find out what is likely to be his condition. He heard about e-health at work and decided to register and search for his symptoms. E-health gives back articles from </a:t>
            </a:r>
            <a:r>
              <a:rPr lang="en-GB" sz="2200" dirty="0" err="1">
                <a:latin typeface="AR JULIAN" panose="02000000000000000000" pitchFamily="2" charset="0"/>
              </a:rPr>
              <a:t>healthfinder</a:t>
            </a:r>
            <a:r>
              <a:rPr lang="en-GB" sz="2200" dirty="0">
                <a:latin typeface="AR JULIAN" panose="02000000000000000000" pitchFamily="2" charset="0"/>
              </a:rPr>
              <a:t>, MedlinePlus and Bing. The article from MedlinePlus say that those symptoms are likely to correspond to flu. The article from Bing is on fresher's flu.</a:t>
            </a:r>
          </a:p>
          <a:p>
            <a:pPr marL="0" indent="0">
              <a:buNone/>
            </a:pPr>
            <a:endParaRPr lang="en-GB" dirty="0">
              <a:latin typeface="AR JULIAN" panose="02000000000000000000" pitchFamily="2" charset="0"/>
            </a:endParaRPr>
          </a:p>
          <a:p>
            <a:endParaRPr lang="en-GB" dirty="0"/>
          </a:p>
          <a:p>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573" y="2786634"/>
            <a:ext cx="4420427" cy="2759202"/>
          </a:xfrm>
          <a:prstGeom prst="rect">
            <a:avLst/>
          </a:prstGeom>
        </p:spPr>
      </p:pic>
    </p:spTree>
    <p:extLst>
      <p:ext uri="{BB962C8B-B14F-4D97-AF65-F5344CB8AC3E}">
        <p14:creationId xmlns:p14="http://schemas.microsoft.com/office/powerpoint/2010/main" val="133894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1810512"/>
            <a:ext cx="4279392" cy="1250442"/>
          </a:xfrm>
        </p:spPr>
        <p:txBody>
          <a:bodyPr/>
          <a:lstStyle/>
          <a:p>
            <a:pPr algn="ctr"/>
            <a:r>
              <a:rPr lang="en-GB" dirty="0">
                <a:latin typeface="AR JULIAN" panose="02000000000000000000" pitchFamily="2" charset="0"/>
              </a:rPr>
              <a:t>Sara</a:t>
            </a:r>
          </a:p>
        </p:txBody>
      </p:sp>
      <p:sp>
        <p:nvSpPr>
          <p:cNvPr id="3" name="Content Placeholder 2"/>
          <p:cNvSpPr>
            <a:spLocks noGrp="1"/>
          </p:cNvSpPr>
          <p:nvPr>
            <p:ph idx="1"/>
          </p:nvPr>
        </p:nvSpPr>
        <p:spPr>
          <a:xfrm>
            <a:off x="2231136" y="2795778"/>
            <a:ext cx="3136392" cy="2203704"/>
          </a:xfrm>
        </p:spPr>
        <p:txBody>
          <a:bodyPr>
            <a:normAutofit fontScale="92500" lnSpcReduction="20000"/>
          </a:bodyPr>
          <a:lstStyle/>
          <a:p>
            <a:pPr marL="0" indent="0">
              <a:buNone/>
            </a:pPr>
            <a:endParaRPr lang="en-GB" dirty="0"/>
          </a:p>
          <a:p>
            <a:endParaRPr lang="en-GB" dirty="0"/>
          </a:p>
          <a:p>
            <a:r>
              <a:rPr lang="en-GB" sz="2100" dirty="0">
                <a:latin typeface="AR JULIAN" panose="02000000000000000000" pitchFamily="2" charset="0"/>
              </a:rPr>
              <a:t>female</a:t>
            </a:r>
          </a:p>
          <a:p>
            <a:r>
              <a:rPr lang="en-GB" sz="2100" dirty="0">
                <a:latin typeface="AR JULIAN" panose="02000000000000000000" pitchFamily="2" charset="0"/>
              </a:rPr>
              <a:t>from the UK</a:t>
            </a:r>
          </a:p>
          <a:p>
            <a:r>
              <a:rPr lang="en-GB" sz="2100" dirty="0">
                <a:latin typeface="AR JULIAN" panose="02000000000000000000" pitchFamily="2" charset="0"/>
              </a:rPr>
              <a:t>27 years old</a:t>
            </a:r>
          </a:p>
          <a:p>
            <a:r>
              <a:rPr lang="en-GB" sz="2100" dirty="0">
                <a:latin typeface="AR JULIAN" panose="02000000000000000000" pitchFamily="2" charset="0"/>
              </a:rPr>
              <a:t>accountant</a:t>
            </a:r>
          </a:p>
        </p:txBody>
      </p:sp>
      <p:sp>
        <p:nvSpPr>
          <p:cNvPr id="6" name="Content Placeholder 2"/>
          <p:cNvSpPr txBox="1">
            <a:spLocks/>
          </p:cNvSpPr>
          <p:nvPr/>
        </p:nvSpPr>
        <p:spPr>
          <a:xfrm>
            <a:off x="5715000" y="3739896"/>
            <a:ext cx="5568696" cy="2532888"/>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2200" dirty="0">
                <a:latin typeface="AR JULIAN" panose="02000000000000000000" pitchFamily="2" charset="0"/>
              </a:rPr>
              <a:t>Sara has cancer. She goes on e-health to look for motivating articles so she adjusts the sentiment  score to high. She chooses users and reads other users' stories on how they managed with the condition and led a normal life. She found the articles that she read very inspiring so she decided to share it and create a new category to save it for another time.</a:t>
            </a:r>
          </a:p>
          <a:p>
            <a:pPr marL="0" indent="0">
              <a:buNone/>
            </a:pPr>
            <a:endParaRPr lang="en-GB" dirty="0">
              <a:latin typeface="AR JULIAN" panose="02000000000000000000" pitchFamily="2" charset="0"/>
            </a:endParaRP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1014984"/>
            <a:ext cx="4998720" cy="2499360"/>
          </a:xfrm>
          <a:prstGeom prst="rect">
            <a:avLst/>
          </a:prstGeom>
        </p:spPr>
      </p:pic>
    </p:spTree>
    <p:extLst>
      <p:ext uri="{BB962C8B-B14F-4D97-AF65-F5344CB8AC3E}">
        <p14:creationId xmlns:p14="http://schemas.microsoft.com/office/powerpoint/2010/main" val="253170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3416" y="2108494"/>
            <a:ext cx="8361229" cy="2098226"/>
          </a:xfrm>
        </p:spPr>
        <p:txBody>
          <a:bodyPr/>
          <a:lstStyle/>
          <a:p>
            <a:r>
              <a:rPr lang="en-GB" dirty="0">
                <a:latin typeface="AR JULIAN" panose="02000000000000000000" pitchFamily="2" charset="0"/>
              </a:rPr>
              <a:t>System</a:t>
            </a:r>
            <a:br>
              <a:rPr lang="en-GB" dirty="0">
                <a:latin typeface="AR JULIAN" panose="02000000000000000000" pitchFamily="2" charset="0"/>
              </a:rPr>
            </a:br>
            <a:r>
              <a:rPr lang="en-GB" dirty="0">
                <a:latin typeface="AR JULIAN" panose="02000000000000000000" pitchFamily="2" charset="0"/>
              </a:rPr>
              <a:t>architecture</a:t>
            </a:r>
          </a:p>
        </p:txBody>
      </p:sp>
    </p:spTree>
    <p:extLst>
      <p:ext uri="{BB962C8B-B14F-4D97-AF65-F5344CB8AC3E}">
        <p14:creationId xmlns:p14="http://schemas.microsoft.com/office/powerpoint/2010/main" val="83882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940" r="6970"/>
          <a:stretch/>
        </p:blipFill>
        <p:spPr>
          <a:xfrm>
            <a:off x="2084832" y="310896"/>
            <a:ext cx="8558784" cy="6286500"/>
          </a:xfrm>
          <a:prstGeom prst="rect">
            <a:avLst/>
          </a:prstGeom>
        </p:spPr>
      </p:pic>
    </p:spTree>
    <p:extLst>
      <p:ext uri="{BB962C8B-B14F-4D97-AF65-F5344CB8AC3E}">
        <p14:creationId xmlns:p14="http://schemas.microsoft.com/office/powerpoint/2010/main" val="126169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latin typeface="AR JULIAN" panose="02000000000000000000" pitchFamily="2" charset="0"/>
              </a:rPr>
              <a:t>Functional Requirements</a:t>
            </a:r>
            <a:endParaRPr lang="en-GB" dirty="0">
              <a:latin typeface="AR JULIAN" panose="02000000000000000000" pitchFamily="2" charset="0"/>
            </a:endParaRPr>
          </a:p>
        </p:txBody>
      </p:sp>
      <p:sp>
        <p:nvSpPr>
          <p:cNvPr id="3" name="Content Placeholder 2"/>
          <p:cNvSpPr>
            <a:spLocks noGrp="1"/>
          </p:cNvSpPr>
          <p:nvPr>
            <p:ph idx="1"/>
          </p:nvPr>
        </p:nvSpPr>
        <p:spPr>
          <a:xfrm>
            <a:off x="977244" y="2621344"/>
            <a:ext cx="5135445" cy="3581400"/>
          </a:xfrm>
        </p:spPr>
        <p:txBody>
          <a:bodyPr>
            <a:normAutofit/>
          </a:bodyPr>
          <a:lstStyle/>
          <a:p>
            <a:pPr>
              <a:buFont typeface="Wingdings" panose="05000000000000000000" pitchFamily="2" charset="2"/>
              <a:buChar char="q"/>
            </a:pPr>
            <a:r>
              <a:rPr lang="en-GB" dirty="0">
                <a:latin typeface="AR JULIAN" panose="02000000000000000000"/>
              </a:rPr>
              <a:t>Register, log in and maintain profile;</a:t>
            </a:r>
          </a:p>
          <a:p>
            <a:pPr>
              <a:buFont typeface="Wingdings" panose="05000000000000000000" pitchFamily="2" charset="2"/>
              <a:buChar char="q"/>
            </a:pPr>
            <a:r>
              <a:rPr lang="en-GB" dirty="0">
                <a:latin typeface="AR JULIAN" panose="02000000000000000000"/>
              </a:rPr>
              <a:t>Search in a specific category;</a:t>
            </a:r>
          </a:p>
          <a:p>
            <a:pPr>
              <a:buFont typeface="Wingdings" panose="05000000000000000000" pitchFamily="2" charset="2"/>
              <a:buChar char="q"/>
            </a:pPr>
            <a:r>
              <a:rPr lang="en-GB" dirty="0">
                <a:latin typeface="AR JULIAN" panose="02000000000000000000"/>
              </a:rPr>
              <a:t>Filter results based on readability/sentiment/subjectivity score;</a:t>
            </a:r>
          </a:p>
          <a:p>
            <a:pPr>
              <a:buFont typeface="Wingdings" panose="05000000000000000000" pitchFamily="2" charset="2"/>
              <a:buChar char="q"/>
            </a:pPr>
            <a:r>
              <a:rPr lang="en-GB" dirty="0">
                <a:latin typeface="AR JULIAN" panose="02000000000000000000"/>
              </a:rPr>
              <a:t>Sort results by source;</a:t>
            </a:r>
          </a:p>
          <a:p>
            <a:pPr>
              <a:buFont typeface="Wingdings" panose="05000000000000000000" pitchFamily="2" charset="2"/>
              <a:buChar char="q"/>
            </a:pPr>
            <a:r>
              <a:rPr lang="en-GB" dirty="0">
                <a:latin typeface="AR JULIAN" panose="02000000000000000000"/>
              </a:rPr>
              <a:t>Maintain folders in which to store pages they have found useful;</a:t>
            </a:r>
          </a:p>
          <a:p>
            <a:pPr>
              <a:buFont typeface="Wingdings" panose="05000000000000000000" pitchFamily="2" charset="2"/>
              <a:buChar char="q"/>
            </a:pPr>
            <a:r>
              <a:rPr lang="en-GB" dirty="0">
                <a:latin typeface="AR JULIAN" panose="02000000000000000000"/>
              </a:rPr>
              <a:t>View and modify his/her search history;</a:t>
            </a:r>
            <a:br>
              <a:rPr lang="en-GB" dirty="0">
                <a:latin typeface="AR JULIAN" panose="02000000000000000000"/>
              </a:rPr>
            </a:br>
            <a:endParaRPr lang="en-GB" dirty="0">
              <a:latin typeface="AR JULIAN" panose="02000000000000000000"/>
            </a:endParaRPr>
          </a:p>
        </p:txBody>
      </p:sp>
      <p:sp>
        <p:nvSpPr>
          <p:cNvPr id="4" name="Content Placeholder 2"/>
          <p:cNvSpPr txBox="1">
            <a:spLocks/>
          </p:cNvSpPr>
          <p:nvPr/>
        </p:nvSpPr>
        <p:spPr>
          <a:xfrm>
            <a:off x="6672072" y="2715768"/>
            <a:ext cx="4300728"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br>
              <a:rPr lang="en-GB" dirty="0"/>
            </a:br>
            <a:endParaRPr lang="en-GB" dirty="0"/>
          </a:p>
        </p:txBody>
      </p:sp>
      <p:sp>
        <p:nvSpPr>
          <p:cNvPr id="5" name="Правоъгълник 4"/>
          <p:cNvSpPr/>
          <p:nvPr/>
        </p:nvSpPr>
        <p:spPr>
          <a:xfrm>
            <a:off x="1371600" y="2164644"/>
            <a:ext cx="3501280" cy="369332"/>
          </a:xfrm>
          <a:prstGeom prst="rect">
            <a:avLst/>
          </a:prstGeom>
        </p:spPr>
        <p:txBody>
          <a:bodyPr wrap="none">
            <a:spAutoFit/>
          </a:bodyPr>
          <a:lstStyle/>
          <a:p>
            <a:r>
              <a:rPr lang="en-GB" dirty="0">
                <a:latin typeface="AR JULIAN" panose="02000000000000000000" pitchFamily="2" charset="0"/>
              </a:rPr>
              <a:t>The user needs to be able to:</a:t>
            </a:r>
            <a:endParaRPr lang="en-GB" dirty="0"/>
          </a:p>
        </p:txBody>
      </p:sp>
      <p:sp>
        <p:nvSpPr>
          <p:cNvPr id="6" name="Правоъгълник 5"/>
          <p:cNvSpPr/>
          <p:nvPr/>
        </p:nvSpPr>
        <p:spPr>
          <a:xfrm>
            <a:off x="6672072" y="2237780"/>
            <a:ext cx="2714205" cy="369332"/>
          </a:xfrm>
          <a:prstGeom prst="rect">
            <a:avLst/>
          </a:prstGeom>
        </p:spPr>
        <p:txBody>
          <a:bodyPr wrap="none">
            <a:spAutoFit/>
          </a:bodyPr>
          <a:lstStyle/>
          <a:p>
            <a:r>
              <a:rPr lang="en-GB" dirty="0">
                <a:latin typeface="AR JULIAN" panose="02000000000000000000" pitchFamily="2" charset="0"/>
              </a:rPr>
              <a:t>The application must:</a:t>
            </a:r>
            <a:endParaRPr lang="en-GB" dirty="0"/>
          </a:p>
        </p:txBody>
      </p:sp>
      <p:sp>
        <p:nvSpPr>
          <p:cNvPr id="7" name="Правоъгълник 6"/>
          <p:cNvSpPr/>
          <p:nvPr/>
        </p:nvSpPr>
        <p:spPr>
          <a:xfrm>
            <a:off x="6172200" y="2802134"/>
            <a:ext cx="5826385" cy="2246769"/>
          </a:xfrm>
          <a:prstGeom prst="rect">
            <a:avLst/>
          </a:prstGeom>
        </p:spPr>
        <p:txBody>
          <a:bodyPr wrap="square">
            <a:spAutoFit/>
          </a:bodyPr>
          <a:lstStyle/>
          <a:p>
            <a:pPr marL="342900" indent="-342900">
              <a:buSzPct val="100000"/>
              <a:buFont typeface="Wingdings" panose="05000000000000000000" pitchFamily="2" charset="2"/>
              <a:buChar char="q"/>
            </a:pPr>
            <a:r>
              <a:rPr lang="en-GB" sz="2000" dirty="0">
                <a:latin typeface="AR JULIAN" panose="02000000000000000000"/>
              </a:rPr>
              <a:t>Return accurate results quickly and reliably</a:t>
            </a:r>
          </a:p>
          <a:p>
            <a:pPr marL="342900" indent="-342900">
              <a:buFont typeface="Wingdings" panose="05000000000000000000" pitchFamily="2" charset="2"/>
              <a:buChar char="q"/>
            </a:pPr>
            <a:r>
              <a:rPr lang="en-GB" sz="2000" dirty="0">
                <a:latin typeface="AR JULIAN" panose="02000000000000000000"/>
              </a:rPr>
              <a:t>Provide important information about each page</a:t>
            </a:r>
          </a:p>
          <a:p>
            <a:pPr marL="342900" indent="-342900">
              <a:buFont typeface="Wingdings" panose="05000000000000000000" pitchFamily="2" charset="2"/>
              <a:buChar char="q"/>
            </a:pPr>
            <a:r>
              <a:rPr lang="en-GB" sz="2000" dirty="0">
                <a:latin typeface="AR JULIAN" panose="02000000000000000000"/>
              </a:rPr>
              <a:t>Allow the user to set his personal information to private/public</a:t>
            </a:r>
          </a:p>
          <a:p>
            <a:pPr marL="342900" indent="-342900">
              <a:buFont typeface="Wingdings" panose="05000000000000000000" pitchFamily="2" charset="2"/>
              <a:buChar char="q"/>
            </a:pPr>
            <a:endParaRPr lang="en-GB" sz="2000" dirty="0">
              <a:latin typeface="AR JULIAN" panose="02000000000000000000"/>
            </a:endParaRPr>
          </a:p>
        </p:txBody>
      </p:sp>
      <p:sp>
        <p:nvSpPr>
          <p:cNvPr id="9" name="Правоъгълник 8"/>
          <p:cNvSpPr/>
          <p:nvPr/>
        </p:nvSpPr>
        <p:spPr>
          <a:xfrm>
            <a:off x="5362222" y="4753170"/>
            <a:ext cx="6096000" cy="646331"/>
          </a:xfrm>
          <a:prstGeom prst="rect">
            <a:avLst/>
          </a:prstGeom>
        </p:spPr>
        <p:txBody>
          <a:bodyPr>
            <a:spAutoFit/>
          </a:bodyPr>
          <a:lstStyle/>
          <a:p>
            <a:br>
              <a:rPr lang="en-GB" dirty="0"/>
            </a:br>
            <a:endParaRPr lang="en-GB" dirty="0"/>
          </a:p>
        </p:txBody>
      </p:sp>
    </p:spTree>
    <p:extLst>
      <p:ext uri="{BB962C8B-B14F-4D97-AF65-F5344CB8AC3E}">
        <p14:creationId xmlns:p14="http://schemas.microsoft.com/office/powerpoint/2010/main" val="374492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b="1" dirty="0">
                <a:latin typeface="AR JULIAN" panose="02000000000000000000" pitchFamily="2" charset="0"/>
              </a:rPr>
              <a:t>!Functional Requirements</a:t>
            </a:r>
            <a:br>
              <a:rPr lang="en-GB" dirty="0"/>
            </a:br>
            <a:endParaRPr lang="en-GB" dirty="0"/>
          </a:p>
        </p:txBody>
      </p:sp>
      <p:sp>
        <p:nvSpPr>
          <p:cNvPr id="3" name="Content Placeholder 2"/>
          <p:cNvSpPr>
            <a:spLocks noGrp="1"/>
          </p:cNvSpPr>
          <p:nvPr>
            <p:ph idx="1"/>
          </p:nvPr>
        </p:nvSpPr>
        <p:spPr>
          <a:xfrm>
            <a:off x="4361688" y="2674620"/>
            <a:ext cx="4215384" cy="3581400"/>
          </a:xfrm>
        </p:spPr>
        <p:txBody>
          <a:bodyPr/>
          <a:lstStyle/>
          <a:p>
            <a:r>
              <a:rPr lang="en-GB" dirty="0">
                <a:latin typeface="AR JULIAN" panose="02000000000000000000" pitchFamily="2" charset="0"/>
              </a:rPr>
              <a:t>Needs to look aesthetically pleasing;</a:t>
            </a:r>
          </a:p>
          <a:p>
            <a:r>
              <a:rPr lang="en-GB" dirty="0">
                <a:latin typeface="AR JULIAN" panose="02000000000000000000" pitchFamily="2" charset="0"/>
              </a:rPr>
              <a:t>Needs to be designed in an easy to use/easy to navigate way;</a:t>
            </a:r>
          </a:p>
          <a:p>
            <a:r>
              <a:rPr lang="en-GB" dirty="0">
                <a:latin typeface="AR JULIAN" panose="02000000000000000000" pitchFamily="2" charset="0"/>
              </a:rPr>
              <a:t>Needs access to the internet as well as to different search APIs.</a:t>
            </a:r>
            <a:endParaRPr lang="en-GB" dirty="0"/>
          </a:p>
        </p:txBody>
      </p:sp>
    </p:spTree>
    <p:extLst>
      <p:ext uri="{BB962C8B-B14F-4D97-AF65-F5344CB8AC3E}">
        <p14:creationId xmlns:p14="http://schemas.microsoft.com/office/powerpoint/2010/main" val="104320891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145</TotalTime>
  <Words>339</Words>
  <Application>Microsoft Office PowerPoint</Application>
  <PresentationFormat>Widescreen</PresentationFormat>
  <Paragraphs>70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 JULIAN</vt:lpstr>
      <vt:lpstr>Franklin Gothic Book</vt:lpstr>
      <vt:lpstr>Wingdings</vt:lpstr>
      <vt:lpstr>Crop</vt:lpstr>
      <vt:lpstr>E-health</vt:lpstr>
      <vt:lpstr>PowerPoint Presentation</vt:lpstr>
      <vt:lpstr>Personas</vt:lpstr>
      <vt:lpstr>Tom</vt:lpstr>
      <vt:lpstr>Sara</vt:lpstr>
      <vt:lpstr>System architecture</vt:lpstr>
      <vt:lpstr>PowerPoint Presentation</vt:lpstr>
      <vt:lpstr>Functional Requirements</vt:lpstr>
      <vt:lpstr>!Functional Requirements </vt:lpstr>
      <vt:lpstr>E-r diagram</vt:lpstr>
      <vt:lpstr>PowerPoint Presentation</vt:lpstr>
      <vt:lpstr>attributes</vt:lpstr>
      <vt:lpstr>PowerPoint Presentation</vt:lpstr>
      <vt:lpstr>wireframes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E-Health</dc:title>
  <dc:creator>Gabriella Georgieva</dc:creator>
  <cp:lastModifiedBy>Nina Hristozova</cp:lastModifiedBy>
  <cp:revision>26</cp:revision>
  <dcterms:created xsi:type="dcterms:W3CDTF">2016-02-24T19:19:50Z</dcterms:created>
  <dcterms:modified xsi:type="dcterms:W3CDTF">2016-02-25T00:08:16Z</dcterms:modified>
</cp:coreProperties>
</file>