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9" r:id="rId1"/>
  </p:sldMasterIdLst>
  <p:sldIdLst>
    <p:sldId id="256" r:id="rId2"/>
    <p:sldId id="265" r:id="rId3"/>
    <p:sldId id="261" r:id="rId4"/>
    <p:sldId id="259" r:id="rId5"/>
    <p:sldId id="262" r:id="rId6"/>
    <p:sldId id="264" r:id="rId7"/>
    <p:sldId id="263" r:id="rId8"/>
    <p:sldId id="257" r:id="rId9"/>
    <p:sldId id="258" r:id="rId10"/>
    <p:sldId id="282" r:id="rId11"/>
    <p:sldId id="283" r:id="rId12"/>
    <p:sldId id="281" r:id="rId13"/>
    <p:sldId id="280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9069BF7-E3E3-43E6-8FC0-7E5DC5687B9E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C885120-26C4-405C-AE0E-EFC9835897DD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17255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9BF7-E3E3-43E6-8FC0-7E5DC5687B9E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5120-26C4-405C-AE0E-EFC9835897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17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9BF7-E3E3-43E6-8FC0-7E5DC5687B9E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5120-26C4-405C-AE0E-EFC9835897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441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9BF7-E3E3-43E6-8FC0-7E5DC5687B9E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5120-26C4-405C-AE0E-EFC9835897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01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069BF7-E3E3-43E6-8FC0-7E5DC5687B9E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885120-26C4-405C-AE0E-EFC9835897D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81987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9BF7-E3E3-43E6-8FC0-7E5DC5687B9E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5120-26C4-405C-AE0E-EFC9835897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306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9BF7-E3E3-43E6-8FC0-7E5DC5687B9E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5120-26C4-405C-AE0E-EFC9835897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904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9BF7-E3E3-43E6-8FC0-7E5DC5687B9E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5120-26C4-405C-AE0E-EFC9835897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819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9BF7-E3E3-43E6-8FC0-7E5DC5687B9E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5120-26C4-405C-AE0E-EFC9835897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163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069BF7-E3E3-43E6-8FC0-7E5DC5687B9E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885120-26C4-405C-AE0E-EFC9835897DD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6273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069BF7-E3E3-43E6-8FC0-7E5DC5687B9E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885120-26C4-405C-AE0E-EFC9835897DD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1909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9069BF7-E3E3-43E6-8FC0-7E5DC5687B9E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C885120-26C4-405C-AE0E-EFC9835897DD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661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latin typeface="AR JULIAN" panose="02000000000000000000" pitchFamily="2" charset="0"/>
              </a:rPr>
              <a:t>E-health</a:t>
            </a:r>
            <a:endParaRPr lang="en-GB" dirty="0">
              <a:latin typeface="AR JULI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650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latin typeface="AR JULIAN" panose="02000000000000000000" pitchFamily="2" charset="0"/>
              </a:rPr>
              <a:t>E-r diagram</a:t>
            </a:r>
            <a:endParaRPr lang="en-GB" dirty="0">
              <a:latin typeface="AR JULI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106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858" y="950976"/>
            <a:ext cx="8693510" cy="5154168"/>
          </a:xfrm>
        </p:spPr>
      </p:pic>
    </p:spTree>
    <p:extLst>
      <p:ext uri="{BB962C8B-B14F-4D97-AF65-F5344CB8AC3E}">
        <p14:creationId xmlns:p14="http://schemas.microsoft.com/office/powerpoint/2010/main" val="803602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latin typeface="AR JULIAN" panose="02000000000000000000" pitchFamily="2" charset="0"/>
              </a:rPr>
              <a:t>attributes</a:t>
            </a:r>
            <a:endParaRPr lang="en-GB" dirty="0">
              <a:latin typeface="AR JULI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037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3416" y="1267968"/>
            <a:ext cx="2368296" cy="20482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 smtClean="0">
                <a:latin typeface="AR JULIAN" panose="02000000000000000000" pitchFamily="2" charset="0"/>
              </a:rPr>
              <a:t>Folder</a:t>
            </a:r>
          </a:p>
          <a:p>
            <a:r>
              <a:rPr lang="en-GB" dirty="0" smtClean="0">
                <a:latin typeface="AR JULIAN" panose="02000000000000000000" pitchFamily="2" charset="0"/>
              </a:rPr>
              <a:t>Integer </a:t>
            </a:r>
            <a:r>
              <a:rPr lang="en-GB" dirty="0" err="1" smtClean="0">
                <a:latin typeface="AR JULIAN" panose="02000000000000000000" pitchFamily="2" charset="0"/>
              </a:rPr>
              <a:t>user_id</a:t>
            </a:r>
            <a:endParaRPr lang="en-GB" dirty="0" smtClean="0">
              <a:latin typeface="AR JULIAN" panose="02000000000000000000" pitchFamily="2" charset="0"/>
            </a:endParaRPr>
          </a:p>
          <a:p>
            <a:r>
              <a:rPr lang="en-GB" dirty="0" smtClean="0">
                <a:latin typeface="AR JULIAN" panose="02000000000000000000" pitchFamily="2" charset="0"/>
              </a:rPr>
              <a:t>String name</a:t>
            </a:r>
          </a:p>
          <a:p>
            <a:r>
              <a:rPr lang="en-GB" dirty="0" smtClean="0">
                <a:latin typeface="AR JULIAN" panose="02000000000000000000" pitchFamily="2" charset="0"/>
              </a:rPr>
              <a:t>Boolean public</a:t>
            </a:r>
            <a:endParaRPr lang="en-GB" dirty="0">
              <a:latin typeface="AR JULIAN" panose="02000000000000000000" pitchFamily="2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95544" y="1136904"/>
            <a:ext cx="2554224" cy="273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 smtClean="0">
                <a:latin typeface="AR JULIAN" panose="02000000000000000000" pitchFamily="2" charset="0"/>
              </a:rPr>
              <a:t>User</a:t>
            </a:r>
          </a:p>
          <a:p>
            <a:r>
              <a:rPr lang="en-GB" dirty="0" smtClean="0">
                <a:latin typeface="AR JULIAN" panose="02000000000000000000" pitchFamily="2" charset="0"/>
              </a:rPr>
              <a:t>String forename</a:t>
            </a:r>
          </a:p>
          <a:p>
            <a:r>
              <a:rPr lang="en-GB" dirty="0" smtClean="0">
                <a:latin typeface="AR JULIAN" panose="02000000000000000000" pitchFamily="2" charset="0"/>
              </a:rPr>
              <a:t>String surname</a:t>
            </a:r>
          </a:p>
          <a:p>
            <a:r>
              <a:rPr lang="en-GB" dirty="0" smtClean="0">
                <a:latin typeface="AR JULIAN" panose="02000000000000000000" pitchFamily="2" charset="0"/>
              </a:rPr>
              <a:t>String e-mail</a:t>
            </a:r>
          </a:p>
          <a:p>
            <a:r>
              <a:rPr lang="en-GB" dirty="0" smtClean="0">
                <a:latin typeface="AR JULIAN" panose="02000000000000000000" pitchFamily="2" charset="0"/>
              </a:rPr>
              <a:t>String username</a:t>
            </a:r>
          </a:p>
          <a:p>
            <a:r>
              <a:rPr lang="en-GB" dirty="0" smtClean="0">
                <a:latin typeface="AR JULIAN" panose="02000000000000000000" pitchFamily="2" charset="0"/>
              </a:rPr>
              <a:t>String password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79008" y="4562856"/>
            <a:ext cx="1987296" cy="970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 smtClean="0">
                <a:latin typeface="AR JULIAN" panose="02000000000000000000" pitchFamily="2" charset="0"/>
              </a:rPr>
              <a:t>Category</a:t>
            </a:r>
          </a:p>
          <a:p>
            <a:r>
              <a:rPr lang="en-GB" dirty="0" smtClean="0">
                <a:latin typeface="AR JULIAN" panose="02000000000000000000" pitchFamily="2" charset="0"/>
              </a:rPr>
              <a:t>String name</a:t>
            </a:r>
            <a:endParaRPr lang="en-GB" dirty="0">
              <a:latin typeface="AR JULIAN" panose="02000000000000000000" pitchFamily="2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38656" y="1136904"/>
            <a:ext cx="3465576" cy="375056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400" dirty="0" smtClean="0">
                <a:latin typeface="AR JULIAN" panose="02000000000000000000" pitchFamily="2" charset="0"/>
              </a:rPr>
              <a:t>Page</a:t>
            </a:r>
          </a:p>
          <a:p>
            <a:r>
              <a:rPr lang="en-GB" sz="2400" dirty="0" smtClean="0">
                <a:latin typeface="AR JULIAN" panose="02000000000000000000" pitchFamily="2" charset="0"/>
              </a:rPr>
              <a:t>String title</a:t>
            </a:r>
          </a:p>
          <a:p>
            <a:r>
              <a:rPr lang="en-GB" sz="2400" dirty="0" smtClean="0">
                <a:latin typeface="AR JULIAN" panose="02000000000000000000" pitchFamily="2" charset="0"/>
              </a:rPr>
              <a:t>String summary</a:t>
            </a:r>
          </a:p>
          <a:p>
            <a:r>
              <a:rPr lang="en-GB" sz="2400" dirty="0" smtClean="0">
                <a:latin typeface="AR JULIAN" panose="02000000000000000000" pitchFamily="2" charset="0"/>
              </a:rPr>
              <a:t>String source</a:t>
            </a:r>
          </a:p>
          <a:p>
            <a:r>
              <a:rPr lang="en-GB" sz="2400" dirty="0" smtClean="0">
                <a:latin typeface="AR JULIAN" panose="02000000000000000000" pitchFamily="2" charset="0"/>
              </a:rPr>
              <a:t>String </a:t>
            </a:r>
            <a:r>
              <a:rPr lang="en-GB" sz="2400" dirty="0" err="1" smtClean="0">
                <a:latin typeface="AR JULIAN" panose="02000000000000000000" pitchFamily="2" charset="0"/>
              </a:rPr>
              <a:t>url</a:t>
            </a:r>
            <a:endParaRPr lang="en-GB" sz="2400" dirty="0" smtClean="0">
              <a:latin typeface="AR JULIAN" panose="02000000000000000000" pitchFamily="2" charset="0"/>
            </a:endParaRPr>
          </a:p>
          <a:p>
            <a:r>
              <a:rPr lang="en-GB" sz="2400" dirty="0" smtClean="0">
                <a:latin typeface="AR JULIAN" panose="02000000000000000000" pitchFamily="2" charset="0"/>
              </a:rPr>
              <a:t>Integer </a:t>
            </a:r>
            <a:r>
              <a:rPr lang="en-GB" sz="2400" dirty="0" err="1" smtClean="0">
                <a:latin typeface="AR JULIAN" panose="02000000000000000000" pitchFamily="2" charset="0"/>
              </a:rPr>
              <a:t>readingScore</a:t>
            </a:r>
            <a:endParaRPr lang="en-GB" sz="2400" dirty="0" smtClean="0">
              <a:latin typeface="AR JULIAN" panose="02000000000000000000" pitchFamily="2" charset="0"/>
            </a:endParaRPr>
          </a:p>
          <a:p>
            <a:r>
              <a:rPr lang="en-GB" sz="2400" dirty="0" smtClean="0">
                <a:latin typeface="AR JULIAN" panose="02000000000000000000" pitchFamily="2" charset="0"/>
              </a:rPr>
              <a:t>Integer </a:t>
            </a:r>
            <a:r>
              <a:rPr lang="en-GB" sz="2400" dirty="0" err="1" smtClean="0">
                <a:latin typeface="AR JULIAN" panose="02000000000000000000" pitchFamily="2" charset="0"/>
              </a:rPr>
              <a:t>sentimentScore</a:t>
            </a:r>
            <a:endParaRPr lang="en-GB" sz="2400" dirty="0" smtClean="0">
              <a:latin typeface="AR JULIAN" panose="02000000000000000000" pitchFamily="2" charset="0"/>
            </a:endParaRPr>
          </a:p>
          <a:p>
            <a:r>
              <a:rPr lang="en-GB" sz="2400" dirty="0" smtClean="0">
                <a:latin typeface="AR JULIAN" panose="02000000000000000000" pitchFamily="2" charset="0"/>
              </a:rPr>
              <a:t>Integer </a:t>
            </a:r>
            <a:r>
              <a:rPr lang="en-GB" sz="2400" dirty="0" err="1" smtClean="0">
                <a:latin typeface="AR JULIAN" panose="02000000000000000000" pitchFamily="2" charset="0"/>
              </a:rPr>
              <a:t>subjectivityScore</a:t>
            </a:r>
            <a:endParaRPr lang="en-GB" sz="2400" dirty="0" smtClean="0">
              <a:latin typeface="AR JULIAN" panose="02000000000000000000" pitchFamily="2" charset="0"/>
            </a:endParaRPr>
          </a:p>
          <a:p>
            <a:r>
              <a:rPr lang="en-GB" sz="2400" dirty="0" smtClean="0">
                <a:latin typeface="AR JULIAN" panose="02000000000000000000" pitchFamily="2" charset="0"/>
              </a:rPr>
              <a:t>Integer saves</a:t>
            </a:r>
            <a:endParaRPr lang="en-GB" sz="2400" dirty="0">
              <a:latin typeface="AR JULIAN" panose="02000000000000000000" pitchFamily="2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043416" y="4241292"/>
            <a:ext cx="2365248" cy="1292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 smtClean="0">
                <a:latin typeface="AR JULIAN" panose="02000000000000000000" pitchFamily="2" charset="0"/>
              </a:rPr>
              <a:t>Query</a:t>
            </a:r>
          </a:p>
          <a:p>
            <a:r>
              <a:rPr lang="en-GB" dirty="0" smtClean="0">
                <a:latin typeface="AR JULIAN" panose="02000000000000000000" pitchFamily="2" charset="0"/>
              </a:rPr>
              <a:t>String content</a:t>
            </a:r>
          </a:p>
          <a:p>
            <a:r>
              <a:rPr lang="en-GB" dirty="0" smtClean="0">
                <a:latin typeface="AR JULIAN" panose="02000000000000000000" pitchFamily="2" charset="0"/>
              </a:rPr>
              <a:t>long timestamp</a:t>
            </a:r>
            <a:endParaRPr lang="en-GB" dirty="0">
              <a:latin typeface="AR JULI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1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3416" y="2108494"/>
            <a:ext cx="8361229" cy="2098226"/>
          </a:xfrm>
        </p:spPr>
        <p:txBody>
          <a:bodyPr/>
          <a:lstStyle/>
          <a:p>
            <a:r>
              <a:rPr lang="en-GB" dirty="0" smtClean="0">
                <a:latin typeface="AR JULIAN" panose="02000000000000000000" pitchFamily="2" charset="0"/>
              </a:rPr>
              <a:t>wireframes</a:t>
            </a:r>
            <a:endParaRPr lang="en-GB" dirty="0">
              <a:latin typeface="AR JULI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40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776" y="142361"/>
            <a:ext cx="9317736" cy="6587225"/>
          </a:xfrm>
        </p:spPr>
      </p:pic>
    </p:spTree>
    <p:extLst>
      <p:ext uri="{BB962C8B-B14F-4D97-AF65-F5344CB8AC3E}">
        <p14:creationId xmlns:p14="http://schemas.microsoft.com/office/powerpoint/2010/main" val="2453875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014" y="146305"/>
            <a:ext cx="9287040" cy="6565524"/>
          </a:xfrm>
        </p:spPr>
      </p:pic>
    </p:spTree>
    <p:extLst>
      <p:ext uri="{BB962C8B-B14F-4D97-AF65-F5344CB8AC3E}">
        <p14:creationId xmlns:p14="http://schemas.microsoft.com/office/powerpoint/2010/main" val="3089401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844" y="155448"/>
            <a:ext cx="9311775" cy="6583011"/>
          </a:xfrm>
        </p:spPr>
      </p:pic>
    </p:spTree>
    <p:extLst>
      <p:ext uri="{BB962C8B-B14F-4D97-AF65-F5344CB8AC3E}">
        <p14:creationId xmlns:p14="http://schemas.microsoft.com/office/powerpoint/2010/main" val="2150290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216" y="124135"/>
            <a:ext cx="9290303" cy="6567831"/>
          </a:xfrm>
        </p:spPr>
      </p:pic>
    </p:spTree>
    <p:extLst>
      <p:ext uri="{BB962C8B-B14F-4D97-AF65-F5344CB8AC3E}">
        <p14:creationId xmlns:p14="http://schemas.microsoft.com/office/powerpoint/2010/main" val="1609793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077" y="91440"/>
            <a:ext cx="9416813" cy="6657268"/>
          </a:xfrm>
        </p:spPr>
      </p:pic>
    </p:spTree>
    <p:extLst>
      <p:ext uri="{BB962C8B-B14F-4D97-AF65-F5344CB8AC3E}">
        <p14:creationId xmlns:p14="http://schemas.microsoft.com/office/powerpoint/2010/main" val="237537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376" y="2414016"/>
            <a:ext cx="5157216" cy="3151632"/>
          </a:xfrm>
        </p:spPr>
        <p:txBody>
          <a:bodyPr>
            <a:normAutofit lnSpcReduction="10000"/>
          </a:bodyPr>
          <a:lstStyle/>
          <a:p>
            <a:r>
              <a:rPr lang="en-GB" sz="3600" dirty="0" smtClean="0">
                <a:latin typeface="AR JULIAN" panose="02000000000000000000" pitchFamily="2" charset="0"/>
              </a:rPr>
              <a:t>Our business</a:t>
            </a:r>
          </a:p>
          <a:p>
            <a:r>
              <a:rPr lang="en-GB" sz="3600" dirty="0" smtClean="0">
                <a:latin typeface="AR JULIAN" panose="02000000000000000000" pitchFamily="2" charset="0"/>
              </a:rPr>
              <a:t>Our website</a:t>
            </a:r>
          </a:p>
          <a:p>
            <a:r>
              <a:rPr lang="en-GB" sz="3600" dirty="0" smtClean="0">
                <a:latin typeface="AR JULIAN" panose="02000000000000000000" pitchFamily="2" charset="0"/>
              </a:rPr>
              <a:t>Our users</a:t>
            </a:r>
          </a:p>
          <a:p>
            <a:r>
              <a:rPr lang="en-GB" sz="3600" dirty="0" smtClean="0">
                <a:latin typeface="AR JULIAN" panose="02000000000000000000" pitchFamily="2" charset="0"/>
              </a:rPr>
              <a:t>Website activities and objectives</a:t>
            </a:r>
          </a:p>
          <a:p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317" y="2103120"/>
            <a:ext cx="3261226" cy="326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814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640" y="73152"/>
            <a:ext cx="9501335" cy="6717022"/>
          </a:xfrm>
        </p:spPr>
      </p:pic>
    </p:spTree>
    <p:extLst>
      <p:ext uri="{BB962C8B-B14F-4D97-AF65-F5344CB8AC3E}">
        <p14:creationId xmlns:p14="http://schemas.microsoft.com/office/powerpoint/2010/main" val="3354168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773" y="118872"/>
            <a:ext cx="9347450" cy="6608232"/>
          </a:xfrm>
        </p:spPr>
      </p:pic>
    </p:spTree>
    <p:extLst>
      <p:ext uri="{BB962C8B-B14F-4D97-AF65-F5344CB8AC3E}">
        <p14:creationId xmlns:p14="http://schemas.microsoft.com/office/powerpoint/2010/main" val="3314321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504" y="147345"/>
            <a:ext cx="9319872" cy="6588735"/>
          </a:xfrm>
        </p:spPr>
      </p:pic>
    </p:spTree>
    <p:extLst>
      <p:ext uri="{BB962C8B-B14F-4D97-AF65-F5344CB8AC3E}">
        <p14:creationId xmlns:p14="http://schemas.microsoft.com/office/powerpoint/2010/main" val="260367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672" y="136826"/>
            <a:ext cx="9336552" cy="6600528"/>
          </a:xfrm>
        </p:spPr>
      </p:pic>
    </p:spTree>
    <p:extLst>
      <p:ext uri="{BB962C8B-B14F-4D97-AF65-F5344CB8AC3E}">
        <p14:creationId xmlns:p14="http://schemas.microsoft.com/office/powerpoint/2010/main" val="4135092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498" y="109729"/>
            <a:ext cx="9405440" cy="6649228"/>
          </a:xfrm>
        </p:spPr>
      </p:pic>
    </p:spTree>
    <p:extLst>
      <p:ext uri="{BB962C8B-B14F-4D97-AF65-F5344CB8AC3E}">
        <p14:creationId xmlns:p14="http://schemas.microsoft.com/office/powerpoint/2010/main" val="4017919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775" y="109864"/>
            <a:ext cx="9363321" cy="6619451"/>
          </a:xfrm>
        </p:spPr>
      </p:pic>
    </p:spTree>
    <p:extLst>
      <p:ext uri="{BB962C8B-B14F-4D97-AF65-F5344CB8AC3E}">
        <p14:creationId xmlns:p14="http://schemas.microsoft.com/office/powerpoint/2010/main" val="3954192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684" y="91441"/>
            <a:ext cx="9365738" cy="6621160"/>
          </a:xfrm>
        </p:spPr>
      </p:pic>
    </p:spTree>
    <p:extLst>
      <p:ext uri="{BB962C8B-B14F-4D97-AF65-F5344CB8AC3E}">
        <p14:creationId xmlns:p14="http://schemas.microsoft.com/office/powerpoint/2010/main" val="714428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60" y="100583"/>
            <a:ext cx="9285906" cy="6564723"/>
          </a:xfrm>
        </p:spPr>
      </p:pic>
    </p:spTree>
    <p:extLst>
      <p:ext uri="{BB962C8B-B14F-4D97-AF65-F5344CB8AC3E}">
        <p14:creationId xmlns:p14="http://schemas.microsoft.com/office/powerpoint/2010/main" val="567605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latin typeface="AR JULIAN" panose="02000000000000000000" pitchFamily="2" charset="0"/>
              </a:rPr>
              <a:t>Personas</a:t>
            </a:r>
            <a:endParaRPr lang="en-GB" dirty="0">
              <a:latin typeface="AR JULI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02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1280160"/>
            <a:ext cx="4279392" cy="1250442"/>
          </a:xfrm>
        </p:spPr>
        <p:txBody>
          <a:bodyPr/>
          <a:lstStyle/>
          <a:p>
            <a:pPr algn="ctr"/>
            <a:r>
              <a:rPr lang="en-GB" dirty="0" smtClean="0">
                <a:latin typeface="AR JULIAN" panose="02000000000000000000" pitchFamily="2" charset="0"/>
              </a:rPr>
              <a:t>Tom</a:t>
            </a:r>
            <a:endParaRPr lang="en-GB" dirty="0">
              <a:latin typeface="AR JULIAN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8464" y="326898"/>
            <a:ext cx="3136392" cy="220370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r>
              <a:rPr lang="en-GB" dirty="0">
                <a:latin typeface="AR JULIAN" panose="02000000000000000000" pitchFamily="2" charset="0"/>
              </a:rPr>
              <a:t>male</a:t>
            </a:r>
          </a:p>
          <a:p>
            <a:r>
              <a:rPr lang="en-GB" dirty="0">
                <a:latin typeface="AR JULIAN" panose="02000000000000000000" pitchFamily="2" charset="0"/>
              </a:rPr>
              <a:t>from Germany</a:t>
            </a:r>
          </a:p>
          <a:p>
            <a:r>
              <a:rPr lang="en-GB" dirty="0">
                <a:latin typeface="AR JULIAN" panose="02000000000000000000" pitchFamily="2" charset="0"/>
              </a:rPr>
              <a:t>20 years old</a:t>
            </a:r>
          </a:p>
          <a:p>
            <a:r>
              <a:rPr lang="en-GB" dirty="0" smtClean="0">
                <a:latin typeface="AR JULIAN" panose="02000000000000000000" pitchFamily="2" charset="0"/>
              </a:rPr>
              <a:t>student</a:t>
            </a:r>
            <a:endParaRPr lang="en-GB" dirty="0">
              <a:latin typeface="AR JULIAN" panose="02000000000000000000" pitchFamily="2" charset="0"/>
            </a:endParaRPr>
          </a:p>
          <a:p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54496" y="2786634"/>
            <a:ext cx="5193792" cy="31577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200" dirty="0" smtClean="0">
                <a:latin typeface="AR JULIAN" panose="02000000000000000000" pitchFamily="2" charset="0"/>
              </a:rPr>
              <a:t>Tom </a:t>
            </a:r>
            <a:r>
              <a:rPr lang="en-GB" sz="2200" dirty="0">
                <a:latin typeface="AR JULIAN" panose="02000000000000000000" pitchFamily="2" charset="0"/>
              </a:rPr>
              <a:t>has high temperature and very bad cough. </a:t>
            </a:r>
            <a:r>
              <a:rPr lang="en-GB" sz="2200" dirty="0" smtClean="0">
                <a:latin typeface="AR JULIAN" panose="02000000000000000000" pitchFamily="2" charset="0"/>
              </a:rPr>
              <a:t>He </a:t>
            </a:r>
            <a:r>
              <a:rPr lang="en-GB" sz="2200" dirty="0">
                <a:latin typeface="AR JULIAN" panose="02000000000000000000" pitchFamily="2" charset="0"/>
              </a:rPr>
              <a:t>wants to find out what is likely to be </a:t>
            </a:r>
            <a:r>
              <a:rPr lang="en-GB" sz="2200" dirty="0" smtClean="0">
                <a:latin typeface="AR JULIAN" panose="02000000000000000000" pitchFamily="2" charset="0"/>
              </a:rPr>
              <a:t>his condition</a:t>
            </a:r>
            <a:r>
              <a:rPr lang="en-GB" sz="2200" dirty="0">
                <a:latin typeface="AR JULIAN" panose="02000000000000000000" pitchFamily="2" charset="0"/>
              </a:rPr>
              <a:t>. He heard about e-health at work </a:t>
            </a:r>
            <a:r>
              <a:rPr lang="en-GB" sz="2200" dirty="0" smtClean="0">
                <a:latin typeface="AR JULIAN" panose="02000000000000000000" pitchFamily="2" charset="0"/>
              </a:rPr>
              <a:t>and decided </a:t>
            </a:r>
            <a:r>
              <a:rPr lang="en-GB" sz="2200" dirty="0">
                <a:latin typeface="AR JULIAN" panose="02000000000000000000" pitchFamily="2" charset="0"/>
              </a:rPr>
              <a:t>to register and search for his symptoms. </a:t>
            </a:r>
            <a:r>
              <a:rPr lang="en-GB" sz="2200" dirty="0" smtClean="0">
                <a:latin typeface="AR JULIAN" panose="02000000000000000000" pitchFamily="2" charset="0"/>
              </a:rPr>
              <a:t>E-health </a:t>
            </a:r>
            <a:r>
              <a:rPr lang="en-GB" sz="2200" dirty="0">
                <a:latin typeface="AR JULIAN" panose="02000000000000000000" pitchFamily="2" charset="0"/>
              </a:rPr>
              <a:t>gives back articles from </a:t>
            </a:r>
            <a:r>
              <a:rPr lang="en-GB" sz="2200" dirty="0" err="1" smtClean="0">
                <a:latin typeface="AR JULIAN" panose="02000000000000000000" pitchFamily="2" charset="0"/>
              </a:rPr>
              <a:t>healthfinder</a:t>
            </a:r>
            <a:r>
              <a:rPr lang="en-GB" sz="2200" dirty="0" smtClean="0">
                <a:latin typeface="AR JULIAN" panose="02000000000000000000" pitchFamily="2" charset="0"/>
              </a:rPr>
              <a:t>, MedlinePlus </a:t>
            </a:r>
            <a:r>
              <a:rPr lang="en-GB" sz="2200" dirty="0">
                <a:latin typeface="AR JULIAN" panose="02000000000000000000" pitchFamily="2" charset="0"/>
              </a:rPr>
              <a:t>and Bing. The article </a:t>
            </a:r>
            <a:r>
              <a:rPr lang="en-GB" sz="2200" dirty="0" smtClean="0">
                <a:latin typeface="AR JULIAN" panose="02000000000000000000" pitchFamily="2" charset="0"/>
              </a:rPr>
              <a:t>from MedlinePlus </a:t>
            </a:r>
            <a:r>
              <a:rPr lang="en-GB" sz="2200" dirty="0">
                <a:latin typeface="AR JULIAN" panose="02000000000000000000" pitchFamily="2" charset="0"/>
              </a:rPr>
              <a:t>say that those symptoms are </a:t>
            </a:r>
            <a:r>
              <a:rPr lang="en-GB" sz="2200" dirty="0" smtClean="0">
                <a:latin typeface="AR JULIAN" panose="02000000000000000000" pitchFamily="2" charset="0"/>
              </a:rPr>
              <a:t>likely to </a:t>
            </a:r>
            <a:r>
              <a:rPr lang="en-GB" sz="2200" dirty="0">
                <a:latin typeface="AR JULIAN" panose="02000000000000000000" pitchFamily="2" charset="0"/>
              </a:rPr>
              <a:t>correspond to flu. The article from Bing is </a:t>
            </a:r>
            <a:r>
              <a:rPr lang="en-GB" sz="2200" dirty="0" smtClean="0">
                <a:latin typeface="AR JULIAN" panose="02000000000000000000" pitchFamily="2" charset="0"/>
              </a:rPr>
              <a:t>on fresher's </a:t>
            </a:r>
            <a:r>
              <a:rPr lang="en-GB" sz="2200" dirty="0">
                <a:latin typeface="AR JULIAN" panose="02000000000000000000" pitchFamily="2" charset="0"/>
              </a:rPr>
              <a:t>flu.</a:t>
            </a:r>
          </a:p>
          <a:p>
            <a:pPr marL="0" indent="0">
              <a:buNone/>
            </a:pPr>
            <a:endParaRPr lang="en-GB" dirty="0" smtClean="0">
              <a:latin typeface="AR JULIAN" panose="02000000000000000000" pitchFamily="2" charset="0"/>
            </a:endParaRP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573" y="2786634"/>
            <a:ext cx="4420427" cy="275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948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1810512"/>
            <a:ext cx="4279392" cy="1250442"/>
          </a:xfrm>
        </p:spPr>
        <p:txBody>
          <a:bodyPr/>
          <a:lstStyle/>
          <a:p>
            <a:pPr algn="ctr"/>
            <a:r>
              <a:rPr lang="en-GB" dirty="0" smtClean="0">
                <a:latin typeface="AR JULIAN" panose="02000000000000000000" pitchFamily="2" charset="0"/>
              </a:rPr>
              <a:t>Sara</a:t>
            </a:r>
            <a:endParaRPr lang="en-GB" dirty="0">
              <a:latin typeface="AR JULIAN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795778"/>
            <a:ext cx="3136392" cy="220370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r>
              <a:rPr lang="en-GB" sz="2100" dirty="0">
                <a:latin typeface="AR JULIAN" panose="02000000000000000000" pitchFamily="2" charset="0"/>
              </a:rPr>
              <a:t>female</a:t>
            </a:r>
          </a:p>
          <a:p>
            <a:r>
              <a:rPr lang="en-GB" sz="2100" dirty="0">
                <a:latin typeface="AR JULIAN" panose="02000000000000000000" pitchFamily="2" charset="0"/>
              </a:rPr>
              <a:t>from the UK</a:t>
            </a:r>
          </a:p>
          <a:p>
            <a:r>
              <a:rPr lang="en-GB" sz="2100" dirty="0">
                <a:latin typeface="AR JULIAN" panose="02000000000000000000" pitchFamily="2" charset="0"/>
              </a:rPr>
              <a:t>27 years old</a:t>
            </a:r>
          </a:p>
          <a:p>
            <a:r>
              <a:rPr lang="en-GB" sz="2100" dirty="0" smtClean="0">
                <a:latin typeface="AR JULIAN" panose="02000000000000000000" pitchFamily="2" charset="0"/>
              </a:rPr>
              <a:t>accountant</a:t>
            </a:r>
            <a:endParaRPr lang="en-GB" sz="2100" dirty="0">
              <a:latin typeface="AR JULIAN" panose="02000000000000000000" pitchFamily="2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15000" y="3739896"/>
            <a:ext cx="5568696" cy="253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200" dirty="0">
                <a:latin typeface="AR JULIAN" panose="02000000000000000000" pitchFamily="2" charset="0"/>
              </a:rPr>
              <a:t>Sara has cancer. She goes on e-health to look for </a:t>
            </a:r>
            <a:r>
              <a:rPr lang="en-GB" sz="2200" dirty="0" smtClean="0">
                <a:latin typeface="AR JULIAN" panose="02000000000000000000" pitchFamily="2" charset="0"/>
              </a:rPr>
              <a:t>motivating </a:t>
            </a:r>
            <a:r>
              <a:rPr lang="en-GB" sz="2200" dirty="0">
                <a:latin typeface="AR JULIAN" panose="02000000000000000000" pitchFamily="2" charset="0"/>
              </a:rPr>
              <a:t>articles so she adjusts the sentiment </a:t>
            </a:r>
            <a:r>
              <a:rPr lang="en-GB" sz="2200" dirty="0" smtClean="0">
                <a:latin typeface="AR JULIAN" panose="02000000000000000000" pitchFamily="2" charset="0"/>
              </a:rPr>
              <a:t> score </a:t>
            </a:r>
            <a:r>
              <a:rPr lang="en-GB" sz="2200" dirty="0">
                <a:latin typeface="AR JULIAN" panose="02000000000000000000" pitchFamily="2" charset="0"/>
              </a:rPr>
              <a:t>to high. She chooses users and reads other </a:t>
            </a:r>
            <a:r>
              <a:rPr lang="en-GB" sz="2200" dirty="0" smtClean="0">
                <a:latin typeface="AR JULIAN" panose="02000000000000000000" pitchFamily="2" charset="0"/>
              </a:rPr>
              <a:t>users</a:t>
            </a:r>
            <a:r>
              <a:rPr lang="en-GB" sz="2200" dirty="0">
                <a:latin typeface="AR JULIAN" panose="02000000000000000000" pitchFamily="2" charset="0"/>
              </a:rPr>
              <a:t>' stories on how they managed with the condition </a:t>
            </a:r>
            <a:r>
              <a:rPr lang="en-GB" sz="2200" dirty="0" smtClean="0">
                <a:latin typeface="AR JULIAN" panose="02000000000000000000" pitchFamily="2" charset="0"/>
              </a:rPr>
              <a:t>and </a:t>
            </a:r>
            <a:r>
              <a:rPr lang="en-GB" sz="2200" dirty="0">
                <a:latin typeface="AR JULIAN" panose="02000000000000000000" pitchFamily="2" charset="0"/>
              </a:rPr>
              <a:t>led a normal life. She found the articles that she </a:t>
            </a:r>
            <a:r>
              <a:rPr lang="en-GB" sz="2200" dirty="0" smtClean="0">
                <a:latin typeface="AR JULIAN" panose="02000000000000000000" pitchFamily="2" charset="0"/>
              </a:rPr>
              <a:t>read very </a:t>
            </a:r>
            <a:r>
              <a:rPr lang="en-GB" sz="2200" dirty="0">
                <a:latin typeface="AR JULIAN" panose="02000000000000000000" pitchFamily="2" charset="0"/>
              </a:rPr>
              <a:t>inspiring so she decided to share it and create a </a:t>
            </a:r>
            <a:r>
              <a:rPr lang="en-GB" sz="2200" dirty="0" smtClean="0">
                <a:latin typeface="AR JULIAN" panose="02000000000000000000" pitchFamily="2" charset="0"/>
              </a:rPr>
              <a:t>new category </a:t>
            </a:r>
            <a:r>
              <a:rPr lang="en-GB" sz="2200" dirty="0">
                <a:latin typeface="AR JULIAN" panose="02000000000000000000" pitchFamily="2" charset="0"/>
              </a:rPr>
              <a:t>to save it for another time.</a:t>
            </a:r>
          </a:p>
          <a:p>
            <a:pPr marL="0" indent="0">
              <a:buNone/>
            </a:pPr>
            <a:endParaRPr lang="en-GB" dirty="0" smtClean="0">
              <a:latin typeface="AR JULIAN" panose="02000000000000000000" pitchFamily="2" charset="0"/>
            </a:endParaRP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014984"/>
            <a:ext cx="4998720" cy="249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70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3416" y="2108494"/>
            <a:ext cx="8361229" cy="2098226"/>
          </a:xfrm>
        </p:spPr>
        <p:txBody>
          <a:bodyPr/>
          <a:lstStyle/>
          <a:p>
            <a:r>
              <a:rPr lang="en-GB" dirty="0" smtClean="0">
                <a:latin typeface="AR JULIAN" panose="02000000000000000000" pitchFamily="2" charset="0"/>
              </a:rPr>
              <a:t>System</a:t>
            </a:r>
            <a:br>
              <a:rPr lang="en-GB" dirty="0" smtClean="0">
                <a:latin typeface="AR JULIAN" panose="02000000000000000000" pitchFamily="2" charset="0"/>
              </a:rPr>
            </a:br>
            <a:r>
              <a:rPr lang="en-GB" dirty="0" smtClean="0">
                <a:latin typeface="AR JULIAN" panose="02000000000000000000" pitchFamily="2" charset="0"/>
              </a:rPr>
              <a:t>architecture</a:t>
            </a:r>
            <a:endParaRPr lang="en-GB" dirty="0">
              <a:latin typeface="AR JULI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829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224" y="991094"/>
            <a:ext cx="7284560" cy="519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693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b="1" dirty="0">
                <a:latin typeface="AR JULIAN" panose="02000000000000000000" pitchFamily="2" charset="0"/>
              </a:rPr>
              <a:t>Functional </a:t>
            </a:r>
            <a:r>
              <a:rPr lang="en-GB" b="1" dirty="0" smtClean="0">
                <a:latin typeface="AR JULIAN" panose="02000000000000000000" pitchFamily="2" charset="0"/>
              </a:rPr>
              <a:t>Requirements</a:t>
            </a:r>
            <a:endParaRPr lang="en-GB" dirty="0">
              <a:latin typeface="AR JULIAN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244" y="2621344"/>
            <a:ext cx="5135445" cy="3581400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 smtClean="0">
                <a:latin typeface="AR JULIAN" panose="02000000000000000000"/>
              </a:rPr>
              <a:t>Register, log in and maintain profile;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>
                <a:latin typeface="AR JULIAN" panose="02000000000000000000"/>
              </a:rPr>
              <a:t>Search in a specific category;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>
                <a:latin typeface="AR JULIAN" panose="02000000000000000000"/>
              </a:rPr>
              <a:t>Filter results based on readability/sentiment/subjectivity score;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>
                <a:latin typeface="AR JULIAN" panose="02000000000000000000"/>
              </a:rPr>
              <a:t>Sort results by source;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>
                <a:latin typeface="AR JULIAN" panose="02000000000000000000"/>
              </a:rPr>
              <a:t>Maintain folders in which to store pages they have found useful;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>
                <a:latin typeface="AR JULIAN" panose="02000000000000000000"/>
              </a:rPr>
              <a:t>View and modify his/her search history;</a:t>
            </a:r>
            <a:r>
              <a:rPr lang="en-GB" dirty="0">
                <a:latin typeface="AR JULIAN" panose="02000000000000000000"/>
              </a:rPr>
              <a:t/>
            </a:r>
            <a:br>
              <a:rPr lang="en-GB" dirty="0">
                <a:latin typeface="AR JULIAN" panose="02000000000000000000"/>
              </a:rPr>
            </a:br>
            <a:endParaRPr lang="en-GB" dirty="0">
              <a:latin typeface="AR JULIAN" panose="0200000000000000000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72072" y="2715768"/>
            <a:ext cx="4300728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5" name="Правоъгълник 4"/>
          <p:cNvSpPr/>
          <p:nvPr/>
        </p:nvSpPr>
        <p:spPr>
          <a:xfrm>
            <a:off x="1371600" y="2164644"/>
            <a:ext cx="3501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latin typeface="AR JULIAN" panose="02000000000000000000" pitchFamily="2" charset="0"/>
              </a:rPr>
              <a:t>The user need to be able to:</a:t>
            </a:r>
            <a:endParaRPr lang="en-GB" dirty="0"/>
          </a:p>
        </p:txBody>
      </p:sp>
      <p:sp>
        <p:nvSpPr>
          <p:cNvPr id="6" name="Правоъгълник 5"/>
          <p:cNvSpPr/>
          <p:nvPr/>
        </p:nvSpPr>
        <p:spPr>
          <a:xfrm>
            <a:off x="6672072" y="2237780"/>
            <a:ext cx="2714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latin typeface="AR JULIAN" panose="02000000000000000000" pitchFamily="2" charset="0"/>
              </a:rPr>
              <a:t>The application must:</a:t>
            </a:r>
            <a:endParaRPr lang="en-GB" dirty="0"/>
          </a:p>
        </p:txBody>
      </p:sp>
      <p:sp>
        <p:nvSpPr>
          <p:cNvPr id="7" name="Правоъгълник 6"/>
          <p:cNvSpPr/>
          <p:nvPr/>
        </p:nvSpPr>
        <p:spPr>
          <a:xfrm>
            <a:off x="6172200" y="2802134"/>
            <a:ext cx="582638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SzPct val="100000"/>
              <a:buFont typeface="Wingdings" panose="05000000000000000000" pitchFamily="2" charset="2"/>
              <a:buChar char="q"/>
            </a:pPr>
            <a:r>
              <a:rPr lang="en-GB" sz="2000" dirty="0" smtClean="0">
                <a:latin typeface="AR JULIAN" panose="02000000000000000000"/>
              </a:rPr>
              <a:t>Return accurate results quickly and reliably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000" dirty="0" smtClean="0">
                <a:latin typeface="AR JULIAN" panose="02000000000000000000"/>
              </a:rPr>
              <a:t>Provide important information about each page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000" dirty="0" smtClean="0">
                <a:latin typeface="AR JULIAN" panose="02000000000000000000"/>
              </a:rPr>
              <a:t>Allow the user to set his personal information to private/public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GB" sz="2000" dirty="0">
              <a:latin typeface="AR JULIAN" panose="02000000000000000000"/>
            </a:endParaRPr>
          </a:p>
        </p:txBody>
      </p:sp>
      <p:sp>
        <p:nvSpPr>
          <p:cNvPr id="9" name="Правоъгълник 8"/>
          <p:cNvSpPr/>
          <p:nvPr/>
        </p:nvSpPr>
        <p:spPr>
          <a:xfrm>
            <a:off x="5362222" y="47531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4921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b="1" dirty="0">
                <a:latin typeface="AR JULIAN" panose="02000000000000000000" pitchFamily="2" charset="0"/>
              </a:rPr>
              <a:t>!Functional Requirements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1688" y="2674620"/>
            <a:ext cx="4215384" cy="3581400"/>
          </a:xfrm>
        </p:spPr>
        <p:txBody>
          <a:bodyPr/>
          <a:lstStyle/>
          <a:p>
            <a:r>
              <a:rPr lang="en-GB" dirty="0" smtClean="0">
                <a:latin typeface="AR JULIAN" panose="02000000000000000000" pitchFamily="2" charset="0"/>
              </a:rPr>
              <a:t>Needs to </a:t>
            </a:r>
            <a:r>
              <a:rPr lang="en-GB" dirty="0">
                <a:latin typeface="AR JULIAN" panose="02000000000000000000" pitchFamily="2" charset="0"/>
              </a:rPr>
              <a:t>look </a:t>
            </a:r>
            <a:r>
              <a:rPr lang="en-GB" dirty="0" smtClean="0">
                <a:latin typeface="AR JULIAN" panose="02000000000000000000" pitchFamily="2" charset="0"/>
              </a:rPr>
              <a:t>aesthetically </a:t>
            </a:r>
            <a:r>
              <a:rPr lang="en-GB" dirty="0" smtClean="0">
                <a:latin typeface="AR JULIAN" panose="02000000000000000000" pitchFamily="2" charset="0"/>
              </a:rPr>
              <a:t>pleasing;</a:t>
            </a:r>
          </a:p>
          <a:p>
            <a:r>
              <a:rPr lang="en-GB" dirty="0" smtClean="0">
                <a:latin typeface="AR JULIAN" panose="02000000000000000000" pitchFamily="2" charset="0"/>
              </a:rPr>
              <a:t>Needs to be designed in an easy to use/easy to navigate way;</a:t>
            </a:r>
          </a:p>
          <a:p>
            <a:r>
              <a:rPr lang="en-GB" dirty="0" smtClean="0">
                <a:latin typeface="AR JULIAN" panose="02000000000000000000" pitchFamily="2" charset="0"/>
              </a:rPr>
              <a:t>Needs access to the internet as well as to different search APIs.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320891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81</TotalTime>
  <Words>337</Words>
  <Application>Microsoft Office PowerPoint</Application>
  <PresentationFormat>Widescreen</PresentationFormat>
  <Paragraphs>69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 JULIAN</vt:lpstr>
      <vt:lpstr>Franklin Gothic Book</vt:lpstr>
      <vt:lpstr>Wingdings</vt:lpstr>
      <vt:lpstr>Crop</vt:lpstr>
      <vt:lpstr>E-health</vt:lpstr>
      <vt:lpstr>PowerPoint Presentation</vt:lpstr>
      <vt:lpstr>Personas</vt:lpstr>
      <vt:lpstr>Tom</vt:lpstr>
      <vt:lpstr>Sara</vt:lpstr>
      <vt:lpstr>System architecture</vt:lpstr>
      <vt:lpstr>PowerPoint Presentation</vt:lpstr>
      <vt:lpstr>Functional Requirements</vt:lpstr>
      <vt:lpstr>!Functional Requirements </vt:lpstr>
      <vt:lpstr>E-r diagram</vt:lpstr>
      <vt:lpstr>PowerPoint Presentation</vt:lpstr>
      <vt:lpstr>attributes</vt:lpstr>
      <vt:lpstr>PowerPoint Presentation</vt:lpstr>
      <vt:lpstr>wireframes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E-Health</dc:title>
  <dc:creator>Gabriella Georgieva</dc:creator>
  <cp:lastModifiedBy>Gabriella Georgieva</cp:lastModifiedBy>
  <cp:revision>20</cp:revision>
  <dcterms:created xsi:type="dcterms:W3CDTF">2016-02-24T19:19:50Z</dcterms:created>
  <dcterms:modified xsi:type="dcterms:W3CDTF">2016-02-24T21:21:18Z</dcterms:modified>
</cp:coreProperties>
</file>