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43"/>
  </p:normalViewPr>
  <p:slideViewPr>
    <p:cSldViewPr snapToGrid="0" snapToObjects="1">
      <p:cViewPr>
        <p:scale>
          <a:sx n="100" d="100"/>
          <a:sy n="100" d="100"/>
        </p:scale>
        <p:origin x="3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926E-0DDE-2D47-905E-91757200128E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A2413-2510-F64A-9059-E06201B1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A2413-2510-F64A-9059-E06201B10D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B8BD-F5CC-B849-899E-98AD035AD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AE0A3-B753-CF46-B653-02F1ABCC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D67B-69B8-5D49-8B54-ED209E2F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C408-9B89-3247-9F63-93F10A1C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455D-AE6E-D746-825B-6FCF9001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0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A3A-4512-7149-8EC5-BE3D99D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486CD-4C68-A940-B360-D1E5EBC27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3089-9918-9246-9D19-7FF4B115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48936-94F6-3D46-A1CE-27B4609E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AADB-3D29-1847-B57E-828C94F1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3E8D9-F660-A347-935A-4CC984534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50544-B627-C94E-B981-9A6B9FD61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F07E-5426-274C-92CA-C470F039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CADB-AA1E-2D48-BEAD-7182C9AE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0BD-7275-B547-8A31-E0F50FF6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4DCF-AF46-4E48-8AE9-BB0420A3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1784-D59D-CC49-94A8-CAF63271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990C-AA8C-AE4F-AED7-913B3140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BA04-A44A-294C-B904-CBFD3AFF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3115-54CD-2F44-891A-4706CDB8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C7D3-3D9B-7549-B20F-BB1DDDBD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0AB1-B2F1-8A4B-88BF-F1BE600DE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A0D6D-6377-E743-B7D4-42994231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7085-02C0-1D46-A8EE-65F9726C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9F8C-75DB-ED4A-87BE-3BF5FB39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3CE2-C9C8-1241-B085-4350AD9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55D0-9FD1-A54D-90E6-E662B87F5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83F6B-AFE8-A446-8C6D-C2C04FF7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4AE3E-016E-2341-BDCD-F6C6F789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445F3-77F9-1B42-B6CA-84817FB4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54076-CEF5-5E4A-BF5F-723869D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8EC3-6E25-1748-AA69-A7CA6144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55911-4F3C-AF41-9719-4259E932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4A6F3-74BA-A540-BE90-246E1E2AC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C5499-A33E-F841-AAF1-EA748841D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74324-19F5-FA48-9C14-9F886B278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C493F-DDCC-9145-AC43-666E07FC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67501-2F82-3647-9946-CF56CB64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E0FA9-36F3-D348-A997-1516C4FB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D300-B752-224C-8D26-B4CE92FE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01B0C-863A-D14E-9567-B2C4C456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6647D-1C4F-5245-B0A2-DC40BC8D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A5D36-B917-664F-B5C6-3BE61753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8C633-CC32-D741-B17A-CC3168F6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C7E11-8A7F-4546-B4CC-AC1F546A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FFD32-24E6-9849-BE76-AEA8F375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1F79-2A15-5640-B97C-E214DFB7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19D0-BDDF-F441-B60A-455F5BDB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62CE-65F5-FB4D-AF44-317FBC2F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15DDD-0F41-D143-BCF1-1FA86686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B121C-8B45-AA49-9E92-3F575D57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6458-B1B1-B845-AB93-B2044987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A961-CFA6-994F-BBC1-99E9CB1E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7FB87-CCF3-A446-9FDB-60E513BCF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CAB28-A8B2-7348-8FEC-1FBEDF9A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35BE8-95C1-324C-9239-690169F2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22E74-3D4B-FC4E-869D-E742BDFF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A3E2-E38C-214F-9C3D-E6C8DBC2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10E45-1DA7-D048-815F-C55D0061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54F24-9839-E447-AE6C-3320BD9B4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D3AC-9F20-7E49-AB7C-CDDD195A2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ABEA-966E-D242-9E89-E6150DEA746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2BB4-83C3-1742-A25B-FADC1CE5D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F9FE-B25D-B24E-BC35-7EE10BAD3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EC58-10CA-2048-8726-4024FC04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2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9AB75-F91A-F844-A3EE-7A57F99385A5}"/>
              </a:ext>
            </a:extLst>
          </p:cNvPr>
          <p:cNvSpPr txBox="1"/>
          <p:nvPr/>
        </p:nvSpPr>
        <p:spPr>
          <a:xfrm>
            <a:off x="565693" y="1413122"/>
            <a:ext cx="1149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Protein-A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Topic-1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F673D-3D15-F44C-9E30-D4C51FC7FE1B}"/>
              </a:ext>
            </a:extLst>
          </p:cNvPr>
          <p:cNvCxnSpPr/>
          <p:nvPr/>
        </p:nvCxnSpPr>
        <p:spPr>
          <a:xfrm>
            <a:off x="1767016" y="1569308"/>
            <a:ext cx="177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806D1E-01CF-B647-B237-31B24DEA36D0}"/>
              </a:ext>
            </a:extLst>
          </p:cNvPr>
          <p:cNvSpPr txBox="1"/>
          <p:nvPr/>
        </p:nvSpPr>
        <p:spPr>
          <a:xfrm>
            <a:off x="3694671" y="1372970"/>
            <a:ext cx="2422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Topic-1: proteins A, B</a:t>
            </a:r>
          </a:p>
          <a:p>
            <a:r>
              <a:rPr lang="en-US" dirty="0"/>
              <a:t>Topic-2: proteins A, C, 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113265-4BE5-5B47-97AC-0B4822759B7C}"/>
              </a:ext>
            </a:extLst>
          </p:cNvPr>
          <p:cNvCxnSpPr/>
          <p:nvPr/>
        </p:nvCxnSpPr>
        <p:spPr>
          <a:xfrm>
            <a:off x="6116681" y="1834635"/>
            <a:ext cx="177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510B8F-0DEA-F34A-BA62-58A0893A1755}"/>
              </a:ext>
            </a:extLst>
          </p:cNvPr>
          <p:cNvCxnSpPr/>
          <p:nvPr/>
        </p:nvCxnSpPr>
        <p:spPr>
          <a:xfrm>
            <a:off x="6116681" y="2116034"/>
            <a:ext cx="177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CC4905-4F31-CA44-93D0-84B36C4C7CB8}"/>
              </a:ext>
            </a:extLst>
          </p:cNvPr>
          <p:cNvSpPr txBox="1"/>
          <p:nvPr/>
        </p:nvSpPr>
        <p:spPr>
          <a:xfrm>
            <a:off x="6413157" y="1469011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AE1F5-1FB4-4746-B01C-0D5218BCBDFB}"/>
              </a:ext>
            </a:extLst>
          </p:cNvPr>
          <p:cNvSpPr txBox="1"/>
          <p:nvPr/>
        </p:nvSpPr>
        <p:spPr>
          <a:xfrm>
            <a:off x="7896054" y="1637612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Topic-1 page</a:t>
            </a:r>
          </a:p>
          <a:p>
            <a:r>
              <a:rPr lang="en-US" dirty="0"/>
              <a:t>Topic-2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03CE9-F04E-0F45-93B8-CC69BF9F2FBC}"/>
              </a:ext>
            </a:extLst>
          </p:cNvPr>
          <p:cNvCxnSpPr/>
          <p:nvPr/>
        </p:nvCxnSpPr>
        <p:spPr>
          <a:xfrm>
            <a:off x="1635297" y="3272138"/>
            <a:ext cx="177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050426-B321-014C-A93A-1EC38562F423}"/>
              </a:ext>
            </a:extLst>
          </p:cNvPr>
          <p:cNvSpPr txBox="1"/>
          <p:nvPr/>
        </p:nvSpPr>
        <p:spPr>
          <a:xfrm>
            <a:off x="1931773" y="2906514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D7435-FE8E-A447-B542-BD8F20DF1069}"/>
              </a:ext>
            </a:extLst>
          </p:cNvPr>
          <p:cNvSpPr txBox="1"/>
          <p:nvPr/>
        </p:nvSpPr>
        <p:spPr>
          <a:xfrm>
            <a:off x="3414670" y="30751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Topic-1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19133-AE07-4846-A3FB-A3755E2CA39F}"/>
              </a:ext>
            </a:extLst>
          </p:cNvPr>
          <p:cNvSpPr/>
          <p:nvPr/>
        </p:nvSpPr>
        <p:spPr>
          <a:xfrm>
            <a:off x="565693" y="439350"/>
            <a:ext cx="100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SEARCH: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D1865-4A92-284C-918B-6900B2119473}"/>
              </a:ext>
            </a:extLst>
          </p:cNvPr>
          <p:cNvSpPr/>
          <p:nvPr/>
        </p:nvSpPr>
        <p:spPr>
          <a:xfrm>
            <a:off x="5365376" y="2906514"/>
            <a:ext cx="2530678" cy="3763227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09F35-5F22-2A4E-B5F6-1B08C26FCF26}"/>
              </a:ext>
            </a:extLst>
          </p:cNvPr>
          <p:cNvSpPr/>
          <p:nvPr/>
        </p:nvSpPr>
        <p:spPr>
          <a:xfrm>
            <a:off x="5571146" y="3254827"/>
            <a:ext cx="2160913" cy="483455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DC3D20-F353-6040-B166-F15055D609F1}"/>
              </a:ext>
            </a:extLst>
          </p:cNvPr>
          <p:cNvSpPr/>
          <p:nvPr/>
        </p:nvSpPr>
        <p:spPr>
          <a:xfrm>
            <a:off x="5571146" y="3865041"/>
            <a:ext cx="2160913" cy="787641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BE8B03-0694-6949-A414-A8F78DBC3F97}"/>
              </a:ext>
            </a:extLst>
          </p:cNvPr>
          <p:cNvSpPr/>
          <p:nvPr/>
        </p:nvSpPr>
        <p:spPr>
          <a:xfrm>
            <a:off x="5571146" y="4783936"/>
            <a:ext cx="1052961" cy="931064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CD731-BDC2-A84F-8D52-D257AA8168B2}"/>
              </a:ext>
            </a:extLst>
          </p:cNvPr>
          <p:cNvSpPr txBox="1"/>
          <p:nvPr/>
        </p:nvSpPr>
        <p:spPr>
          <a:xfrm>
            <a:off x="5536073" y="3236768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Section-1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590A5-6DAD-DB46-ADEF-1DE087B2E494}"/>
              </a:ext>
            </a:extLst>
          </p:cNvPr>
          <p:cNvSpPr txBox="1"/>
          <p:nvPr/>
        </p:nvSpPr>
        <p:spPr>
          <a:xfrm>
            <a:off x="5571146" y="3871151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Section-2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2EEDA-0911-0B4D-97D1-B7735BCEEEA5}"/>
              </a:ext>
            </a:extLst>
          </p:cNvPr>
          <p:cNvSpPr txBox="1"/>
          <p:nvPr/>
        </p:nvSpPr>
        <p:spPr>
          <a:xfrm>
            <a:off x="5577594" y="4806886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Section-</a:t>
            </a:r>
            <a:r>
              <a:rPr lang="en-US" sz="800" b="1" dirty="0" err="1"/>
              <a:t>i</a:t>
            </a:r>
            <a:endParaRPr lang="en-US" sz="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431EA5-AF4D-234C-8A37-4541FA64CCF1}"/>
              </a:ext>
            </a:extLst>
          </p:cNvPr>
          <p:cNvSpPr/>
          <p:nvPr/>
        </p:nvSpPr>
        <p:spPr>
          <a:xfrm>
            <a:off x="5571145" y="5854116"/>
            <a:ext cx="2160913" cy="651363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41441-CE65-5249-8C01-5089E50F4687}"/>
              </a:ext>
            </a:extLst>
          </p:cNvPr>
          <p:cNvSpPr txBox="1"/>
          <p:nvPr/>
        </p:nvSpPr>
        <p:spPr>
          <a:xfrm>
            <a:off x="5542521" y="5846254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Section-N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B8727-225A-8347-B3D8-A4D4310E738A}"/>
              </a:ext>
            </a:extLst>
          </p:cNvPr>
          <p:cNvSpPr txBox="1"/>
          <p:nvPr/>
        </p:nvSpPr>
        <p:spPr>
          <a:xfrm>
            <a:off x="5473410" y="3064649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7030A0"/>
                </a:solidFill>
              </a:rPr>
              <a:t>Topic-1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1A9CB5-360A-074F-ADB5-313501D923A2}"/>
              </a:ext>
            </a:extLst>
          </p:cNvPr>
          <p:cNvSpPr txBox="1"/>
          <p:nvPr/>
        </p:nvSpPr>
        <p:spPr>
          <a:xfrm>
            <a:off x="8101823" y="5408463"/>
            <a:ext cx="322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Numbers in the tables will be given in txt or </a:t>
            </a:r>
            <a:r>
              <a:rPr lang="en-US" dirty="0" err="1"/>
              <a:t>json</a:t>
            </a:r>
            <a:r>
              <a:rPr lang="en-US" dirty="0"/>
              <a:t> files; figures will be given as pictures (</a:t>
            </a:r>
            <a:r>
              <a:rPr lang="en-US" dirty="0" err="1"/>
              <a:t>png</a:t>
            </a:r>
            <a:r>
              <a:rPr lang="en-US" dirty="0"/>
              <a:t>/tiff/jpeg files)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BACB52-06F5-AB45-9F77-33DC957BD96E}"/>
              </a:ext>
            </a:extLst>
          </p:cNvPr>
          <p:cNvSpPr/>
          <p:nvPr/>
        </p:nvSpPr>
        <p:spPr>
          <a:xfrm>
            <a:off x="6788104" y="4783936"/>
            <a:ext cx="943954" cy="931064"/>
          </a:xfrm>
          <a:prstGeom prst="rect">
            <a:avLst/>
          </a:prstGeom>
          <a:noFill/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417C1-697C-6447-8C2F-FA6D8C5C9C55}"/>
              </a:ext>
            </a:extLst>
          </p:cNvPr>
          <p:cNvSpPr txBox="1"/>
          <p:nvPr/>
        </p:nvSpPr>
        <p:spPr>
          <a:xfrm>
            <a:off x="6728887" y="4788127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Section-i+1</a:t>
            </a:r>
          </a:p>
        </p:txBody>
      </p:sp>
    </p:spTree>
    <p:extLst>
      <p:ext uri="{BB962C8B-B14F-4D97-AF65-F5344CB8AC3E}">
        <p14:creationId xmlns:p14="http://schemas.microsoft.com/office/powerpoint/2010/main" val="3328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C6E78-DFD5-4342-BD61-E116A70CBAF5}"/>
              </a:ext>
            </a:extLst>
          </p:cNvPr>
          <p:cNvSpPr txBox="1"/>
          <p:nvPr/>
        </p:nvSpPr>
        <p:spPr>
          <a:xfrm>
            <a:off x="675984" y="303950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Topic-1 Page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4D9D25-6E56-7248-9E54-C9ABADAA8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31672"/>
              </p:ext>
            </p:extLst>
          </p:nvPr>
        </p:nvGraphicFramePr>
        <p:xfrm>
          <a:off x="753762" y="2579177"/>
          <a:ext cx="4127500" cy="13506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058352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519102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505939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84235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500025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 peak tags contributing to this topic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 peak tags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Fraction of protein peak tags in this topic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556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Rap1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57,994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50465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Nhp6a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15,328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025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Rif2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4,083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74581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E14E62-7C03-DB48-9FB4-A1F741021D78}"/>
              </a:ext>
            </a:extLst>
          </p:cNvPr>
          <p:cNvCxnSpPr>
            <a:cxnSpLocks/>
          </p:cNvCxnSpPr>
          <p:nvPr/>
        </p:nvCxnSpPr>
        <p:spPr>
          <a:xfrm flipV="1">
            <a:off x="1369567" y="1911736"/>
            <a:ext cx="1447945" cy="149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37DDC9-851C-B147-99FD-73D7807BF816}"/>
              </a:ext>
            </a:extLst>
          </p:cNvPr>
          <p:cNvSpPr txBox="1"/>
          <p:nvPr/>
        </p:nvSpPr>
        <p:spPr>
          <a:xfrm>
            <a:off x="2650838" y="1634736"/>
            <a:ext cx="274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Link to YEP webpage from protein names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EFD72D-ACCC-A54C-8ABE-DB1EEE2A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118" y="2556435"/>
            <a:ext cx="1755858" cy="25539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B0958B-2F28-5048-8F06-2F6ED89E1F0A}"/>
              </a:ext>
            </a:extLst>
          </p:cNvPr>
          <p:cNvSpPr txBox="1"/>
          <p:nvPr/>
        </p:nvSpPr>
        <p:spPr>
          <a:xfrm>
            <a:off x="753762" y="2209845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Topic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FC34E-7EE1-4742-B567-D9EBBF2C255D}"/>
              </a:ext>
            </a:extLst>
          </p:cNvPr>
          <p:cNvSpPr txBox="1"/>
          <p:nvPr/>
        </p:nvSpPr>
        <p:spPr>
          <a:xfrm>
            <a:off x="5235667" y="2198474"/>
            <a:ext cx="17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 network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5F5BE8-88E4-7645-8881-F93F92F1DE91}"/>
              </a:ext>
            </a:extLst>
          </p:cNvPr>
          <p:cNvGrpSpPr/>
          <p:nvPr/>
        </p:nvGrpSpPr>
        <p:grpSpPr>
          <a:xfrm>
            <a:off x="7420880" y="2725436"/>
            <a:ext cx="2019300" cy="901700"/>
            <a:chOff x="8204200" y="1409700"/>
            <a:chExt cx="2679700" cy="11049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A0FF7B9-BAAC-6946-A2EE-321A01D762C1}"/>
                </a:ext>
              </a:extLst>
            </p:cNvPr>
            <p:cNvGrpSpPr/>
            <p:nvPr/>
          </p:nvGrpSpPr>
          <p:grpSpPr>
            <a:xfrm>
              <a:off x="8453010" y="1659758"/>
              <a:ext cx="2276946" cy="587146"/>
              <a:chOff x="8173608" y="2044700"/>
              <a:chExt cx="3833895" cy="853778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9C079C1-E62A-554F-A626-3BBF218BB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8800" y="2514600"/>
                <a:ext cx="1955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F3B7A7A-A8DB-774F-8430-CEB1B069BF09}"/>
                  </a:ext>
                </a:extLst>
              </p:cNvPr>
              <p:cNvCxnSpPr/>
              <p:nvPr/>
            </p:nvCxnSpPr>
            <p:spPr>
              <a:xfrm>
                <a:off x="8173608" y="2044700"/>
                <a:ext cx="0" cy="6985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35E2BD7-2B03-A84D-8957-FCA8F7688AE4}"/>
                  </a:ext>
                </a:extLst>
              </p:cNvPr>
              <p:cNvCxnSpPr/>
              <p:nvPr/>
            </p:nvCxnSpPr>
            <p:spPr>
              <a:xfrm>
                <a:off x="8839200" y="2044700"/>
                <a:ext cx="0" cy="6985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EC4FF17-1F43-FA4B-B684-3D6236B21888}"/>
                  </a:ext>
                </a:extLst>
              </p:cNvPr>
              <p:cNvCxnSpPr/>
              <p:nvPr/>
            </p:nvCxnSpPr>
            <p:spPr>
              <a:xfrm>
                <a:off x="9486900" y="2044700"/>
                <a:ext cx="0" cy="6985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48B40FE-70E4-F54D-8DE5-B91906A95BF6}"/>
                  </a:ext>
                </a:extLst>
              </p:cNvPr>
              <p:cNvCxnSpPr/>
              <p:nvPr/>
            </p:nvCxnSpPr>
            <p:spPr>
              <a:xfrm>
                <a:off x="10134600" y="2044700"/>
                <a:ext cx="0" cy="6985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7665F40-6F03-C444-B15F-8263C72EA3E2}"/>
                  </a:ext>
                </a:extLst>
              </p:cNvPr>
              <p:cNvCxnSpPr/>
              <p:nvPr/>
            </p:nvCxnSpPr>
            <p:spPr>
              <a:xfrm>
                <a:off x="10731500" y="2044700"/>
                <a:ext cx="0" cy="6985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E7204AB-3AB1-A947-88FA-BB444E631806}"/>
                  </a:ext>
                </a:extLst>
              </p:cNvPr>
              <p:cNvCxnSpPr/>
              <p:nvPr/>
            </p:nvCxnSpPr>
            <p:spPr>
              <a:xfrm>
                <a:off x="11379200" y="2044700"/>
                <a:ext cx="0" cy="6985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E6B4C5B-2CAA-2743-8AF2-181E17D13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1500" y="2514600"/>
                <a:ext cx="11811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C5DE9FE-E2D9-6743-B409-866807F692EA}"/>
                  </a:ext>
                </a:extLst>
              </p:cNvPr>
              <p:cNvCxnSpPr/>
              <p:nvPr/>
            </p:nvCxnSpPr>
            <p:spPr>
              <a:xfrm>
                <a:off x="11912600" y="2044700"/>
                <a:ext cx="0" cy="6985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A8011A-DB9C-2146-9985-7E5BD503A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67800" y="2241550"/>
                <a:ext cx="0" cy="27305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01DDF4C-0B24-6848-9860-A519F59EA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6157" y="2251655"/>
                <a:ext cx="2732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548018E-6E8A-4E4E-A622-743767798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4600" y="2514600"/>
                <a:ext cx="596900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9FD68EB-893D-4F47-8CFC-404E3E5CD6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45128" y="2241550"/>
                <a:ext cx="0" cy="27305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CFDAA0B-D87B-B247-B6F7-DAD6C59EA47F}"/>
                  </a:ext>
                </a:extLst>
              </p:cNvPr>
              <p:cNvSpPr txBox="1"/>
              <p:nvPr/>
            </p:nvSpPr>
            <p:spPr>
              <a:xfrm>
                <a:off x="8770509" y="2514599"/>
                <a:ext cx="767193" cy="38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/>
                    </a:solidFill>
                  </a:rPr>
                  <a:t>TSS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0EDE49-99A2-3240-8117-B392B42A1C1D}"/>
                  </a:ext>
                </a:extLst>
              </p:cNvPr>
              <p:cNvSpPr txBox="1"/>
              <p:nvPr/>
            </p:nvSpPr>
            <p:spPr>
              <a:xfrm>
                <a:off x="11252635" y="2504894"/>
                <a:ext cx="754868" cy="38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/>
                    </a:solidFill>
                  </a:rPr>
                  <a:t>TES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7832FB3-9F10-A941-8B3E-339EFEAB8BFC}"/>
                  </a:ext>
                </a:extLst>
              </p:cNvPr>
              <p:cNvSpPr/>
              <p:nvPr/>
            </p:nvSpPr>
            <p:spPr>
              <a:xfrm>
                <a:off x="8328026" y="2054804"/>
                <a:ext cx="412750" cy="45008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EBE96D5-69CE-A243-B829-76521746A96D}"/>
                </a:ext>
              </a:extLst>
            </p:cNvPr>
            <p:cNvSpPr/>
            <p:nvPr/>
          </p:nvSpPr>
          <p:spPr>
            <a:xfrm>
              <a:off x="8204200" y="1409700"/>
              <a:ext cx="2679700" cy="11049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FC82076-90E8-C14F-AA4A-E367F7EF7933}"/>
              </a:ext>
            </a:extLst>
          </p:cNvPr>
          <p:cNvSpPr txBox="1"/>
          <p:nvPr/>
        </p:nvSpPr>
        <p:spPr>
          <a:xfrm flipH="1">
            <a:off x="7326832" y="2209845"/>
            <a:ext cx="186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Subsector figure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F3F739A-E203-EE46-BB7C-31BB97C30D2E}"/>
              </a:ext>
            </a:extLst>
          </p:cNvPr>
          <p:cNvGrpSpPr/>
          <p:nvPr/>
        </p:nvGrpSpPr>
        <p:grpSpPr>
          <a:xfrm>
            <a:off x="9564848" y="2616385"/>
            <a:ext cx="1913049" cy="1798021"/>
            <a:chOff x="576151" y="4234479"/>
            <a:chExt cx="2262825" cy="218422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55C9C26-4425-0345-9C4C-1585FB387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750" y="4234479"/>
              <a:ext cx="2184226" cy="2184226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11F334-C7B2-6E43-BBAD-39F6D680F2DA}"/>
                </a:ext>
              </a:extLst>
            </p:cNvPr>
            <p:cNvSpPr/>
            <p:nvPr/>
          </p:nvSpPr>
          <p:spPr>
            <a:xfrm>
              <a:off x="666398" y="4426394"/>
              <a:ext cx="136844" cy="1642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AFA27A-EC5D-F244-8B93-FAB1CA1527CB}"/>
                </a:ext>
              </a:extLst>
            </p:cNvPr>
            <p:cNvSpPr txBox="1"/>
            <p:nvPr/>
          </p:nvSpPr>
          <p:spPr>
            <a:xfrm rot="16200000">
              <a:off x="250100" y="5139883"/>
              <a:ext cx="8675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Topic tag counts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10229EE-FF39-1948-94E2-9194EF48E48D}"/>
              </a:ext>
            </a:extLst>
          </p:cNvPr>
          <p:cNvSpPr txBox="1"/>
          <p:nvPr/>
        </p:nvSpPr>
        <p:spPr>
          <a:xfrm flipH="1">
            <a:off x="9631298" y="1921475"/>
            <a:ext cx="183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Subsector tag count histogram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AFEC9B-77D3-554A-99C6-49990CACB85A}"/>
              </a:ext>
            </a:extLst>
          </p:cNvPr>
          <p:cNvSpPr txBox="1"/>
          <p:nvPr/>
        </p:nvSpPr>
        <p:spPr>
          <a:xfrm>
            <a:off x="405846" y="1054109"/>
            <a:ext cx="31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Section-1: General information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2A2A77-A727-B34A-B0B5-32B9518DCC2D}"/>
              </a:ext>
            </a:extLst>
          </p:cNvPr>
          <p:cNvSpPr/>
          <p:nvPr/>
        </p:nvSpPr>
        <p:spPr>
          <a:xfrm>
            <a:off x="470750" y="1390094"/>
            <a:ext cx="11568849" cy="38931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2504A-F69E-FE49-8CBB-EFE989CF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0" y="1078657"/>
            <a:ext cx="1393015" cy="1257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C35EE-AD8F-7D48-A227-901E9869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75" y="1078657"/>
            <a:ext cx="1389731" cy="1256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660EA-E234-8F4D-9BEA-05CFA798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106" y="1078657"/>
            <a:ext cx="1390906" cy="1256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B69D8-2A39-F24D-A0CE-30064798A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837" y="1078658"/>
            <a:ext cx="1392346" cy="1256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8AAC1-CE66-474D-A9DE-842D184B4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568" y="1078658"/>
            <a:ext cx="1392345" cy="1256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E1AE7-6221-9B4B-86ED-8CA03DD3A08D}"/>
              </a:ext>
            </a:extLst>
          </p:cNvPr>
          <p:cNvSpPr txBox="1"/>
          <p:nvPr/>
        </p:nvSpPr>
        <p:spPr>
          <a:xfrm>
            <a:off x="730685" y="96401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D1C0E-DC18-B74A-9CFC-DB97E5F80887}"/>
              </a:ext>
            </a:extLst>
          </p:cNvPr>
          <p:cNvSpPr txBox="1"/>
          <p:nvPr/>
        </p:nvSpPr>
        <p:spPr>
          <a:xfrm>
            <a:off x="2123997" y="964013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9AEEE-E100-F549-9BC4-DB8926EFFEFD}"/>
              </a:ext>
            </a:extLst>
          </p:cNvPr>
          <p:cNvSpPr txBox="1"/>
          <p:nvPr/>
        </p:nvSpPr>
        <p:spPr>
          <a:xfrm>
            <a:off x="3513728" y="964013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CEE5A-4B8B-9344-9619-CDE1C49512D1}"/>
              </a:ext>
            </a:extLst>
          </p:cNvPr>
          <p:cNvSpPr txBox="1"/>
          <p:nvPr/>
        </p:nvSpPr>
        <p:spPr>
          <a:xfrm>
            <a:off x="4913276" y="968993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4B52B-36BD-0E4C-A3CD-7031653790DF}"/>
              </a:ext>
            </a:extLst>
          </p:cNvPr>
          <p:cNvSpPr txBox="1"/>
          <p:nvPr/>
        </p:nvSpPr>
        <p:spPr>
          <a:xfrm>
            <a:off x="6304447" y="950565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84243D-B31D-5642-968C-43E152BC9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60" y="3043523"/>
            <a:ext cx="1424637" cy="1286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E5C67A-197B-124C-A363-BB5BC8F961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7775" y="3043523"/>
            <a:ext cx="1421965" cy="12864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CB1D1C-D7B3-5548-BF31-38C4B05A6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7667" y="3043523"/>
            <a:ext cx="1354121" cy="12864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CA0D70-5F8F-5D4D-AC5D-E13FD6DF54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1789" y="3043523"/>
            <a:ext cx="1389780" cy="1286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521071-1CC3-A44B-8F6C-DFCF91A4D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1568" y="3043523"/>
            <a:ext cx="1392345" cy="12864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6F54BE-F18D-1D4D-9EBF-82DA1BB6B7EA}"/>
              </a:ext>
            </a:extLst>
          </p:cNvPr>
          <p:cNvSpPr txBox="1"/>
          <p:nvPr/>
        </p:nvSpPr>
        <p:spPr>
          <a:xfrm>
            <a:off x="730685" y="291864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A2426-ABD2-DA4A-B695-D5256696D97B}"/>
              </a:ext>
            </a:extLst>
          </p:cNvPr>
          <p:cNvSpPr txBox="1"/>
          <p:nvPr/>
        </p:nvSpPr>
        <p:spPr>
          <a:xfrm>
            <a:off x="2123997" y="2918646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F42AC3-2F87-6045-9148-B7AD095BB98C}"/>
              </a:ext>
            </a:extLst>
          </p:cNvPr>
          <p:cNvSpPr txBox="1"/>
          <p:nvPr/>
        </p:nvSpPr>
        <p:spPr>
          <a:xfrm>
            <a:off x="3513728" y="291864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FA2E08-F302-9743-BD8D-CE6F8760DD7E}"/>
              </a:ext>
            </a:extLst>
          </p:cNvPr>
          <p:cNvSpPr txBox="1"/>
          <p:nvPr/>
        </p:nvSpPr>
        <p:spPr>
          <a:xfrm>
            <a:off x="4913276" y="2923626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6BC04F-06D7-D94A-8FFA-3EAF6B375220}"/>
              </a:ext>
            </a:extLst>
          </p:cNvPr>
          <p:cNvSpPr txBox="1"/>
          <p:nvPr/>
        </p:nvSpPr>
        <p:spPr>
          <a:xfrm>
            <a:off x="6304447" y="2905198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8C979-0A35-664B-AD30-116CF3C6F26F}"/>
              </a:ext>
            </a:extLst>
          </p:cNvPr>
          <p:cNvSpPr txBox="1"/>
          <p:nvPr/>
        </p:nvSpPr>
        <p:spPr>
          <a:xfrm>
            <a:off x="189891" y="102586"/>
            <a:ext cx="228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Section-2: Tag profiles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98F82-7AE7-EE4E-9ED6-DD2F5EEB3438}"/>
              </a:ext>
            </a:extLst>
          </p:cNvPr>
          <p:cNvSpPr txBox="1"/>
          <p:nvPr/>
        </p:nvSpPr>
        <p:spPr>
          <a:xfrm flipH="1">
            <a:off x="619359" y="612935"/>
            <a:ext cx="313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Profiles around binding regions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B2D63-F988-EC45-8E5D-1CB0086821F8}"/>
              </a:ext>
            </a:extLst>
          </p:cNvPr>
          <p:cNvSpPr txBox="1"/>
          <p:nvPr/>
        </p:nvSpPr>
        <p:spPr>
          <a:xfrm flipH="1">
            <a:off x="619359" y="2533174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Profiles around TSS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943764-0E2B-AA40-9DA0-F08CE8B000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430" y="4912664"/>
            <a:ext cx="1422567" cy="12864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BDB2043-1CD2-C34C-8C36-C4E9F99056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43997" y="4912664"/>
            <a:ext cx="1424038" cy="12864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684B47A-C8E9-8642-90CA-41A1903AFA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66565" y="4912664"/>
            <a:ext cx="1426708" cy="12864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427E443-78E1-2348-9636-937F041D6F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90602" y="4912665"/>
            <a:ext cx="1421965" cy="12864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36DB9E-54B2-4E4E-B881-8B267E8AD3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12568" y="4912664"/>
            <a:ext cx="1424038" cy="128643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8CAA1C2-21FD-524E-A7E4-781D06C4F221}"/>
              </a:ext>
            </a:extLst>
          </p:cNvPr>
          <p:cNvSpPr txBox="1"/>
          <p:nvPr/>
        </p:nvSpPr>
        <p:spPr>
          <a:xfrm flipH="1">
            <a:off x="619359" y="4470970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Profiles around TES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F19850-41CB-ED44-A088-8769877DE6AC}"/>
              </a:ext>
            </a:extLst>
          </p:cNvPr>
          <p:cNvSpPr txBox="1"/>
          <p:nvPr/>
        </p:nvSpPr>
        <p:spPr>
          <a:xfrm>
            <a:off x="721832" y="479209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57E4B5-145D-824C-8BDE-A657664FD6CC}"/>
              </a:ext>
            </a:extLst>
          </p:cNvPr>
          <p:cNvSpPr txBox="1"/>
          <p:nvPr/>
        </p:nvSpPr>
        <p:spPr>
          <a:xfrm>
            <a:off x="2115144" y="4792098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273C99-AE09-5C43-BEF5-5D6C0059889F}"/>
              </a:ext>
            </a:extLst>
          </p:cNvPr>
          <p:cNvSpPr txBox="1"/>
          <p:nvPr/>
        </p:nvSpPr>
        <p:spPr>
          <a:xfrm>
            <a:off x="3504875" y="479209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DD282A-B62F-2543-942F-D85AA24B316B}"/>
              </a:ext>
            </a:extLst>
          </p:cNvPr>
          <p:cNvSpPr txBox="1"/>
          <p:nvPr/>
        </p:nvSpPr>
        <p:spPr>
          <a:xfrm>
            <a:off x="4904423" y="4797078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FDEA59-938C-B54F-8BF2-098FA04ACA13}"/>
              </a:ext>
            </a:extLst>
          </p:cNvPr>
          <p:cNvSpPr txBox="1"/>
          <p:nvPr/>
        </p:nvSpPr>
        <p:spPr>
          <a:xfrm>
            <a:off x="6363930" y="4789552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Protein-D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DA76A4-7532-1D46-BEA4-D0D7B0E6C3A7}"/>
              </a:ext>
            </a:extLst>
          </p:cNvPr>
          <p:cNvSpPr txBox="1"/>
          <p:nvPr/>
        </p:nvSpPr>
        <p:spPr>
          <a:xfrm>
            <a:off x="7969690" y="147607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00EA3-CFBF-3841-8BEE-1310321FDADE}"/>
              </a:ext>
            </a:extLst>
          </p:cNvPr>
          <p:cNvSpPr txBox="1"/>
          <p:nvPr/>
        </p:nvSpPr>
        <p:spPr>
          <a:xfrm>
            <a:off x="7969690" y="345590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83AC50-FDC9-FA47-A3A5-7A2D1A082F93}"/>
              </a:ext>
            </a:extLst>
          </p:cNvPr>
          <p:cNvSpPr txBox="1"/>
          <p:nvPr/>
        </p:nvSpPr>
        <p:spPr>
          <a:xfrm>
            <a:off x="7969690" y="555587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C15865-618D-A843-AE93-CE069E514F0B}"/>
              </a:ext>
            </a:extLst>
          </p:cNvPr>
          <p:cNvSpPr txBox="1"/>
          <p:nvPr/>
        </p:nvSpPr>
        <p:spPr>
          <a:xfrm>
            <a:off x="8547100" y="1660739"/>
            <a:ext cx="2670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(Up to number of proteins in the topics)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5B730F-A188-144D-A54C-3032939489AA}"/>
              </a:ext>
            </a:extLst>
          </p:cNvPr>
          <p:cNvSpPr/>
          <p:nvPr/>
        </p:nvSpPr>
        <p:spPr>
          <a:xfrm>
            <a:off x="267550" y="443904"/>
            <a:ext cx="11568849" cy="61219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3E327-4136-E040-BD97-33968F37863B}"/>
              </a:ext>
            </a:extLst>
          </p:cNvPr>
          <p:cNvSpPr txBox="1"/>
          <p:nvPr/>
        </p:nvSpPr>
        <p:spPr>
          <a:xfrm>
            <a:off x="310511" y="228168"/>
            <a:ext cx="234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Section-3: Topic motifs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382FA-7FC1-AA40-9CAB-E14E39A7294D}"/>
              </a:ext>
            </a:extLst>
          </p:cNvPr>
          <p:cNvSpPr txBox="1"/>
          <p:nvPr/>
        </p:nvSpPr>
        <p:spPr>
          <a:xfrm>
            <a:off x="541971" y="629574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Motif-1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D6AF7-A3AB-674B-83D5-5CA074B0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5" y="1336812"/>
            <a:ext cx="1767516" cy="62782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D73C30-9003-8E49-9124-86250583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19420"/>
              </p:ext>
            </p:extLst>
          </p:nvPr>
        </p:nvGraphicFramePr>
        <p:xfrm>
          <a:off x="2545976" y="1447526"/>
          <a:ext cx="2476500" cy="406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7753504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1444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203019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4435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2.3 E-904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4897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9B317D-0E91-B94F-B16B-69EEDA1525BE}"/>
              </a:ext>
            </a:extLst>
          </p:cNvPr>
          <p:cNvSpPr txBox="1"/>
          <p:nvPr/>
        </p:nvSpPr>
        <p:spPr>
          <a:xfrm>
            <a:off x="6094936" y="1029358"/>
            <a:ext cx="2807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STAMP results: match with known motifs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C93B10-3F55-324E-8890-43658EDFB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02553"/>
              </p:ext>
            </p:extLst>
          </p:nvPr>
        </p:nvGraphicFramePr>
        <p:xfrm>
          <a:off x="6158753" y="1404781"/>
          <a:ext cx="3829049" cy="609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45081">
                  <a:extLst>
                    <a:ext uri="{9D8B030D-6E8A-4147-A177-3AD203B41FA5}">
                      <a16:colId xmlns:a16="http://schemas.microsoft.com/office/drawing/2014/main" val="4242469646"/>
                    </a:ext>
                  </a:extLst>
                </a:gridCol>
                <a:gridCol w="682640">
                  <a:extLst>
                    <a:ext uri="{9D8B030D-6E8A-4147-A177-3AD203B41FA5}">
                      <a16:colId xmlns:a16="http://schemas.microsoft.com/office/drawing/2014/main" val="2864095030"/>
                    </a:ext>
                  </a:extLst>
                </a:gridCol>
                <a:gridCol w="1253076">
                  <a:extLst>
                    <a:ext uri="{9D8B030D-6E8A-4147-A177-3AD203B41FA5}">
                      <a16:colId xmlns:a16="http://schemas.microsoft.com/office/drawing/2014/main" val="4290460042"/>
                    </a:ext>
                  </a:extLst>
                </a:gridCol>
                <a:gridCol w="1248252">
                  <a:extLst>
                    <a:ext uri="{9D8B030D-6E8A-4147-A177-3AD203B41FA5}">
                      <a16:colId xmlns:a16="http://schemas.microsoft.com/office/drawing/2014/main" val="14597978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Motif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Significance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Seq-1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Seq-2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0693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YDR026C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3.11E-10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---CGGGTAA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NKCCGGGTAA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656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REB1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2.47E-08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-TTACCCG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RTTACCC-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6643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986A1C-17AE-2F47-886A-9EC944D68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54959"/>
              </p:ext>
            </p:extLst>
          </p:nvPr>
        </p:nvGraphicFramePr>
        <p:xfrm>
          <a:off x="6094936" y="4544898"/>
          <a:ext cx="3829049" cy="812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73386">
                  <a:extLst>
                    <a:ext uri="{9D8B030D-6E8A-4147-A177-3AD203B41FA5}">
                      <a16:colId xmlns:a16="http://schemas.microsoft.com/office/drawing/2014/main" val="4242469646"/>
                    </a:ext>
                  </a:extLst>
                </a:gridCol>
                <a:gridCol w="712464">
                  <a:extLst>
                    <a:ext uri="{9D8B030D-6E8A-4147-A177-3AD203B41FA5}">
                      <a16:colId xmlns:a16="http://schemas.microsoft.com/office/drawing/2014/main" val="2864095030"/>
                    </a:ext>
                  </a:extLst>
                </a:gridCol>
                <a:gridCol w="1494947">
                  <a:extLst>
                    <a:ext uri="{9D8B030D-6E8A-4147-A177-3AD203B41FA5}">
                      <a16:colId xmlns:a16="http://schemas.microsoft.com/office/drawing/2014/main" val="4290460042"/>
                    </a:ext>
                  </a:extLst>
                </a:gridCol>
                <a:gridCol w="1248252">
                  <a:extLst>
                    <a:ext uri="{9D8B030D-6E8A-4147-A177-3AD203B41FA5}">
                      <a16:colId xmlns:a16="http://schemas.microsoft.com/office/drawing/2014/main" val="14597978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Motif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Significance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Seq-1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Seq-2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0693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FHL1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2.33E-15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RCACCCRTACATYN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ACAYCCRTACA---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656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2.27E-11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RCACCCRTACATYN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NCACCCATAC----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6643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SFP1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8.24E-11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NRATGTAYGGGTGY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-NATGTAYGGR---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6970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6B2D1EA-A816-8249-B220-3C4EBDDC7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7" y="3039561"/>
            <a:ext cx="1838817" cy="522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C0282-A667-374D-B81C-B92911902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71" y="4533586"/>
            <a:ext cx="1767516" cy="53272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AFDCF1-BCA2-3A45-A1C4-0F24B20E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34309"/>
              </p:ext>
            </p:extLst>
          </p:nvPr>
        </p:nvGraphicFramePr>
        <p:xfrm>
          <a:off x="2529122" y="3097812"/>
          <a:ext cx="2476500" cy="406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7753504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1444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203019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4435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8.7 E-55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4897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5A6D75-779C-2A48-BE4C-BFE05E84B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715"/>
              </p:ext>
            </p:extLst>
          </p:nvPr>
        </p:nvGraphicFramePr>
        <p:xfrm>
          <a:off x="2529122" y="4544898"/>
          <a:ext cx="2476500" cy="406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7753504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14446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203019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4435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1.3 E-23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4897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B94A153-D7E2-4548-881C-5C39BBF7B553}"/>
              </a:ext>
            </a:extLst>
          </p:cNvPr>
          <p:cNvSpPr txBox="1"/>
          <p:nvPr/>
        </p:nvSpPr>
        <p:spPr>
          <a:xfrm>
            <a:off x="558825" y="1029359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71C09-2195-0346-9768-98971AD58F2C}"/>
              </a:ext>
            </a:extLst>
          </p:cNvPr>
          <p:cNvSpPr txBox="1"/>
          <p:nvPr/>
        </p:nvSpPr>
        <p:spPr>
          <a:xfrm>
            <a:off x="2418436" y="1030883"/>
            <a:ext cx="106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MEME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82963D-1DF2-4944-B160-5FF8990A5AF5}"/>
              </a:ext>
            </a:extLst>
          </p:cNvPr>
          <p:cNvSpPr txBox="1"/>
          <p:nvPr/>
        </p:nvSpPr>
        <p:spPr>
          <a:xfrm>
            <a:off x="541971" y="2339750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Motif-2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EB413E-96C3-4E4E-8B1E-78F29AA8D72C}"/>
              </a:ext>
            </a:extLst>
          </p:cNvPr>
          <p:cNvSpPr txBox="1"/>
          <p:nvPr/>
        </p:nvSpPr>
        <p:spPr>
          <a:xfrm>
            <a:off x="6094936" y="2739534"/>
            <a:ext cx="2807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STAMP results: match with known motifs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BAE751-B904-B348-A76D-9700C2BDAFE7}"/>
              </a:ext>
            </a:extLst>
          </p:cNvPr>
          <p:cNvSpPr txBox="1"/>
          <p:nvPr/>
        </p:nvSpPr>
        <p:spPr>
          <a:xfrm>
            <a:off x="558825" y="2739535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FB5ECC-FAE8-2A49-B7CB-C123539E4EF4}"/>
              </a:ext>
            </a:extLst>
          </p:cNvPr>
          <p:cNvSpPr txBox="1"/>
          <p:nvPr/>
        </p:nvSpPr>
        <p:spPr>
          <a:xfrm>
            <a:off x="2418436" y="2741059"/>
            <a:ext cx="106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MEME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859179-310C-D444-BAA9-3EB0218D6B8C}"/>
              </a:ext>
            </a:extLst>
          </p:cNvPr>
          <p:cNvSpPr txBox="1"/>
          <p:nvPr/>
        </p:nvSpPr>
        <p:spPr>
          <a:xfrm>
            <a:off x="487469" y="3792592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Motif-3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D69485-4E77-1D48-954C-1C577BFE282F}"/>
              </a:ext>
            </a:extLst>
          </p:cNvPr>
          <p:cNvSpPr txBox="1"/>
          <p:nvPr/>
        </p:nvSpPr>
        <p:spPr>
          <a:xfrm>
            <a:off x="6040434" y="4192376"/>
            <a:ext cx="2807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STAMP results: match with known motifs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6CF02E-2EBF-1D4D-9A57-C32FA9FE5E7E}"/>
              </a:ext>
            </a:extLst>
          </p:cNvPr>
          <p:cNvSpPr txBox="1"/>
          <p:nvPr/>
        </p:nvSpPr>
        <p:spPr>
          <a:xfrm>
            <a:off x="504323" y="4192377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F7DD4-8DFB-174D-9F4D-E5FEF883E55F}"/>
              </a:ext>
            </a:extLst>
          </p:cNvPr>
          <p:cNvSpPr txBox="1"/>
          <p:nvPr/>
        </p:nvSpPr>
        <p:spPr>
          <a:xfrm>
            <a:off x="2545976" y="4192376"/>
            <a:ext cx="1066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MEME 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F1EB9-579C-A94F-BA22-8804A052987F}"/>
              </a:ext>
            </a:extLst>
          </p:cNvPr>
          <p:cNvSpPr/>
          <p:nvPr/>
        </p:nvSpPr>
        <p:spPr>
          <a:xfrm>
            <a:off x="310511" y="576268"/>
            <a:ext cx="10103489" cy="59642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2B2FD3-D863-CC48-BE90-D7239652F72A}"/>
              </a:ext>
            </a:extLst>
          </p:cNvPr>
          <p:cNvCxnSpPr>
            <a:cxnSpLocks/>
          </p:cNvCxnSpPr>
          <p:nvPr/>
        </p:nvCxnSpPr>
        <p:spPr>
          <a:xfrm>
            <a:off x="6388100" y="2014381"/>
            <a:ext cx="0" cy="32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D556E6-11EE-7745-9FA9-529480795D1B}"/>
              </a:ext>
            </a:extLst>
          </p:cNvPr>
          <p:cNvSpPr txBox="1"/>
          <p:nvPr/>
        </p:nvSpPr>
        <p:spPr>
          <a:xfrm>
            <a:off x="6388100" y="2177065"/>
            <a:ext cx="235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Link to YEP webpage from proteins</a:t>
            </a:r>
          </a:p>
        </p:txBody>
      </p:sp>
    </p:spTree>
    <p:extLst>
      <p:ext uri="{BB962C8B-B14F-4D97-AF65-F5344CB8AC3E}">
        <p14:creationId xmlns:p14="http://schemas.microsoft.com/office/powerpoint/2010/main" val="62986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6729E-C61C-0644-91DF-D68E1B55FD61}"/>
              </a:ext>
            </a:extLst>
          </p:cNvPr>
          <p:cNvSpPr txBox="1"/>
          <p:nvPr/>
        </p:nvSpPr>
        <p:spPr>
          <a:xfrm>
            <a:off x="348921" y="309667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Section-4: Topic genes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DD32C-32BF-2F44-95BA-CC15998E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2" y="2021750"/>
            <a:ext cx="3918544" cy="271630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22C78-A930-014E-B019-19851F7EB01A}"/>
              </a:ext>
            </a:extLst>
          </p:cNvPr>
          <p:cNvSpPr txBox="1"/>
          <p:nvPr/>
        </p:nvSpPr>
        <p:spPr>
          <a:xfrm>
            <a:off x="662985" y="1375419"/>
            <a:ext cx="248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 term analysis result</a:t>
            </a:r>
          </a:p>
          <a:p>
            <a:r>
              <a:rPr lang="en-US" b="1" dirty="0"/>
              <a:t>(table or link to AMIGO)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620E1-CC48-C24A-A910-E2AC8271B63F}"/>
              </a:ext>
            </a:extLst>
          </p:cNvPr>
          <p:cNvSpPr txBox="1"/>
          <p:nvPr/>
        </p:nvSpPr>
        <p:spPr>
          <a:xfrm>
            <a:off x="662985" y="870692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 List (link to txt file)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E3DDEA-685F-C849-81E2-199C9002B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33127"/>
              </p:ext>
            </p:extLst>
          </p:nvPr>
        </p:nvGraphicFramePr>
        <p:xfrm>
          <a:off x="764412" y="5531433"/>
          <a:ext cx="3302000" cy="98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058352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519102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505939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84235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topic genes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common genes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556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Topic-2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1.3 E-5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50465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2.0 E-3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025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Topic-7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8.5 E-3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7458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9F687F-FD30-8E42-87EA-61CB425FE9F8}"/>
              </a:ext>
            </a:extLst>
          </p:cNvPr>
          <p:cNvSpPr txBox="1"/>
          <p:nvPr/>
        </p:nvSpPr>
        <p:spPr>
          <a:xfrm>
            <a:off x="662985" y="5121443"/>
            <a:ext cx="329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Topics located in the same genes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B8BB0-A6FF-314C-9C20-091E60CF4CB4}"/>
              </a:ext>
            </a:extLst>
          </p:cNvPr>
          <p:cNvSpPr txBox="1"/>
          <p:nvPr/>
        </p:nvSpPr>
        <p:spPr>
          <a:xfrm>
            <a:off x="5861880" y="285262"/>
            <a:ext cx="43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Section 5: Topics around the reference topic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82D5B-1532-3840-8FBF-E2F76DBC5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330" y="798068"/>
            <a:ext cx="3939988" cy="3939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C575F6-4641-3642-892E-2A5F4AD189F0}"/>
              </a:ext>
            </a:extLst>
          </p:cNvPr>
          <p:cNvSpPr txBox="1"/>
          <p:nvPr/>
        </p:nvSpPr>
        <p:spPr>
          <a:xfrm rot="16200000">
            <a:off x="4990713" y="2413249"/>
            <a:ext cx="2419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Significance of topic tag enrichment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C8B49-D153-B744-AA54-41B79915E41B}"/>
              </a:ext>
            </a:extLst>
          </p:cNvPr>
          <p:cNvSpPr txBox="1"/>
          <p:nvPr/>
        </p:nvSpPr>
        <p:spPr>
          <a:xfrm>
            <a:off x="7988361" y="4437323"/>
            <a:ext cx="811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</a:t>
            </a:r>
          </a:p>
          <a:p>
            <a:r>
              <a:rPr lang="en-US" sz="1200" dirty="0"/>
              <a:t>topic bins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3B3CCB-894E-754E-AD77-C12AD1F76A76}"/>
              </a:ext>
            </a:extLst>
          </p:cNvPr>
          <p:cNvSpPr txBox="1"/>
          <p:nvPr/>
        </p:nvSpPr>
        <p:spPr>
          <a:xfrm>
            <a:off x="8799480" y="4437323"/>
            <a:ext cx="1423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(+) side indicates where  more proteins are present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617329F-31F4-4349-A2B8-DB75F15D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16266"/>
              </p:ext>
            </p:extLst>
          </p:nvPr>
        </p:nvGraphicFramePr>
        <p:xfrm>
          <a:off x="6742920" y="5400199"/>
          <a:ext cx="3302000" cy="11880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058352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519102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505939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84235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Summit position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position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Summit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556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Topic-8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1.3 E-300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50465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Topic-9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2.0 E-225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025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+130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8.5 E-53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7458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63996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2495A06-A3AA-3F47-9AD2-67043085702A}"/>
              </a:ext>
            </a:extLst>
          </p:cNvPr>
          <p:cNvSpPr/>
          <p:nvPr/>
        </p:nvSpPr>
        <p:spPr>
          <a:xfrm>
            <a:off x="348921" y="644615"/>
            <a:ext cx="5056393" cy="60755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F8ADC1-0DC0-094F-9C53-1CE8F738D30B}"/>
              </a:ext>
            </a:extLst>
          </p:cNvPr>
          <p:cNvSpPr/>
          <p:nvPr/>
        </p:nvSpPr>
        <p:spPr>
          <a:xfrm>
            <a:off x="5918890" y="644615"/>
            <a:ext cx="5056393" cy="60755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751C8-A801-944B-AF8C-089DFB73FE35}"/>
              </a:ext>
            </a:extLst>
          </p:cNvPr>
          <p:cNvSpPr txBox="1"/>
          <p:nvPr/>
        </p:nvSpPr>
        <p:spPr>
          <a:xfrm>
            <a:off x="3841744" y="4917598"/>
            <a:ext cx="2299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Link to topic webpage from topics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1490E-5722-ED4C-8992-EBF6449CC63B}"/>
              </a:ext>
            </a:extLst>
          </p:cNvPr>
          <p:cNvCxnSpPr>
            <a:cxnSpLocks/>
          </p:cNvCxnSpPr>
          <p:nvPr/>
        </p:nvCxnSpPr>
        <p:spPr>
          <a:xfrm flipV="1">
            <a:off x="1413039" y="5121443"/>
            <a:ext cx="2641358" cy="9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C936AC-C0C4-A845-BE0F-D0617CA3A034}"/>
              </a:ext>
            </a:extLst>
          </p:cNvPr>
          <p:cNvCxnSpPr>
            <a:cxnSpLocks/>
          </p:cNvCxnSpPr>
          <p:nvPr/>
        </p:nvCxnSpPr>
        <p:spPr>
          <a:xfrm flipH="1" flipV="1">
            <a:off x="6062032" y="5194597"/>
            <a:ext cx="776163" cy="65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4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DAE013-CC53-9A4B-BD9D-414986FE3E59}"/>
              </a:ext>
            </a:extLst>
          </p:cNvPr>
          <p:cNvSpPr txBox="1"/>
          <p:nvPr/>
        </p:nvSpPr>
        <p:spPr>
          <a:xfrm>
            <a:off x="298662" y="471676"/>
            <a:ext cx="288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Section-6: Files to download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D8C1F-C329-4545-840B-8D74E230F88A}"/>
              </a:ext>
            </a:extLst>
          </p:cNvPr>
          <p:cNvSpPr txBox="1"/>
          <p:nvPr/>
        </p:nvSpPr>
        <p:spPr>
          <a:xfrm>
            <a:off x="591671" y="1643529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 List (link to txt file)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D50A-3D36-0349-9836-2B93ED247645}"/>
              </a:ext>
            </a:extLst>
          </p:cNvPr>
          <p:cNvSpPr txBox="1"/>
          <p:nvPr/>
        </p:nvSpPr>
        <p:spPr>
          <a:xfrm>
            <a:off x="591671" y="2308268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Topic WIG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989D9-1457-AD42-A9A3-E55DDFD50F73}"/>
              </a:ext>
            </a:extLst>
          </p:cNvPr>
          <p:cNvSpPr txBox="1"/>
          <p:nvPr/>
        </p:nvSpPr>
        <p:spPr>
          <a:xfrm>
            <a:off x="592858" y="1082860"/>
            <a:ext cx="157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Topic table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A06FCB-6BE0-1346-90DD-6E40D45AE1D2}"/>
              </a:ext>
            </a:extLst>
          </p:cNvPr>
          <p:cNvSpPr/>
          <p:nvPr/>
        </p:nvSpPr>
        <p:spPr>
          <a:xfrm>
            <a:off x="356290" y="841008"/>
            <a:ext cx="5650810" cy="21434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0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407</Words>
  <Application>Microsoft Macintosh PowerPoint</Application>
  <PresentationFormat>Widescreen</PresentationFormat>
  <Paragraphs>189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2019-05-08T18:58:40Z</dcterms:created>
  <dcterms:modified xsi:type="dcterms:W3CDTF">2019-05-08T21:07:27Z</dcterms:modified>
</cp:coreProperties>
</file>