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notesMasterIdLst>
    <p:notesMasterId r:id="rId7"/>
  </p:notesMasterIdLst>
  <p:sldIdLst>
    <p:sldId id="256" r:id="rId2"/>
    <p:sldId id="257" r:id="rId3"/>
    <p:sldId id="262" r:id="rId4"/>
    <p:sldId id="258" r:id="rId5"/>
    <p:sldId id="261"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34568" autoAdjust="0"/>
    <p:restoredTop sz="86354" autoAdjust="0"/>
  </p:normalViewPr>
  <p:slideViewPr>
    <p:cSldViewPr snapToGrid="0" snapToObjects="1">
      <p:cViewPr varScale="1">
        <p:scale>
          <a:sx n="98" d="100"/>
          <a:sy n="98" d="100"/>
        </p:scale>
        <p:origin x="1800" y="2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41DF654-8BCD-4C5A-B5DC-326E07B82C9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91CE7C4-4A15-4F56-871F-230D2C9EAFD5}">
      <dgm:prSet/>
      <dgm:spPr/>
      <dgm:t>
        <a:bodyPr/>
        <a:lstStyle/>
        <a:p>
          <a:r>
            <a:rPr lang="en-US"/>
            <a:t>Motory group is a car dealership group of used cars  located on the north of Florida. The company has shared with us their year-to-date sales and we have clean and order some of their data.</a:t>
          </a:r>
        </a:p>
      </dgm:t>
    </dgm:pt>
    <dgm:pt modelId="{78AD4479-55E3-43D4-B9A0-BF5542D61E0C}" type="parTrans" cxnId="{7D0A08D3-4E96-4A9A-AFFA-63F93B219C00}">
      <dgm:prSet/>
      <dgm:spPr/>
      <dgm:t>
        <a:bodyPr/>
        <a:lstStyle/>
        <a:p>
          <a:endParaRPr lang="en-US"/>
        </a:p>
      </dgm:t>
    </dgm:pt>
    <dgm:pt modelId="{2D338DAE-2020-4391-94D4-0A8A4D7B9C2E}" type="sibTrans" cxnId="{7D0A08D3-4E96-4A9A-AFFA-63F93B219C00}">
      <dgm:prSet/>
      <dgm:spPr/>
      <dgm:t>
        <a:bodyPr/>
        <a:lstStyle/>
        <a:p>
          <a:endParaRPr lang="en-US"/>
        </a:p>
      </dgm:t>
    </dgm:pt>
    <dgm:pt modelId="{BBF81B35-893A-43DC-B4DA-33511854779C}">
      <dgm:prSet/>
      <dgm:spPr/>
      <dgm:t>
        <a:bodyPr/>
        <a:lstStyle/>
        <a:p>
          <a:r>
            <a:rPr lang="en-US"/>
            <a:t>The Main study of our project is to find what Car Make are the most profitable and if its a convenient business model reduced the Car Models that are traded.</a:t>
          </a:r>
        </a:p>
      </dgm:t>
    </dgm:pt>
    <dgm:pt modelId="{A6122EF5-6E9D-489B-87D6-BEA07FC5A6BD}" type="parTrans" cxnId="{15C96434-0F05-4213-A8DC-A68D07AE7A16}">
      <dgm:prSet/>
      <dgm:spPr/>
      <dgm:t>
        <a:bodyPr/>
        <a:lstStyle/>
        <a:p>
          <a:endParaRPr lang="en-US"/>
        </a:p>
      </dgm:t>
    </dgm:pt>
    <dgm:pt modelId="{3F2DEAB3-D39A-4626-8E58-FFF7ABDBC8EC}" type="sibTrans" cxnId="{15C96434-0F05-4213-A8DC-A68D07AE7A16}">
      <dgm:prSet/>
      <dgm:spPr/>
      <dgm:t>
        <a:bodyPr/>
        <a:lstStyle/>
        <a:p>
          <a:endParaRPr lang="en-US"/>
        </a:p>
      </dgm:t>
    </dgm:pt>
    <dgm:pt modelId="{0A891E00-66D4-45AB-B73E-2A19DEEB3FF5}" type="pres">
      <dgm:prSet presAssocID="{841DF654-8BCD-4C5A-B5DC-326E07B82C92}" presName="root" presStyleCnt="0">
        <dgm:presLayoutVars>
          <dgm:dir/>
          <dgm:resizeHandles val="exact"/>
        </dgm:presLayoutVars>
      </dgm:prSet>
      <dgm:spPr/>
    </dgm:pt>
    <dgm:pt modelId="{C58CCBD0-062F-4C67-ACBD-4A5548A4923D}" type="pres">
      <dgm:prSet presAssocID="{191CE7C4-4A15-4F56-871F-230D2C9EAFD5}" presName="compNode" presStyleCnt="0"/>
      <dgm:spPr/>
    </dgm:pt>
    <dgm:pt modelId="{F959AB1A-6DBD-41F0-9C61-7C16340B596C}" type="pres">
      <dgm:prSet presAssocID="{191CE7C4-4A15-4F56-871F-230D2C9EAFD5}" presName="bgRect" presStyleLbl="bgShp" presStyleIdx="0" presStyleCnt="2"/>
      <dgm:spPr/>
    </dgm:pt>
    <dgm:pt modelId="{EADA54C2-33C6-46C4-A963-A8FF8B076BBD}" type="pres">
      <dgm:prSet presAssocID="{191CE7C4-4A15-4F56-871F-230D2C9EAFD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opical scene"/>
        </a:ext>
      </dgm:extLst>
    </dgm:pt>
    <dgm:pt modelId="{9312DEDB-6F42-44E3-89DF-13CD99B85D7D}" type="pres">
      <dgm:prSet presAssocID="{191CE7C4-4A15-4F56-871F-230D2C9EAFD5}" presName="spaceRect" presStyleCnt="0"/>
      <dgm:spPr/>
    </dgm:pt>
    <dgm:pt modelId="{DBA406EE-B311-4D4B-A50D-1C65A7192BB5}" type="pres">
      <dgm:prSet presAssocID="{191CE7C4-4A15-4F56-871F-230D2C9EAFD5}" presName="parTx" presStyleLbl="revTx" presStyleIdx="0" presStyleCnt="2">
        <dgm:presLayoutVars>
          <dgm:chMax val="0"/>
          <dgm:chPref val="0"/>
        </dgm:presLayoutVars>
      </dgm:prSet>
      <dgm:spPr/>
    </dgm:pt>
    <dgm:pt modelId="{F7DD83FA-267C-4509-894A-C4FB18CBE2D2}" type="pres">
      <dgm:prSet presAssocID="{2D338DAE-2020-4391-94D4-0A8A4D7B9C2E}" presName="sibTrans" presStyleCnt="0"/>
      <dgm:spPr/>
    </dgm:pt>
    <dgm:pt modelId="{5504C823-C74C-4222-AF6F-681743CBD8F7}" type="pres">
      <dgm:prSet presAssocID="{BBF81B35-893A-43DC-B4DA-33511854779C}" presName="compNode" presStyleCnt="0"/>
      <dgm:spPr/>
    </dgm:pt>
    <dgm:pt modelId="{93D881CC-7047-48EF-AA97-67B9381D97A3}" type="pres">
      <dgm:prSet presAssocID="{BBF81B35-893A-43DC-B4DA-33511854779C}" presName="bgRect" presStyleLbl="bgShp" presStyleIdx="1" presStyleCnt="2"/>
      <dgm:spPr/>
    </dgm:pt>
    <dgm:pt modelId="{B4414160-B4B1-4A5E-920B-548656475857}" type="pres">
      <dgm:prSet presAssocID="{BBF81B35-893A-43DC-B4DA-33511854779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4CE06271-E583-449D-8C16-08675F74853C}" type="pres">
      <dgm:prSet presAssocID="{BBF81B35-893A-43DC-B4DA-33511854779C}" presName="spaceRect" presStyleCnt="0"/>
      <dgm:spPr/>
    </dgm:pt>
    <dgm:pt modelId="{512EA02F-2E41-4F51-AD8C-DB85BB28D832}" type="pres">
      <dgm:prSet presAssocID="{BBF81B35-893A-43DC-B4DA-33511854779C}" presName="parTx" presStyleLbl="revTx" presStyleIdx="1" presStyleCnt="2">
        <dgm:presLayoutVars>
          <dgm:chMax val="0"/>
          <dgm:chPref val="0"/>
        </dgm:presLayoutVars>
      </dgm:prSet>
      <dgm:spPr/>
    </dgm:pt>
  </dgm:ptLst>
  <dgm:cxnLst>
    <dgm:cxn modelId="{9EFEDA2D-7B3D-42F8-8B05-9A89EDA214A8}" type="presOf" srcId="{BBF81B35-893A-43DC-B4DA-33511854779C}" destId="{512EA02F-2E41-4F51-AD8C-DB85BB28D832}" srcOrd="0" destOrd="0" presId="urn:microsoft.com/office/officeart/2018/2/layout/IconVerticalSolidList"/>
    <dgm:cxn modelId="{15C96434-0F05-4213-A8DC-A68D07AE7A16}" srcId="{841DF654-8BCD-4C5A-B5DC-326E07B82C92}" destId="{BBF81B35-893A-43DC-B4DA-33511854779C}" srcOrd="1" destOrd="0" parTransId="{A6122EF5-6E9D-489B-87D6-BEA07FC5A6BD}" sibTransId="{3F2DEAB3-D39A-4626-8E58-FFF7ABDBC8EC}"/>
    <dgm:cxn modelId="{C645A257-A203-4355-8120-0203DAC0FB1D}" type="presOf" srcId="{191CE7C4-4A15-4F56-871F-230D2C9EAFD5}" destId="{DBA406EE-B311-4D4B-A50D-1C65A7192BB5}" srcOrd="0" destOrd="0" presId="urn:microsoft.com/office/officeart/2018/2/layout/IconVerticalSolidList"/>
    <dgm:cxn modelId="{5BB92A88-6DE0-480F-8E1D-3434A24C0F25}" type="presOf" srcId="{841DF654-8BCD-4C5A-B5DC-326E07B82C92}" destId="{0A891E00-66D4-45AB-B73E-2A19DEEB3FF5}" srcOrd="0" destOrd="0" presId="urn:microsoft.com/office/officeart/2018/2/layout/IconVerticalSolidList"/>
    <dgm:cxn modelId="{7D0A08D3-4E96-4A9A-AFFA-63F93B219C00}" srcId="{841DF654-8BCD-4C5A-B5DC-326E07B82C92}" destId="{191CE7C4-4A15-4F56-871F-230D2C9EAFD5}" srcOrd="0" destOrd="0" parTransId="{78AD4479-55E3-43D4-B9A0-BF5542D61E0C}" sibTransId="{2D338DAE-2020-4391-94D4-0A8A4D7B9C2E}"/>
    <dgm:cxn modelId="{BDFCDC64-3293-4A7B-A4EA-609D425C6BA0}" type="presParOf" srcId="{0A891E00-66D4-45AB-B73E-2A19DEEB3FF5}" destId="{C58CCBD0-062F-4C67-ACBD-4A5548A4923D}" srcOrd="0" destOrd="0" presId="urn:microsoft.com/office/officeart/2018/2/layout/IconVerticalSolidList"/>
    <dgm:cxn modelId="{CDC5F6E0-CEFB-4626-A36B-30C23B275E7B}" type="presParOf" srcId="{C58CCBD0-062F-4C67-ACBD-4A5548A4923D}" destId="{F959AB1A-6DBD-41F0-9C61-7C16340B596C}" srcOrd="0" destOrd="0" presId="urn:microsoft.com/office/officeart/2018/2/layout/IconVerticalSolidList"/>
    <dgm:cxn modelId="{CAF4DC38-728D-4DF6-9560-F6DAA0CEEC16}" type="presParOf" srcId="{C58CCBD0-062F-4C67-ACBD-4A5548A4923D}" destId="{EADA54C2-33C6-46C4-A963-A8FF8B076BBD}" srcOrd="1" destOrd="0" presId="urn:microsoft.com/office/officeart/2018/2/layout/IconVerticalSolidList"/>
    <dgm:cxn modelId="{575428DF-0A77-440F-A859-6915F822941C}" type="presParOf" srcId="{C58CCBD0-062F-4C67-ACBD-4A5548A4923D}" destId="{9312DEDB-6F42-44E3-89DF-13CD99B85D7D}" srcOrd="2" destOrd="0" presId="urn:microsoft.com/office/officeart/2018/2/layout/IconVerticalSolidList"/>
    <dgm:cxn modelId="{765A3A6E-10F3-479C-8CA6-2964381E026C}" type="presParOf" srcId="{C58CCBD0-062F-4C67-ACBD-4A5548A4923D}" destId="{DBA406EE-B311-4D4B-A50D-1C65A7192BB5}" srcOrd="3" destOrd="0" presId="urn:microsoft.com/office/officeart/2018/2/layout/IconVerticalSolidList"/>
    <dgm:cxn modelId="{64595F14-5D48-47B1-8CB4-E52390CF9E5C}" type="presParOf" srcId="{0A891E00-66D4-45AB-B73E-2A19DEEB3FF5}" destId="{F7DD83FA-267C-4509-894A-C4FB18CBE2D2}" srcOrd="1" destOrd="0" presId="urn:microsoft.com/office/officeart/2018/2/layout/IconVerticalSolidList"/>
    <dgm:cxn modelId="{807307F7-E21D-437C-95D8-6B6A3E1BCF4A}" type="presParOf" srcId="{0A891E00-66D4-45AB-B73E-2A19DEEB3FF5}" destId="{5504C823-C74C-4222-AF6F-681743CBD8F7}" srcOrd="2" destOrd="0" presId="urn:microsoft.com/office/officeart/2018/2/layout/IconVerticalSolidList"/>
    <dgm:cxn modelId="{2D3E127F-263F-437A-A837-8F4FE1BC9310}" type="presParOf" srcId="{5504C823-C74C-4222-AF6F-681743CBD8F7}" destId="{93D881CC-7047-48EF-AA97-67B9381D97A3}" srcOrd="0" destOrd="0" presId="urn:microsoft.com/office/officeart/2018/2/layout/IconVerticalSolidList"/>
    <dgm:cxn modelId="{3B1E4391-C2E0-40CE-A3B7-744F299980EB}" type="presParOf" srcId="{5504C823-C74C-4222-AF6F-681743CBD8F7}" destId="{B4414160-B4B1-4A5E-920B-548656475857}" srcOrd="1" destOrd="0" presId="urn:microsoft.com/office/officeart/2018/2/layout/IconVerticalSolidList"/>
    <dgm:cxn modelId="{2B9F762A-8A6D-421D-A308-288511077714}" type="presParOf" srcId="{5504C823-C74C-4222-AF6F-681743CBD8F7}" destId="{4CE06271-E583-449D-8C16-08675F74853C}" srcOrd="2" destOrd="0" presId="urn:microsoft.com/office/officeart/2018/2/layout/IconVerticalSolidList"/>
    <dgm:cxn modelId="{36B1A70B-05CB-48ED-A04E-7EFE2B06C79F}" type="presParOf" srcId="{5504C823-C74C-4222-AF6F-681743CBD8F7}" destId="{512EA02F-2E41-4F51-AD8C-DB85BB28D83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59AB1A-6DBD-41F0-9C61-7C16340B596C}">
      <dsp:nvSpPr>
        <dsp:cNvPr id="0" name=""/>
        <dsp:cNvSpPr/>
      </dsp:nvSpPr>
      <dsp:spPr>
        <a:xfrm>
          <a:off x="0" y="659170"/>
          <a:ext cx="7053264" cy="121693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DA54C2-33C6-46C4-A963-A8FF8B076BBD}">
      <dsp:nvSpPr>
        <dsp:cNvPr id="0" name=""/>
        <dsp:cNvSpPr/>
      </dsp:nvSpPr>
      <dsp:spPr>
        <a:xfrm>
          <a:off x="368121" y="932979"/>
          <a:ext cx="669311" cy="6693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A406EE-B311-4D4B-A50D-1C65A7192BB5}">
      <dsp:nvSpPr>
        <dsp:cNvPr id="0" name=""/>
        <dsp:cNvSpPr/>
      </dsp:nvSpPr>
      <dsp:spPr>
        <a:xfrm>
          <a:off x="1405554" y="659170"/>
          <a:ext cx="5647709" cy="121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792" tIns="128792" rIns="128792" bIns="128792" numCol="1" spcCol="1270" anchor="ctr" anchorCtr="0">
          <a:noAutofit/>
        </a:bodyPr>
        <a:lstStyle/>
        <a:p>
          <a:pPr marL="0" lvl="0" indent="0" algn="l" defTabSz="755650">
            <a:lnSpc>
              <a:spcPct val="90000"/>
            </a:lnSpc>
            <a:spcBef>
              <a:spcPct val="0"/>
            </a:spcBef>
            <a:spcAft>
              <a:spcPct val="35000"/>
            </a:spcAft>
            <a:buNone/>
          </a:pPr>
          <a:r>
            <a:rPr lang="en-US" sz="1700" kern="1200"/>
            <a:t>Motory group is a car dealership group of used cars  located on the north of Florida. The company has shared with us their year-to-date sales and we have clean and order some of their data.</a:t>
          </a:r>
        </a:p>
      </dsp:txBody>
      <dsp:txXfrm>
        <a:off x="1405554" y="659170"/>
        <a:ext cx="5647709" cy="1216930"/>
      </dsp:txXfrm>
    </dsp:sp>
    <dsp:sp modelId="{93D881CC-7047-48EF-AA97-67B9381D97A3}">
      <dsp:nvSpPr>
        <dsp:cNvPr id="0" name=""/>
        <dsp:cNvSpPr/>
      </dsp:nvSpPr>
      <dsp:spPr>
        <a:xfrm>
          <a:off x="0" y="2180333"/>
          <a:ext cx="7053264" cy="121693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414160-B4B1-4A5E-920B-548656475857}">
      <dsp:nvSpPr>
        <dsp:cNvPr id="0" name=""/>
        <dsp:cNvSpPr/>
      </dsp:nvSpPr>
      <dsp:spPr>
        <a:xfrm>
          <a:off x="368121" y="2454142"/>
          <a:ext cx="669311" cy="6693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2EA02F-2E41-4F51-AD8C-DB85BB28D832}">
      <dsp:nvSpPr>
        <dsp:cNvPr id="0" name=""/>
        <dsp:cNvSpPr/>
      </dsp:nvSpPr>
      <dsp:spPr>
        <a:xfrm>
          <a:off x="1405554" y="2180333"/>
          <a:ext cx="5647709" cy="121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792" tIns="128792" rIns="128792" bIns="128792" numCol="1" spcCol="1270" anchor="ctr" anchorCtr="0">
          <a:noAutofit/>
        </a:bodyPr>
        <a:lstStyle/>
        <a:p>
          <a:pPr marL="0" lvl="0" indent="0" algn="l" defTabSz="755650">
            <a:lnSpc>
              <a:spcPct val="90000"/>
            </a:lnSpc>
            <a:spcBef>
              <a:spcPct val="0"/>
            </a:spcBef>
            <a:spcAft>
              <a:spcPct val="35000"/>
            </a:spcAft>
            <a:buNone/>
          </a:pPr>
          <a:r>
            <a:rPr lang="en-US" sz="1700" kern="1200"/>
            <a:t>The Main study of our project is to find what Car Make are the most profitable and if its a convenient business model reduced the Car Models that are traded.</a:t>
          </a:r>
        </a:p>
      </dsp:txBody>
      <dsp:txXfrm>
        <a:off x="1405554" y="2180333"/>
        <a:ext cx="5647709" cy="121693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1F8396-4869-45D8-9B57-53CE60F80EBE}" type="datetimeFigureOut">
              <a:rPr lang="en-US" smtClean="0"/>
              <a:t>8/2/2021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190D5-1616-4610-A9F4-4F24E2443218}" type="slidenum">
              <a:rPr lang="en-US" smtClean="0"/>
              <a:t>‹#›</a:t>
            </a:fld>
            <a:endParaRPr lang="en-US" dirty="0"/>
          </a:p>
        </p:txBody>
      </p:sp>
    </p:spTree>
    <p:extLst>
      <p:ext uri="{BB962C8B-B14F-4D97-AF65-F5344CB8AC3E}">
        <p14:creationId xmlns:p14="http://schemas.microsoft.com/office/powerpoint/2010/main" val="2289548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190D5-1616-4610-A9F4-4F24E2443218}" type="slidenum">
              <a:rPr lang="en-US" smtClean="0"/>
              <a:t>1</a:t>
            </a:fld>
            <a:endParaRPr lang="en-US" dirty="0"/>
          </a:p>
        </p:txBody>
      </p:sp>
    </p:spTree>
    <p:extLst>
      <p:ext uri="{BB962C8B-B14F-4D97-AF65-F5344CB8AC3E}">
        <p14:creationId xmlns:p14="http://schemas.microsoft.com/office/powerpoint/2010/main" val="4002554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C4FE76-1414-B641-A12B-AB98FEA8FAF6}" type="datetimeFigureOut">
              <a:rPr lang="en-US" smtClean="0"/>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8D0A4D-F812-664D-8099-6DBC78EC9B10}" type="slidenum">
              <a:rPr lang="en-US" smtClean="0"/>
              <a:t>‹#›</a:t>
            </a:fld>
            <a:endParaRPr lang="en-US" dirty="0"/>
          </a:p>
        </p:txBody>
      </p:sp>
    </p:spTree>
    <p:extLst>
      <p:ext uri="{BB962C8B-B14F-4D97-AF65-F5344CB8AC3E}">
        <p14:creationId xmlns:p14="http://schemas.microsoft.com/office/powerpoint/2010/main" val="1332224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4FE76-1414-B641-A12B-AB98FEA8FAF6}" type="datetimeFigureOut">
              <a:rPr lang="en-US" smtClean="0"/>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8D0A4D-F812-664D-8099-6DBC78EC9B10}" type="slidenum">
              <a:rPr lang="en-US" smtClean="0"/>
              <a:t>‹#›</a:t>
            </a:fld>
            <a:endParaRPr lang="en-US" dirty="0"/>
          </a:p>
        </p:txBody>
      </p:sp>
    </p:spTree>
    <p:extLst>
      <p:ext uri="{BB962C8B-B14F-4D97-AF65-F5344CB8AC3E}">
        <p14:creationId xmlns:p14="http://schemas.microsoft.com/office/powerpoint/2010/main" val="1217993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0C4FE76-1414-B641-A12B-AB98FEA8FAF6}" type="datetimeFigureOut">
              <a:rPr lang="en-US" smtClean="0"/>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8D0A4D-F812-664D-8099-6DBC78EC9B10}" type="slidenum">
              <a:rPr lang="en-US" smtClean="0"/>
              <a:t>‹#›</a:t>
            </a:fld>
            <a:endParaRPr lang="en-US" dirty="0"/>
          </a:p>
        </p:txBody>
      </p:sp>
    </p:spTree>
    <p:extLst>
      <p:ext uri="{BB962C8B-B14F-4D97-AF65-F5344CB8AC3E}">
        <p14:creationId xmlns:p14="http://schemas.microsoft.com/office/powerpoint/2010/main" val="683923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0C4FE76-1414-B641-A12B-AB98FEA8FAF6}" type="datetimeFigureOut">
              <a:rPr lang="en-US" smtClean="0"/>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8D0A4D-F812-664D-8099-6DBC78EC9B10}" type="slidenum">
              <a:rPr lang="en-US" smtClean="0"/>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378158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4FE76-1414-B641-A12B-AB98FEA8FAF6}" type="datetimeFigureOut">
              <a:rPr lang="en-US" smtClean="0"/>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8D0A4D-F812-664D-8099-6DBC78EC9B10}" type="slidenum">
              <a:rPr lang="en-US" smtClean="0"/>
              <a:t>‹#›</a:t>
            </a:fld>
            <a:endParaRPr lang="en-US" dirty="0"/>
          </a:p>
        </p:txBody>
      </p:sp>
    </p:spTree>
    <p:extLst>
      <p:ext uri="{BB962C8B-B14F-4D97-AF65-F5344CB8AC3E}">
        <p14:creationId xmlns:p14="http://schemas.microsoft.com/office/powerpoint/2010/main" val="1107743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C4FE76-1414-B641-A12B-AB98FEA8FAF6}" type="datetimeFigureOut">
              <a:rPr lang="en-US" smtClean="0"/>
              <a:t>8/2/2021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8D0A4D-F812-664D-8099-6DBC78EC9B10}" type="slidenum">
              <a:rPr lang="en-US" smtClean="0"/>
              <a:t>‹#›</a:t>
            </a:fld>
            <a:endParaRPr lang="en-US" dirty="0"/>
          </a:p>
        </p:txBody>
      </p:sp>
    </p:spTree>
    <p:extLst>
      <p:ext uri="{BB962C8B-B14F-4D97-AF65-F5344CB8AC3E}">
        <p14:creationId xmlns:p14="http://schemas.microsoft.com/office/powerpoint/2010/main" val="2237538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C4FE76-1414-B641-A12B-AB98FEA8FAF6}" type="datetimeFigureOut">
              <a:rPr lang="en-US" smtClean="0"/>
              <a:t>8/2/2021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8D0A4D-F812-664D-8099-6DBC78EC9B10}" type="slidenum">
              <a:rPr lang="en-US" smtClean="0"/>
              <a:t>‹#›</a:t>
            </a:fld>
            <a:endParaRPr lang="en-US" dirty="0"/>
          </a:p>
        </p:txBody>
      </p:sp>
    </p:spTree>
    <p:extLst>
      <p:ext uri="{BB962C8B-B14F-4D97-AF65-F5344CB8AC3E}">
        <p14:creationId xmlns:p14="http://schemas.microsoft.com/office/powerpoint/2010/main" val="3068741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4FE76-1414-B641-A12B-AB98FEA8FAF6}" type="datetimeFigureOut">
              <a:rPr lang="en-US" smtClean="0"/>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8D0A4D-F812-664D-8099-6DBC78EC9B10}" type="slidenum">
              <a:rPr lang="en-US" smtClean="0"/>
              <a:t>‹#›</a:t>
            </a:fld>
            <a:endParaRPr lang="en-US" dirty="0"/>
          </a:p>
        </p:txBody>
      </p:sp>
    </p:spTree>
    <p:extLst>
      <p:ext uri="{BB962C8B-B14F-4D97-AF65-F5344CB8AC3E}">
        <p14:creationId xmlns:p14="http://schemas.microsoft.com/office/powerpoint/2010/main" val="969708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4FE76-1414-B641-A12B-AB98FEA8FAF6}" type="datetimeFigureOut">
              <a:rPr lang="en-US" smtClean="0"/>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8D0A4D-F812-664D-8099-6DBC78EC9B10}" type="slidenum">
              <a:rPr lang="en-US" smtClean="0"/>
              <a:t>‹#›</a:t>
            </a:fld>
            <a:endParaRPr lang="en-US" dirty="0"/>
          </a:p>
        </p:txBody>
      </p:sp>
    </p:spTree>
    <p:extLst>
      <p:ext uri="{BB962C8B-B14F-4D97-AF65-F5344CB8AC3E}">
        <p14:creationId xmlns:p14="http://schemas.microsoft.com/office/powerpoint/2010/main" val="318796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0C4FE76-1414-B641-A12B-AB98FEA8FAF6}" type="datetimeFigureOut">
              <a:rPr lang="en-US" smtClean="0"/>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8D0A4D-F812-664D-8099-6DBC78EC9B10}" type="slidenum">
              <a:rPr lang="en-US" smtClean="0"/>
              <a:t>‹#›</a:t>
            </a:fld>
            <a:endParaRPr lang="en-US" dirty="0"/>
          </a:p>
        </p:txBody>
      </p:sp>
    </p:spTree>
    <p:extLst>
      <p:ext uri="{BB962C8B-B14F-4D97-AF65-F5344CB8AC3E}">
        <p14:creationId xmlns:p14="http://schemas.microsoft.com/office/powerpoint/2010/main" val="2742229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4FE76-1414-B641-A12B-AB98FEA8FAF6}" type="datetimeFigureOut">
              <a:rPr lang="en-US" smtClean="0"/>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8D0A4D-F812-664D-8099-6DBC78EC9B10}" type="slidenum">
              <a:rPr lang="en-US" smtClean="0"/>
              <a:t>‹#›</a:t>
            </a:fld>
            <a:endParaRPr lang="en-US" dirty="0"/>
          </a:p>
        </p:txBody>
      </p:sp>
    </p:spTree>
    <p:extLst>
      <p:ext uri="{BB962C8B-B14F-4D97-AF65-F5344CB8AC3E}">
        <p14:creationId xmlns:p14="http://schemas.microsoft.com/office/powerpoint/2010/main" val="3130333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C4FE76-1414-B641-A12B-AB98FEA8FAF6}" type="datetimeFigureOut">
              <a:rPr lang="en-US" smtClean="0"/>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8D0A4D-F812-664D-8099-6DBC78EC9B10}" type="slidenum">
              <a:rPr lang="en-US" smtClean="0"/>
              <a:t>‹#›</a:t>
            </a:fld>
            <a:endParaRPr lang="en-US" dirty="0"/>
          </a:p>
        </p:txBody>
      </p:sp>
    </p:spTree>
    <p:extLst>
      <p:ext uri="{BB962C8B-B14F-4D97-AF65-F5344CB8AC3E}">
        <p14:creationId xmlns:p14="http://schemas.microsoft.com/office/powerpoint/2010/main" val="3046268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C4FE76-1414-B641-A12B-AB98FEA8FAF6}" type="datetimeFigureOut">
              <a:rPr lang="en-US" smtClean="0"/>
              <a:t>8/2/2021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8D0A4D-F812-664D-8099-6DBC78EC9B10}" type="slidenum">
              <a:rPr lang="en-US" smtClean="0"/>
              <a:t>‹#›</a:t>
            </a:fld>
            <a:endParaRPr lang="en-US" dirty="0"/>
          </a:p>
        </p:txBody>
      </p:sp>
    </p:spTree>
    <p:extLst>
      <p:ext uri="{BB962C8B-B14F-4D97-AF65-F5344CB8AC3E}">
        <p14:creationId xmlns:p14="http://schemas.microsoft.com/office/powerpoint/2010/main" val="578057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0C4FE76-1414-B641-A12B-AB98FEA8FAF6}" type="datetimeFigureOut">
              <a:rPr lang="en-US" smtClean="0"/>
              <a:t>8/2/2021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98D0A4D-F812-664D-8099-6DBC78EC9B10}" type="slidenum">
              <a:rPr lang="en-US" smtClean="0"/>
              <a:t>‹#›</a:t>
            </a:fld>
            <a:endParaRPr lang="en-US" dirty="0"/>
          </a:p>
        </p:txBody>
      </p:sp>
    </p:spTree>
    <p:extLst>
      <p:ext uri="{BB962C8B-B14F-4D97-AF65-F5344CB8AC3E}">
        <p14:creationId xmlns:p14="http://schemas.microsoft.com/office/powerpoint/2010/main" val="184588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0C4FE76-1414-B641-A12B-AB98FEA8FAF6}" type="datetimeFigureOut">
              <a:rPr lang="en-US" smtClean="0"/>
              <a:t>8/2/2021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98D0A4D-F812-664D-8099-6DBC78EC9B10}" type="slidenum">
              <a:rPr lang="en-US" smtClean="0"/>
              <a:t>‹#›</a:t>
            </a:fld>
            <a:endParaRPr lang="en-US" dirty="0"/>
          </a:p>
        </p:txBody>
      </p:sp>
    </p:spTree>
    <p:extLst>
      <p:ext uri="{BB962C8B-B14F-4D97-AF65-F5344CB8AC3E}">
        <p14:creationId xmlns:p14="http://schemas.microsoft.com/office/powerpoint/2010/main" val="187269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0C4FE76-1414-B641-A12B-AB98FEA8FAF6}" type="datetimeFigureOut">
              <a:rPr lang="en-US" smtClean="0"/>
              <a:t>8/2/2021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98D0A4D-F812-664D-8099-6DBC78EC9B10}" type="slidenum">
              <a:rPr lang="en-US" smtClean="0"/>
              <a:t>‹#›</a:t>
            </a:fld>
            <a:endParaRPr lang="en-US" dirty="0"/>
          </a:p>
        </p:txBody>
      </p:sp>
    </p:spTree>
    <p:extLst>
      <p:ext uri="{BB962C8B-B14F-4D97-AF65-F5344CB8AC3E}">
        <p14:creationId xmlns:p14="http://schemas.microsoft.com/office/powerpoint/2010/main" val="395124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4FE76-1414-B641-A12B-AB98FEA8FAF6}" type="datetimeFigureOut">
              <a:rPr lang="en-US" smtClean="0"/>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8D0A4D-F812-664D-8099-6DBC78EC9B10}" type="slidenum">
              <a:rPr lang="en-US" smtClean="0"/>
              <a:t>‹#›</a:t>
            </a:fld>
            <a:endParaRPr lang="en-US" dirty="0"/>
          </a:p>
        </p:txBody>
      </p:sp>
    </p:spTree>
    <p:extLst>
      <p:ext uri="{BB962C8B-B14F-4D97-AF65-F5344CB8AC3E}">
        <p14:creationId xmlns:p14="http://schemas.microsoft.com/office/powerpoint/2010/main" val="2589536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0C4FE76-1414-B641-A12B-AB98FEA8FAF6}" type="datetimeFigureOut">
              <a:rPr lang="en-US" smtClean="0"/>
              <a:t>8/2/2021</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498D0A4D-F812-664D-8099-6DBC78EC9B10}" type="slidenum">
              <a:rPr lang="en-US" smtClean="0"/>
              <a:t>‹#›</a:t>
            </a:fld>
            <a:endParaRPr lang="en-US" dirty="0"/>
          </a:p>
        </p:txBody>
      </p:sp>
    </p:spTree>
    <p:extLst>
      <p:ext uri="{BB962C8B-B14F-4D97-AF65-F5344CB8AC3E}">
        <p14:creationId xmlns:p14="http://schemas.microsoft.com/office/powerpoint/2010/main" val="2116766899"/>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1325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0"/>
            <a:ext cx="7275344"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 name="Subtitle 4">
            <a:extLst>
              <a:ext uri="{FF2B5EF4-FFF2-40B4-BE49-F238E27FC236}">
                <a16:creationId xmlns:a16="http://schemas.microsoft.com/office/drawing/2014/main" id="{3CDE4757-EF1A-4D47-803E-54BD975ABBE3}"/>
              </a:ext>
            </a:extLst>
          </p:cNvPr>
          <p:cNvSpPr>
            <a:spLocks noGrp="1"/>
          </p:cNvSpPr>
          <p:nvPr>
            <p:ph type="subTitle" idx="1"/>
          </p:nvPr>
        </p:nvSpPr>
        <p:spPr>
          <a:xfrm>
            <a:off x="866216" y="4777380"/>
            <a:ext cx="5231183" cy="861420"/>
          </a:xfrm>
        </p:spPr>
        <p:txBody>
          <a:bodyPr>
            <a:normAutofit/>
          </a:bodyPr>
          <a:lstStyle/>
          <a:p>
            <a:pPr>
              <a:lnSpc>
                <a:spcPct val="90000"/>
              </a:lnSpc>
            </a:pPr>
            <a:r>
              <a:rPr lang="en-US" sz="1100" b="1">
                <a:solidFill>
                  <a:schemeClr val="tx1">
                    <a:lumMod val="85000"/>
                    <a:lumOff val="15000"/>
                  </a:schemeClr>
                </a:solidFill>
              </a:rPr>
              <a:t>GERMAN VILLEGAS</a:t>
            </a:r>
          </a:p>
          <a:p>
            <a:pPr>
              <a:lnSpc>
                <a:spcPct val="90000"/>
              </a:lnSpc>
            </a:pPr>
            <a:r>
              <a:rPr lang="en-US" sz="1100" b="1">
                <a:solidFill>
                  <a:schemeClr val="tx1">
                    <a:lumMod val="85000"/>
                    <a:lumOff val="15000"/>
                  </a:schemeClr>
                </a:solidFill>
              </a:rPr>
              <a:t>FABIAN SEJAS</a:t>
            </a:r>
          </a:p>
          <a:p>
            <a:pPr>
              <a:lnSpc>
                <a:spcPct val="90000"/>
              </a:lnSpc>
            </a:pPr>
            <a:r>
              <a:rPr lang="en-US" sz="1100" b="1">
                <a:solidFill>
                  <a:schemeClr val="tx1">
                    <a:lumMod val="85000"/>
                    <a:lumOff val="15000"/>
                  </a:schemeClr>
                </a:solidFill>
              </a:rPr>
              <a:t>RAUL ZAJIA</a:t>
            </a:r>
          </a:p>
        </p:txBody>
      </p:sp>
      <p:sp>
        <p:nvSpPr>
          <p:cNvPr id="2" name="Title 1"/>
          <p:cNvSpPr>
            <a:spLocks noGrp="1"/>
          </p:cNvSpPr>
          <p:nvPr>
            <p:ph type="ctrTitle"/>
          </p:nvPr>
        </p:nvSpPr>
        <p:spPr>
          <a:xfrm>
            <a:off x="866216" y="1447800"/>
            <a:ext cx="5231186" cy="3329581"/>
          </a:xfrm>
        </p:spPr>
        <p:txBody>
          <a:bodyPr>
            <a:normAutofit/>
          </a:bodyPr>
          <a:lstStyle/>
          <a:p>
            <a:pPr>
              <a:lnSpc>
                <a:spcPct val="90000"/>
              </a:lnSpc>
            </a:pPr>
            <a:r>
              <a:rPr lang="en-US" sz="6100"/>
              <a:t>UM FINTECH BOOTCAMP</a:t>
            </a:r>
            <a:br>
              <a:rPr lang="en-US" sz="6100"/>
            </a:br>
            <a:r>
              <a:rPr lang="en-US" sz="6100"/>
              <a:t>PROJECT # 1</a:t>
            </a:r>
          </a:p>
        </p:txBody>
      </p:sp>
      <p:sp>
        <p:nvSpPr>
          <p:cNvPr id="16" name="Rectangle 15">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7999564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4583" y="452718"/>
            <a:ext cx="7053542" cy="1400530"/>
          </a:xfrm>
        </p:spPr>
        <p:txBody>
          <a:bodyPr>
            <a:normAutofit/>
          </a:bodyPr>
          <a:lstStyle/>
          <a:p>
            <a:r>
              <a:rPr lang="en-US"/>
              <a:t>OVERVIEW</a:t>
            </a:r>
          </a:p>
        </p:txBody>
      </p:sp>
      <p:graphicFrame>
        <p:nvGraphicFramePr>
          <p:cNvPr id="5" name="Content Placeholder 2">
            <a:extLst>
              <a:ext uri="{FF2B5EF4-FFF2-40B4-BE49-F238E27FC236}">
                <a16:creationId xmlns:a16="http://schemas.microsoft.com/office/drawing/2014/main" id="{369D6B39-5793-4F41-A4F7-E500610A9244}"/>
              </a:ext>
            </a:extLst>
          </p:cNvPr>
          <p:cNvGraphicFramePr>
            <a:graphicFrameLocks noGrp="1"/>
          </p:cNvGraphicFramePr>
          <p:nvPr>
            <p:ph idx="1"/>
            <p:extLst>
              <p:ext uri="{D42A27DB-BD31-4B8C-83A1-F6EECF244321}">
                <p14:modId xmlns:p14="http://schemas.microsoft.com/office/powerpoint/2010/main" val="3760742384"/>
              </p:ext>
            </p:extLst>
          </p:nvPr>
        </p:nvGraphicFramePr>
        <p:xfrm>
          <a:off x="484583" y="2140085"/>
          <a:ext cx="7053264"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7994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14" name="Picture 13">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16" name="Oval 15">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20" name="Picture 19">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22" name="Rectangle 21">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2937D191-13D4-4D46-AA31-AA8157D3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394C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B796756-8CDE-44C7-BF60-022DF3B3A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643468"/>
            <a:ext cx="8178800"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7">
            <a:extLst>
              <a:ext uri="{FF2B5EF4-FFF2-40B4-BE49-F238E27FC236}">
                <a16:creationId xmlns:a16="http://schemas.microsoft.com/office/drawing/2014/main" id="{B502A146-6461-45FE-B52F-8F9B510D9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 company name&#10;&#10;Description automatically generated">
            <a:extLst>
              <a:ext uri="{FF2B5EF4-FFF2-40B4-BE49-F238E27FC236}">
                <a16:creationId xmlns:a16="http://schemas.microsoft.com/office/drawing/2014/main" id="{D87388CB-B38C-4A04-A3D2-966754342EBA}"/>
              </a:ext>
            </a:extLst>
          </p:cNvPr>
          <p:cNvPicPr>
            <a:picLocks noChangeAspect="1"/>
          </p:cNvPicPr>
          <p:nvPr/>
        </p:nvPicPr>
        <p:blipFill>
          <a:blip r:embed="rId7"/>
          <a:stretch>
            <a:fillRect/>
          </a:stretch>
        </p:blipFill>
        <p:spPr>
          <a:xfrm>
            <a:off x="868596" y="2085522"/>
            <a:ext cx="6786863" cy="2680810"/>
          </a:xfrm>
          <a:prstGeom prst="rect">
            <a:avLst/>
          </a:prstGeom>
        </p:spPr>
      </p:pic>
      <p:sp>
        <p:nvSpPr>
          <p:cNvPr id="39" name="Rectangle 29">
            <a:extLst>
              <a:ext uri="{FF2B5EF4-FFF2-40B4-BE49-F238E27FC236}">
                <a16:creationId xmlns:a16="http://schemas.microsoft.com/office/drawing/2014/main" id="{95A115E8-EE09-4F41-9329-56DEEE8AB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0176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7"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89857" y="1645920"/>
            <a:ext cx="2642159" cy="4470821"/>
          </a:xfrm>
        </p:spPr>
        <p:txBody>
          <a:bodyPr>
            <a:normAutofit/>
          </a:bodyPr>
          <a:lstStyle/>
          <a:p>
            <a:pPr algn="r"/>
            <a:r>
              <a:rPr lang="en-US" sz="2300">
                <a:solidFill>
                  <a:schemeClr val="bg2"/>
                </a:solidFill>
              </a:rPr>
              <a:t>DATA INTERPRETATION</a:t>
            </a:r>
          </a:p>
        </p:txBody>
      </p:sp>
      <p:sp>
        <p:nvSpPr>
          <p:cNvPr id="3" name="Content Placeholder 2"/>
          <p:cNvSpPr>
            <a:spLocks noGrp="1"/>
          </p:cNvSpPr>
          <p:nvPr>
            <p:ph idx="1"/>
          </p:nvPr>
        </p:nvSpPr>
        <p:spPr>
          <a:xfrm>
            <a:off x="3903081" y="1645920"/>
            <a:ext cx="4702076" cy="4470821"/>
          </a:xfrm>
        </p:spPr>
        <p:txBody>
          <a:bodyPr>
            <a:normAutofit/>
          </a:bodyPr>
          <a:lstStyle/>
          <a:p>
            <a:pPr marL="0" indent="0">
              <a:buNone/>
            </a:pPr>
            <a:endParaRPr lang="en-US" dirty="0"/>
          </a:p>
          <a:p>
            <a:r>
              <a:rPr lang="en-US" dirty="0"/>
              <a:t>The data gave us extensive information about each closed deal, from the salesperson to the type of deal, information that even though is necessary for the company it was not relevant to our study.</a:t>
            </a:r>
          </a:p>
          <a:p>
            <a:endParaRPr lang="en-US" dirty="0"/>
          </a:p>
        </p:txBody>
      </p:sp>
    </p:spTree>
    <p:extLst>
      <p:ext uri="{BB962C8B-B14F-4D97-AF65-F5344CB8AC3E}">
        <p14:creationId xmlns:p14="http://schemas.microsoft.com/office/powerpoint/2010/main" val="3906047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89857" y="1645920"/>
            <a:ext cx="2642159" cy="4470821"/>
          </a:xfrm>
        </p:spPr>
        <p:txBody>
          <a:bodyPr>
            <a:normAutofit/>
          </a:bodyPr>
          <a:lstStyle/>
          <a:p>
            <a:pPr algn="r"/>
            <a:r>
              <a:rPr lang="en-US" sz="2600">
                <a:solidFill>
                  <a:schemeClr val="bg2"/>
                </a:solidFill>
              </a:rPr>
              <a:t>CONCLUSION</a:t>
            </a:r>
          </a:p>
        </p:txBody>
      </p:sp>
      <p:sp>
        <p:nvSpPr>
          <p:cNvPr id="3" name="Content Placeholder 2"/>
          <p:cNvSpPr>
            <a:spLocks noGrp="1"/>
          </p:cNvSpPr>
          <p:nvPr>
            <p:ph idx="1"/>
          </p:nvPr>
        </p:nvSpPr>
        <p:spPr>
          <a:xfrm>
            <a:off x="3903081" y="1645920"/>
            <a:ext cx="4702076" cy="4470821"/>
          </a:xfrm>
        </p:spPr>
        <p:txBody>
          <a:bodyPr>
            <a:normAutofit/>
          </a:bodyPr>
          <a:lstStyle/>
          <a:p>
            <a:r>
              <a:rPr lang="en-US" dirty="0"/>
              <a:t>After many hour “playing” with the data we found that there are  only 5 Car Makes that made most of the sales. Of the top 5,  HONDA and TOYOTA have the  highest transactions  and are by far the best option to trade. Other make are highly profitable by deal, that have a higher gross, but the volume of transaction are significantly lower.</a:t>
            </a:r>
          </a:p>
          <a:p>
            <a:endParaRPr lang="en-US" dirty="0"/>
          </a:p>
        </p:txBody>
      </p:sp>
    </p:spTree>
    <p:extLst>
      <p:ext uri="{BB962C8B-B14F-4D97-AF65-F5344CB8AC3E}">
        <p14:creationId xmlns:p14="http://schemas.microsoft.com/office/powerpoint/2010/main" val="2471015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57</TotalTime>
  <Words>193</Words>
  <Application>Microsoft Office PowerPoint</Application>
  <PresentationFormat>On-screen Show (4:3)</PresentationFormat>
  <Paragraphs>13</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Century Gothic</vt:lpstr>
      <vt:lpstr>Wingdings 3</vt:lpstr>
      <vt:lpstr>Ion</vt:lpstr>
      <vt:lpstr>UM FINTECH BOOTCAMP PROJECT # 1</vt:lpstr>
      <vt:lpstr>OVERVIEW</vt:lpstr>
      <vt:lpstr>PowerPoint Presentation</vt:lpstr>
      <vt:lpstr>DATA INTERPRETATION</vt:lpstr>
      <vt:lpstr>CONCLUSION</vt:lpstr>
    </vt:vector>
  </TitlesOfParts>
  <Company>RaulZajia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Raul Zajia, Fabian Sejas, German Villegas</dc:creator>
  <cp:lastModifiedBy>Fabian Sejas</cp:lastModifiedBy>
  <cp:revision>4</cp:revision>
  <dcterms:created xsi:type="dcterms:W3CDTF">2021-08-02T23:19:37Z</dcterms:created>
  <dcterms:modified xsi:type="dcterms:W3CDTF">2021-08-03T01:00:09Z</dcterms:modified>
</cp:coreProperties>
</file>