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74" r:id="rId4"/>
    <p:sldId id="295" r:id="rId5"/>
    <p:sldId id="296" r:id="rId6"/>
    <p:sldId id="259" r:id="rId7"/>
    <p:sldId id="260" r:id="rId8"/>
    <p:sldId id="297" r:id="rId9"/>
    <p:sldId id="298" r:id="rId10"/>
    <p:sldId id="299" r:id="rId11"/>
    <p:sldId id="321" r:id="rId12"/>
    <p:sldId id="301" r:id="rId13"/>
    <p:sldId id="324" r:id="rId14"/>
    <p:sldId id="325" r:id="rId15"/>
    <p:sldId id="302" r:id="rId16"/>
    <p:sldId id="275" r:id="rId17"/>
    <p:sldId id="303" r:id="rId18"/>
    <p:sldId id="304" r:id="rId19"/>
    <p:sldId id="305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293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92D050"/>
    <a:srgbClr val="669900"/>
    <a:srgbClr val="006600"/>
    <a:srgbClr val="5C8717"/>
    <a:srgbClr val="004F9E"/>
    <a:srgbClr val="F2F2F2"/>
    <a:srgbClr val="C2EDFE"/>
    <a:srgbClr val="FFFFFF"/>
    <a:srgbClr val="C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59FDE-4230-4C1E-BB86-2DEE4F8B6ADC}" v="534" dt="2021-06-29T07:06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647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3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7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4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83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6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7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1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04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3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8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24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96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73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7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4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5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9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1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RULEBERT: Teaching Soft Rules to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Pre-trained Language Models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2022.01.14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Seokho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Ahn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sokho0514@gmail.com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Mohammad Saeed, Naser Ahmadi,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Preslav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Nakov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Paolo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Papotti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2021, EMNLP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Weight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∏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∏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  <a:blipFill>
                <a:blip r:embed="rId3"/>
                <a:stretch>
                  <a:fillRect l="-78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4CFA86E-CAA0-4A2C-AF98-A1A36FE1B1BA}"/>
                  </a:ext>
                </a:extLst>
              </p:cNvPr>
              <p:cNvSpPr/>
              <p:nvPr/>
            </p:nvSpPr>
            <p:spPr>
              <a:xfrm>
                <a:off x="1773682" y="2521023"/>
                <a:ext cx="9093610" cy="127104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𝑆𝑀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4CFA86E-CAA0-4A2C-AF98-A1A36FE1B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2521023"/>
                <a:ext cx="9093610" cy="1271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E61C71-A5FF-4A34-A316-7481D4CD80E9}"/>
                  </a:ext>
                </a:extLst>
              </p:cNvPr>
              <p:cNvSpPr/>
              <p:nvPr/>
            </p:nvSpPr>
            <p:spPr>
              <a:xfrm>
                <a:off x="1773682" y="4532756"/>
                <a:ext cx="9093610" cy="96989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𝑆𝑀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E61C71-A5FF-4A34-A316-7481D4CD8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4532756"/>
                <a:ext cx="9093610" cy="969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14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558053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LPMLN(Example 1)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are both stable(by r4, r5)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is not a stable model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are stable models(by r1&amp;r4,  r2&amp;r5)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is stable model(by r4&amp;r5)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5580530" cy="4351338"/>
              </a:xfrm>
              <a:blipFill>
                <a:blip r:embed="rId3"/>
                <a:stretch>
                  <a:fillRect l="-153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35A547-AB5B-4D2B-A72D-C35E83C5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65"/>
          <a:stretch/>
        </p:blipFill>
        <p:spPr>
          <a:xfrm>
            <a:off x="6673764" y="2010119"/>
            <a:ext cx="4666139" cy="1751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2094DB-87CC-4FCA-9393-53F1930B0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768"/>
          <a:stretch/>
        </p:blipFill>
        <p:spPr>
          <a:xfrm>
            <a:off x="6673763" y="3797131"/>
            <a:ext cx="4666141" cy="17055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D5EA91-654A-4E7E-BC9B-3820729F0F37}"/>
              </a:ext>
            </a:extLst>
          </p:cNvPr>
          <p:cNvSpPr txBox="1"/>
          <p:nvPr/>
        </p:nvSpPr>
        <p:spPr>
          <a:xfrm>
            <a:off x="6864268" y="5538506"/>
            <a:ext cx="46419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Joohyung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Lee and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Yi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2016.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rules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under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stable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semantics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KR ’16,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145–154,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Cape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Town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South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Africa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24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LPMLN(Example 1)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Weight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∏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∏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  <a:blipFill>
                <a:blip r:embed="rId3"/>
                <a:stretch>
                  <a:fillRect l="-78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4CFA86E-CAA0-4A2C-AF98-A1A36FE1B1BA}"/>
                  </a:ext>
                </a:extLst>
              </p:cNvPr>
              <p:cNvSpPr/>
              <p:nvPr/>
            </p:nvSpPr>
            <p:spPr>
              <a:xfrm>
                <a:off x="1773682" y="2521023"/>
                <a:ext cx="4564365" cy="127104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𝑆𝑀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4CFA86E-CAA0-4A2C-AF98-A1A36FE1B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2521023"/>
                <a:ext cx="4564365" cy="1271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E61C71-A5FF-4A34-A316-7481D4CD80E9}"/>
                  </a:ext>
                </a:extLst>
              </p:cNvPr>
              <p:cNvSpPr/>
              <p:nvPr/>
            </p:nvSpPr>
            <p:spPr>
              <a:xfrm>
                <a:off x="1773682" y="4532756"/>
                <a:ext cx="4564365" cy="96989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𝑆𝑀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E61C71-A5FF-4A34-A316-7481D4CD8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4532756"/>
                <a:ext cx="4564365" cy="969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035A547-AB5B-4D2B-A72D-C35E83C58D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665"/>
          <a:stretch/>
        </p:blipFill>
        <p:spPr>
          <a:xfrm>
            <a:off x="6673764" y="2010119"/>
            <a:ext cx="4666139" cy="1751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2094DB-87CC-4FCA-9393-53F1930B0B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768"/>
          <a:stretch/>
        </p:blipFill>
        <p:spPr>
          <a:xfrm>
            <a:off x="6673763" y="3797131"/>
            <a:ext cx="4666141" cy="17055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D5EA91-654A-4E7E-BC9B-3820729F0F37}"/>
              </a:ext>
            </a:extLst>
          </p:cNvPr>
          <p:cNvSpPr txBox="1"/>
          <p:nvPr/>
        </p:nvSpPr>
        <p:spPr>
          <a:xfrm>
            <a:off x="6864268" y="5538506"/>
            <a:ext cx="46419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Joohyung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Lee and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Yi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2016.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rules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under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stable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semantics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KR ’16,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145–154,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Cape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Town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South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Africa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3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558053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LPMLN(Example 1)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solidFill>
                      <a:schemeClr val="tx1"/>
                    </a:solidFill>
                    <a:ea typeface="나눔스퀘어" panose="020B0600000101010101" pitchFamily="50" charset="-127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are both false and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is true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4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=true and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=true 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ko-KR" sz="1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sz="1800" dirty="0">
                    <a:solidFill>
                      <a:srgbClr val="ED7D3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, is false</a:t>
                </a: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because the assumption of the conditional statement is true and the conclusion is false 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have false conditional statements, the </a:t>
                </a:r>
                <a:r>
                  <a:rPr lang="en-US" altLang="ko-KR" sz="1800" dirty="0">
                    <a:solidFill>
                      <a:srgbClr val="ED7D3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whole conclusion is true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is a stable model: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5580530" cy="4351338"/>
              </a:xfrm>
              <a:blipFill>
                <a:blip r:embed="rId3"/>
                <a:stretch>
                  <a:fillRect l="-153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35A547-AB5B-4D2B-A72D-C35E83C5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65"/>
          <a:stretch/>
        </p:blipFill>
        <p:spPr>
          <a:xfrm>
            <a:off x="6673764" y="2010119"/>
            <a:ext cx="4666139" cy="1751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2094DB-87CC-4FCA-9393-53F1930B0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768"/>
          <a:stretch/>
        </p:blipFill>
        <p:spPr>
          <a:xfrm>
            <a:off x="6673763" y="3797131"/>
            <a:ext cx="4666141" cy="17055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D5EA91-654A-4E7E-BC9B-3820729F0F37}"/>
              </a:ext>
            </a:extLst>
          </p:cNvPr>
          <p:cNvSpPr txBox="1"/>
          <p:nvPr/>
        </p:nvSpPr>
        <p:spPr>
          <a:xfrm>
            <a:off x="6864268" y="5538506"/>
            <a:ext cx="46419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Joohyung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Lee and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Yi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2016.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rules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under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stable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semantics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KR ’16,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145–154,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Cape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Town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South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Africa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736D9E7-4084-4FAA-8AC4-1C01579AD910}"/>
                  </a:ext>
                </a:extLst>
              </p:cNvPr>
              <p:cNvSpPr/>
              <p:nvPr/>
            </p:nvSpPr>
            <p:spPr>
              <a:xfrm>
                <a:off x="1773682" y="4982904"/>
                <a:ext cx="4564365" cy="111120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ko-KR" alt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ko-KR" alt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736D9E7-4084-4FAA-8AC4-1C01579AD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4982904"/>
                <a:ext cx="4564365" cy="1111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04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558053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LPMLN(Example 1)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ea typeface="나눔스퀘어" panose="020B0600000101010101" pitchFamily="50" charset="-127"/>
                    <a:cs typeface="Arial" panose="020B0604020202020204" pitchFamily="34" charset="0"/>
                  </a:rPr>
                  <a:t>If</a:t>
                </a:r>
                <a:r>
                  <a:rPr lang="en-US" altLang="ko-KR" sz="1800" dirty="0">
                    <a:solidFill>
                      <a:schemeClr val="tx1"/>
                    </a:solidFill>
                    <a:ea typeface="나눔스퀘어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 the probability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∏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is calculated by: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Thus, we can check that:</a:t>
                </a:r>
              </a:p>
              <a:p>
                <a:pPr lvl="2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𝐽𝑜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400" b="0" dirty="0">
                  <a:solidFill>
                    <a:prstClr val="black"/>
                  </a:solidFill>
                  <a:latin typeface="나눔스퀘어" panose="020B0600000101010101" pitchFamily="50" charset="-127"/>
                </a:endParaRPr>
              </a:p>
              <a:p>
                <a:pPr lvl="2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𝐽𝑜</m:t>
                            </m:r>
                          </m:e>
                        </m:d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𝐽𝑜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400" b="0" dirty="0">
                  <a:solidFill>
                    <a:prstClr val="black"/>
                  </a:solidFill>
                  <a:latin typeface="나눔스퀘어" panose="020B0600000101010101" pitchFamily="50" charset="-127"/>
                </a:endParaRPr>
              </a:p>
              <a:p>
                <a:pPr lvl="2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𝐽𝑜</m:t>
                            </m:r>
                          </m:e>
                        </m:d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𝐽𝑜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5580530" cy="4351338"/>
              </a:xfrm>
              <a:blipFill>
                <a:blip r:embed="rId3"/>
                <a:stretch>
                  <a:fillRect l="-153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35A547-AB5B-4D2B-A72D-C35E83C5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65"/>
          <a:stretch/>
        </p:blipFill>
        <p:spPr>
          <a:xfrm>
            <a:off x="6673764" y="2010119"/>
            <a:ext cx="4666139" cy="1751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2094DB-87CC-4FCA-9393-53F1930B0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768"/>
          <a:stretch/>
        </p:blipFill>
        <p:spPr>
          <a:xfrm>
            <a:off x="6673763" y="3797131"/>
            <a:ext cx="4666141" cy="17055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D5EA91-654A-4E7E-BC9B-3820729F0F37}"/>
              </a:ext>
            </a:extLst>
          </p:cNvPr>
          <p:cNvSpPr txBox="1"/>
          <p:nvPr/>
        </p:nvSpPr>
        <p:spPr>
          <a:xfrm>
            <a:off x="6864268" y="5538506"/>
            <a:ext cx="46419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Joohyung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Lee and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Yi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2016.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rules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under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stable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semantics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KR ’16,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145–154,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Cape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Town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South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Africa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16AA592-30F9-4A19-9EA6-B5E32BD19716}"/>
                  </a:ext>
                </a:extLst>
              </p:cNvPr>
              <p:cNvSpPr/>
              <p:nvPr/>
            </p:nvSpPr>
            <p:spPr>
              <a:xfrm>
                <a:off x="1773682" y="2851851"/>
                <a:ext cx="4564365" cy="150499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𝑆𝑀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ko-KR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ko-KR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ko-KR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16AA592-30F9-4A19-9EA6-B5E32BD19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2851851"/>
                <a:ext cx="4564365" cy="1504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49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5867401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LPMLN(Example 2)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Instead of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 one can assign different certainly levels to the additional knowledge bases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We can check if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𝐽𝑜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0.91</m:t>
                    </m:r>
                  </m:oMath>
                </a14:m>
                <a:r>
                  <a:rPr lang="en-US" altLang="ko-KR" sz="1800" b="0" dirty="0">
                    <a:solidFill>
                      <a:prstClr val="black"/>
                    </a:solidFill>
                    <a:latin typeface="나눔스퀘어" panose="020B0600000101010101" pitchFamily="50" charset="-127"/>
                  </a:rPr>
                  <a:t>, so it becomes less certain, though it is still a high chance that </a:t>
                </a:r>
                <a:r>
                  <a:rPr lang="en-US" altLang="ko-KR" sz="1800" b="0" dirty="0">
                    <a:solidFill>
                      <a:srgbClr val="ED7D3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we can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sz="1800" b="0" dirty="0">
                    <a:solidFill>
                      <a:srgbClr val="ED7D3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is a bird</a:t>
                </a:r>
                <a:r>
                  <a:rPr lang="en-US" altLang="ko-KR" sz="1800" b="0" dirty="0">
                    <a:solidFill>
                      <a:prstClr val="black"/>
                    </a:solidFill>
                    <a:latin typeface="나눔스퀘어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5867401" cy="4351338"/>
              </a:xfrm>
              <a:blipFill>
                <a:blip r:embed="rId3"/>
                <a:stretch>
                  <a:fillRect l="-135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8E9000-403B-43A5-94BF-8EC278354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51" b="57665"/>
          <a:stretch/>
        </p:blipFill>
        <p:spPr>
          <a:xfrm>
            <a:off x="6627736" y="2135409"/>
            <a:ext cx="4666139" cy="12402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F32E4D-D2CD-45CF-9C4D-EBDA1CB53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764498"/>
            <a:ext cx="4213412" cy="28044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48F61A-4EB5-4BDD-9728-F910F2703655}"/>
              </a:ext>
            </a:extLst>
          </p:cNvPr>
          <p:cNvSpPr txBox="1"/>
          <p:nvPr/>
        </p:nvSpPr>
        <p:spPr>
          <a:xfrm>
            <a:off x="6864268" y="5538506"/>
            <a:ext cx="46419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Joohyung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Lee and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Yi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Wang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2016.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rules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under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stable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semantics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KR ’16,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145–154,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Cape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Town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South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Africa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2CDC87-A130-40A3-B9A5-D40FBA02639A}"/>
                  </a:ext>
                </a:extLst>
              </p:cNvPr>
              <p:cNvSpPr/>
              <p:nvPr/>
            </p:nvSpPr>
            <p:spPr>
              <a:xfrm>
                <a:off x="1746788" y="3142363"/>
                <a:ext cx="4564365" cy="12413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2CDC87-A130-40A3-B9A5-D40FBA026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88" y="3142363"/>
                <a:ext cx="4564365" cy="1241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44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Dataset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647700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Single-Rule dataset generation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This process is not about teaching the model specific facts,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teaching it reasoning patterns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Introduces additional complexity as examples must show how to deal with the symmetry of the predicate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Based on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CWA(Closed world assumption)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assume that positive triples are false if they cannot be proven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For single-rule scenario, release a dataset for 161 rules with a total of 3.2M examples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019BC-2EEC-4640-8548-E7DE129F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25" y="365125"/>
            <a:ext cx="3948834" cy="55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Dataset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647700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Single-Rule dataset generation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057A19-6F72-428E-90B2-5C4D9939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06" y="2208515"/>
            <a:ext cx="4467195" cy="1924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863FA5-0410-4BF0-B494-6B1ACB34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609" y="4242565"/>
            <a:ext cx="4409692" cy="16896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6904E40-7726-4341-B066-B82F288AFA38}"/>
              </a:ext>
            </a:extLst>
          </p:cNvPr>
          <p:cNvGrpSpPr/>
          <p:nvPr/>
        </p:nvGrpSpPr>
        <p:grpSpPr>
          <a:xfrm>
            <a:off x="7452125" y="365125"/>
            <a:ext cx="3948834" cy="5596404"/>
            <a:chOff x="7452125" y="365125"/>
            <a:chExt cx="3948834" cy="55964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3019BC-2EEC-4640-8548-E7DE129F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2125" y="365125"/>
              <a:ext cx="3948834" cy="55964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8C2782-5630-455A-837C-269C29E781BD}"/>
                </a:ext>
              </a:extLst>
            </p:cNvPr>
            <p:cNvSpPr/>
            <p:nvPr/>
          </p:nvSpPr>
          <p:spPr>
            <a:xfrm>
              <a:off x="8892988" y="717178"/>
              <a:ext cx="2507971" cy="179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CF4AE1-48A6-4E4F-A986-C6F321BA527B}"/>
                </a:ext>
              </a:extLst>
            </p:cNvPr>
            <p:cNvSpPr/>
            <p:nvPr/>
          </p:nvSpPr>
          <p:spPr>
            <a:xfrm>
              <a:off x="7871011" y="2124636"/>
              <a:ext cx="3330390" cy="161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DAD154-B602-4996-98CF-12600CC8C4C7}"/>
                </a:ext>
              </a:extLst>
            </p:cNvPr>
            <p:cNvSpPr/>
            <p:nvPr/>
          </p:nvSpPr>
          <p:spPr>
            <a:xfrm>
              <a:off x="9932894" y="1563085"/>
              <a:ext cx="1437142" cy="2408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3A5AC4-6B87-4DAB-8EAA-8FDC588EF321}"/>
                </a:ext>
              </a:extLst>
            </p:cNvPr>
            <p:cNvSpPr/>
            <p:nvPr/>
          </p:nvSpPr>
          <p:spPr>
            <a:xfrm>
              <a:off x="9113257" y="2544692"/>
              <a:ext cx="1178226" cy="1426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9FAD67-66EC-4372-BF08-5E2A13112DD6}"/>
                </a:ext>
              </a:extLst>
            </p:cNvPr>
            <p:cNvSpPr/>
            <p:nvPr/>
          </p:nvSpPr>
          <p:spPr>
            <a:xfrm>
              <a:off x="9516668" y="2266786"/>
              <a:ext cx="1178226" cy="1426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86A995-C910-499E-A4AD-2880F413043E}"/>
              </a:ext>
            </a:extLst>
          </p:cNvPr>
          <p:cNvSpPr/>
          <p:nvPr/>
        </p:nvSpPr>
        <p:spPr>
          <a:xfrm>
            <a:off x="7646894" y="699246"/>
            <a:ext cx="3723142" cy="955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D9CE98-6B39-4325-B845-833DDCE452DD}"/>
              </a:ext>
            </a:extLst>
          </p:cNvPr>
          <p:cNvSpPr/>
          <p:nvPr/>
        </p:nvSpPr>
        <p:spPr>
          <a:xfrm>
            <a:off x="1536679" y="2188145"/>
            <a:ext cx="4409692" cy="19176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77C1BB-C63C-40D6-A0C0-B61D5A715508}"/>
              </a:ext>
            </a:extLst>
          </p:cNvPr>
          <p:cNvCxnSpPr>
            <a:endCxn id="17" idx="3"/>
          </p:cNvCxnSpPr>
          <p:nvPr/>
        </p:nvCxnSpPr>
        <p:spPr>
          <a:xfrm flipH="1">
            <a:off x="5946371" y="1192306"/>
            <a:ext cx="1700523" cy="19546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E8C4AD-4E26-4D02-AC27-03D52805D741}"/>
              </a:ext>
            </a:extLst>
          </p:cNvPr>
          <p:cNvSpPr/>
          <p:nvPr/>
        </p:nvSpPr>
        <p:spPr>
          <a:xfrm>
            <a:off x="1536679" y="4235363"/>
            <a:ext cx="4409692" cy="172616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F35DA4-9F60-4BB4-B06B-FB94D4630985}"/>
              </a:ext>
            </a:extLst>
          </p:cNvPr>
          <p:cNvSpPr/>
          <p:nvPr/>
        </p:nvSpPr>
        <p:spPr>
          <a:xfrm>
            <a:off x="7646894" y="4242565"/>
            <a:ext cx="3723142" cy="7776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CDD138-B7D6-40EF-9D97-BE2D3FBE2973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946371" y="4623660"/>
            <a:ext cx="1700524" cy="47478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6904E40-7726-4341-B066-B82F288AFA38}"/>
              </a:ext>
            </a:extLst>
          </p:cNvPr>
          <p:cNvGrpSpPr/>
          <p:nvPr/>
        </p:nvGrpSpPr>
        <p:grpSpPr>
          <a:xfrm>
            <a:off x="7452125" y="365125"/>
            <a:ext cx="3948834" cy="5596404"/>
            <a:chOff x="7452125" y="365125"/>
            <a:chExt cx="3948834" cy="55964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3019BC-2EEC-4640-8548-E7DE129F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125" y="365125"/>
              <a:ext cx="3948834" cy="55964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8C2782-5630-455A-837C-269C29E781BD}"/>
                </a:ext>
              </a:extLst>
            </p:cNvPr>
            <p:cNvSpPr/>
            <p:nvPr/>
          </p:nvSpPr>
          <p:spPr>
            <a:xfrm>
              <a:off x="8892988" y="717178"/>
              <a:ext cx="2507971" cy="179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CF4AE1-48A6-4E4F-A986-C6F321BA527B}"/>
                </a:ext>
              </a:extLst>
            </p:cNvPr>
            <p:cNvSpPr/>
            <p:nvPr/>
          </p:nvSpPr>
          <p:spPr>
            <a:xfrm>
              <a:off x="7871011" y="2124636"/>
              <a:ext cx="3330390" cy="161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DAD154-B602-4996-98CF-12600CC8C4C7}"/>
                </a:ext>
              </a:extLst>
            </p:cNvPr>
            <p:cNvSpPr/>
            <p:nvPr/>
          </p:nvSpPr>
          <p:spPr>
            <a:xfrm>
              <a:off x="9932894" y="1563085"/>
              <a:ext cx="1437142" cy="2408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3A5AC4-6B87-4DAB-8EAA-8FDC588EF321}"/>
                </a:ext>
              </a:extLst>
            </p:cNvPr>
            <p:cNvSpPr/>
            <p:nvPr/>
          </p:nvSpPr>
          <p:spPr>
            <a:xfrm>
              <a:off x="9113257" y="2544692"/>
              <a:ext cx="1178226" cy="1426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9FAD67-66EC-4372-BF08-5E2A13112DD6}"/>
                </a:ext>
              </a:extLst>
            </p:cNvPr>
            <p:cNvSpPr/>
            <p:nvPr/>
          </p:nvSpPr>
          <p:spPr>
            <a:xfrm>
              <a:off x="9516668" y="2266786"/>
              <a:ext cx="1178226" cy="1426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77C1BB-C63C-40D6-A0C0-B61D5A715508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3864447" y="2358378"/>
            <a:ext cx="3782447" cy="21353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CF7E982-58B4-4B98-BA31-44A2ECCE5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20"/>
          <a:stretch/>
        </p:blipFill>
        <p:spPr>
          <a:xfrm>
            <a:off x="4102843" y="3705580"/>
            <a:ext cx="3044145" cy="243898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E8C4AD-4E26-4D02-AC27-03D52805D741}"/>
              </a:ext>
            </a:extLst>
          </p:cNvPr>
          <p:cNvSpPr/>
          <p:nvPr/>
        </p:nvSpPr>
        <p:spPr>
          <a:xfrm>
            <a:off x="4023104" y="3611804"/>
            <a:ext cx="3118373" cy="255359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E061AE-0DE5-407E-90A1-EC4894368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605"/>
          <a:stretch/>
        </p:blipFill>
        <p:spPr>
          <a:xfrm>
            <a:off x="1076063" y="3630513"/>
            <a:ext cx="2794782" cy="176138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D9CE98-6B39-4325-B845-833DDCE452DD}"/>
              </a:ext>
            </a:extLst>
          </p:cNvPr>
          <p:cNvSpPr/>
          <p:nvPr/>
        </p:nvSpPr>
        <p:spPr>
          <a:xfrm>
            <a:off x="996325" y="3611804"/>
            <a:ext cx="2868122" cy="17637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Dataset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647700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Single-Rule dataset generation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86A995-C910-499E-A4AD-2880F413043E}"/>
              </a:ext>
            </a:extLst>
          </p:cNvPr>
          <p:cNvSpPr/>
          <p:nvPr/>
        </p:nvSpPr>
        <p:spPr>
          <a:xfrm>
            <a:off x="7646894" y="2252560"/>
            <a:ext cx="3723142" cy="2116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F35DA4-9F60-4BB4-B06B-FB94D4630985}"/>
              </a:ext>
            </a:extLst>
          </p:cNvPr>
          <p:cNvSpPr/>
          <p:nvPr/>
        </p:nvSpPr>
        <p:spPr>
          <a:xfrm>
            <a:off x="7646894" y="2459906"/>
            <a:ext cx="3723142" cy="14266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CDD138-B7D6-40EF-9D97-BE2D3FBE297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7141477" y="3173242"/>
            <a:ext cx="505417" cy="171535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33ABB6F2-82E2-4B84-B217-ECF0CEC9B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654" y="2173337"/>
            <a:ext cx="3432222" cy="13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Dataset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9265025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Rules with overlapping Conclusion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Single data generation procedure can be </a:t>
                </a:r>
                <a:r>
                  <a:rPr lang="en-US" altLang="ko-KR" sz="1800" dirty="0">
                    <a:solidFill>
                      <a:schemeClr val="accent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extended to handle multiple rule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Raises an efficiency problem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For all cases: generate #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8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examples for a single context(if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8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=32,768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For efficiency: generate #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=2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examples with </a:t>
                </a:r>
                <a:r>
                  <a:rPr lang="en-US" altLang="ko-KR" sz="1800" dirty="0">
                    <a:solidFill>
                      <a:schemeClr val="accent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at least two rules triggered</a:t>
                </a: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(if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5</m:t>
                        </m:r>
                      </m:sup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42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Release a dataset for 5 rules with a total of 300K examples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9265025" cy="4351338"/>
              </a:xfrm>
              <a:blipFill>
                <a:blip r:embed="rId3"/>
                <a:stretch>
                  <a:fillRect l="-855" t="-1120" r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40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Requirements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Teaching PLMs to Reason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RULEBERT on External Datasets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Dataset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363201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Chaining of Rule Executions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An answer may be obtained by executing rules in a sequence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Generate a rule-conclusion hypothesis and </a:t>
                </a:r>
                <a:r>
                  <a:rPr lang="en-US" altLang="ko-KR" sz="1800" dirty="0">
                    <a:solidFill>
                      <a:schemeClr val="accent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its alteration for each depth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The dataset for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≤5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contains a total of 700K examples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363201" cy="4351338"/>
              </a:xfrm>
              <a:blipFill>
                <a:blip r:embed="rId3"/>
                <a:stretch>
                  <a:fillRect l="-764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A7F31-96DF-4FA3-B822-8E02B350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15" y="3194777"/>
            <a:ext cx="3512570" cy="2766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77126-75F6-4A71-9A71-A821EE9AFD71}"/>
              </a:ext>
            </a:extLst>
          </p:cNvPr>
          <p:cNvSpPr txBox="1"/>
          <p:nvPr/>
        </p:nvSpPr>
        <p:spPr>
          <a:xfrm>
            <a:off x="6642049" y="3259723"/>
            <a:ext cx="1362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(Depth=2)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40A79-8A17-43EF-87F1-93AF895391B4}"/>
              </a:ext>
            </a:extLst>
          </p:cNvPr>
          <p:cNvSpPr/>
          <p:nvPr/>
        </p:nvSpPr>
        <p:spPr>
          <a:xfrm>
            <a:off x="4953299" y="5194207"/>
            <a:ext cx="2352936" cy="2294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E46CA4-3F30-4E9A-879E-FFC445C04B34}"/>
              </a:ext>
            </a:extLst>
          </p:cNvPr>
          <p:cNvSpPr/>
          <p:nvPr/>
        </p:nvSpPr>
        <p:spPr>
          <a:xfrm>
            <a:off x="4953299" y="4294129"/>
            <a:ext cx="2352936" cy="4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6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Teaching PLMs to Reason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363201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Empirical risk(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전반적 위험도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Explain </a:t>
                </a:r>
                <a:r>
                  <a:rPr lang="en-US" altLang="ko-KR" sz="1800" dirty="0">
                    <a:solidFill>
                      <a:schemeClr val="accent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how we teach a PLM to reason with one or more soft rules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Example of the form (context, hypothesis, confidence)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Labeled data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Generated dataset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Function that maps the input to one of the labels in the label space(Classifier)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Classification loss function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Revised empirical risk; </a:t>
                </a:r>
                <a:r>
                  <a:rPr lang="en-US" altLang="ko-KR" sz="1800" dirty="0">
                    <a:solidFill>
                      <a:schemeClr val="accent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weight(probability)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accent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provide by LPMLN solver</a:t>
                </a: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363201" cy="4351338"/>
              </a:xfrm>
              <a:blipFill>
                <a:blip r:embed="rId3"/>
                <a:stretch>
                  <a:fillRect l="-764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A4A410-B589-4750-90B1-F5B313965031}"/>
                  </a:ext>
                </a:extLst>
              </p:cNvPr>
              <p:cNvSpPr/>
              <p:nvPr/>
            </p:nvSpPr>
            <p:spPr>
              <a:xfrm>
                <a:off x="1737823" y="4873414"/>
                <a:ext cx="9093610" cy="96989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A4A410-B589-4750-90B1-F5B313965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23" y="4873414"/>
                <a:ext cx="9093610" cy="969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5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36320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Experimental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setup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Corpus of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161 soft rules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mined from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Dbpedia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 the official implementation of the LPMLN reasoner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HuggingFace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pre-trained </a:t>
            </a:r>
            <a:r>
              <a:rPr lang="en-US" altLang="ko-KR" sz="18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RoBERTa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model as a base model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 accuracy, F1 score and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Confidence </a:t>
            </a:r>
            <a:r>
              <a:rPr lang="en-US" altLang="ko-KR" sz="18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Accuracy@k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8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CA@k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Which measures the proportion of examples whose absolute error between the predicted and the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actual probabilities is less than a threshold 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A4A410-B589-4750-90B1-F5B313965031}"/>
                  </a:ext>
                </a:extLst>
              </p:cNvPr>
              <p:cNvSpPr/>
              <p:nvPr/>
            </p:nvSpPr>
            <p:spPr>
              <a:xfrm>
                <a:off x="1737823" y="3537673"/>
                <a:ext cx="9093610" cy="88192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|&lt;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A4A410-B589-4750-90B1-F5B313965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23" y="3537673"/>
                <a:ext cx="9093610" cy="881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36320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Single soft rule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Fine-tune 16 models from 16 different positive and negative rules using 16k training samples per rule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models fine-tuned using </a:t>
            </a:r>
            <a:r>
              <a:rPr lang="en-US" altLang="ko-KR" sz="1800" dirty="0" err="1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RoBERTawBCE</a:t>
            </a: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perform better on </a:t>
            </a:r>
            <a:r>
              <a:rPr lang="en-US" altLang="ko-KR" sz="1800" dirty="0" err="1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CA@k</a:t>
            </a:r>
            <a:endParaRPr lang="en-US" altLang="ko-KR" sz="1800" dirty="0">
              <a:solidFill>
                <a:srgbClr val="ED7D3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328F9-41D4-4195-8BD6-16BDB889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98" y="3108604"/>
            <a:ext cx="6064001" cy="31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6557683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Rules overlapping on conclusion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Dataset </a:t>
            </a: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contains five soft rules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(Fig2)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Train a model on the dataset and test it: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(1) on a test set for each of the five rules separately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(2) on test sets with 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triggered rules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model achieves high score both on the single sets and on the sets with interacting rules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high scores indicate that </a:t>
            </a: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PLMs can actually learn the interaction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between multiple soft rule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DE2A8F-82B3-4A28-B949-492F8DD0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42" y="1627161"/>
            <a:ext cx="3860757" cy="1389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A82660-4EC8-4742-B4FD-46768FD1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42" y="3144523"/>
            <a:ext cx="4000417" cy="26377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EABB6E-EC5E-4A07-804B-359FF08D4A28}"/>
              </a:ext>
            </a:extLst>
          </p:cNvPr>
          <p:cNvSpPr/>
          <p:nvPr/>
        </p:nvSpPr>
        <p:spPr>
          <a:xfrm>
            <a:off x="7700680" y="4383775"/>
            <a:ext cx="3653119" cy="7798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363201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Rule chaining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contains hypothesis that need at most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chained rules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Possibly due to the </a:t>
                </a:r>
                <a:r>
                  <a:rPr lang="en-US" altLang="ko-KR" sz="1800" dirty="0">
                    <a:solidFill>
                      <a:srgbClr val="ED7D3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need for more training examples in order to learn such depths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lower scores in the constant-depth test sets as the models are being tested on </a:t>
                </a:r>
                <a:r>
                  <a:rPr lang="en-US" altLang="ko-KR" sz="1800" dirty="0">
                    <a:solidFill>
                      <a:srgbClr val="ED7D3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unseen rule</a:t>
                </a: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chains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363201" cy="4351338"/>
              </a:xfrm>
              <a:blipFill>
                <a:blip r:embed="rId3"/>
                <a:stretch>
                  <a:fillRect l="-764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9402C5-2108-4DAE-954C-E492FFDD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415" y="3429000"/>
            <a:ext cx="4189169" cy="24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5973619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Testing RULEBERT on unseen rules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Fine-tune it with only twenty randomly selected rules and call it RULEBERT20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Divided into two groups: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(1) Five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rules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containing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predicates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that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were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rules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(2) share no predicates with the fine-tuning rules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3AE19C-DE20-4B6E-A552-C557A29D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11" y="1468581"/>
            <a:ext cx="4275196" cy="44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02334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Testing RULEBERT on unseen rules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RULEBERT20 outperforms the fine-tuned model (FT-PLM) on the first group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accuracy of RULEBERT20 is high on the second group, but FT-PLM performs better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845F6E-B40B-424B-8C81-770D3321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60" y="2851182"/>
            <a:ext cx="8363480" cy="30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5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RULEBERT on External Datasets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02334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Negated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LAMA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84FB4-5E07-45D6-A2F9-78D02630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46" y="2193926"/>
            <a:ext cx="4916735" cy="2316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72B440-3523-4467-ACE3-64AD19282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04" y="2193926"/>
            <a:ext cx="4968400" cy="34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Studied </a:t>
            </a: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whether PLMs could reason with soft rules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over natural language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explored the inference </a:t>
            </a:r>
            <a:r>
              <a:rPr lang="en-US" altLang="ko-KR" sz="18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capabilities of Transformer based PLMs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focusing on positive and negative textual entailment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Future work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Non-entailment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 the development of explainable models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99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Pre-trained language models(PLMs) are established tools for capturing both linguistic and factual knowledge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Even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largest models fail on basic reasoning tasks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Most of the rules are soft, thus have a certain confidence of being correct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Eg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 Across the 7,015 logical rules defined on the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Dbpia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knowledge graph,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only 11% have a confidence above 95%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Thanks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626184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Proposal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Teaching PLMs how to reason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soft Horn rules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Enable deductive reasoning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for a large class of soft rules with binary predicates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Makes use of synthetic examples that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“teach” the desired formal behavior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through fine-tuning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2122F9-EE74-403F-8958-DFBD2C67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09" y="2010377"/>
            <a:ext cx="4456604" cy="38329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900F6-A75B-4D0D-99B4-95ACE513B32D}"/>
              </a:ext>
            </a:extLst>
          </p:cNvPr>
          <p:cNvSpPr/>
          <p:nvPr/>
        </p:nvSpPr>
        <p:spPr>
          <a:xfrm>
            <a:off x="2693819" y="4098305"/>
            <a:ext cx="917600" cy="369332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Mike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1849ED-6E13-42E8-BA3D-54342D544DF7}"/>
              </a:ext>
            </a:extLst>
          </p:cNvPr>
          <p:cNvSpPr/>
          <p:nvPr/>
        </p:nvSpPr>
        <p:spPr>
          <a:xfrm>
            <a:off x="2693819" y="5180733"/>
            <a:ext cx="917600" cy="369332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Anne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18A5DC-4211-464F-8A70-3F1BE5A8AAF1}"/>
              </a:ext>
            </a:extLst>
          </p:cNvPr>
          <p:cNvCxnSpPr>
            <a:cxnSpLocks/>
          </p:cNvCxnSpPr>
          <p:nvPr/>
        </p:nvCxnSpPr>
        <p:spPr>
          <a:xfrm flipV="1">
            <a:off x="3267149" y="4467637"/>
            <a:ext cx="0" cy="71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330FA-9DD9-4FDD-9F2F-E9B8AA042D03}"/>
              </a:ext>
            </a:extLst>
          </p:cNvPr>
          <p:cNvSpPr txBox="1"/>
          <p:nvPr/>
        </p:nvSpPr>
        <p:spPr>
          <a:xfrm>
            <a:off x="3300295" y="4657512"/>
            <a:ext cx="91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parent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59DEFC-BC47-4CE3-B2A1-F08F7EF58520}"/>
              </a:ext>
            </a:extLst>
          </p:cNvPr>
          <p:cNvSpPr/>
          <p:nvPr/>
        </p:nvSpPr>
        <p:spPr>
          <a:xfrm>
            <a:off x="4645800" y="5180733"/>
            <a:ext cx="917600" cy="369332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D80830-984D-4B08-BDFB-D1F72930DE6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611419" y="5365399"/>
            <a:ext cx="103438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3A2D8D-97A6-45B5-8CC7-46227340BEF4}"/>
              </a:ext>
            </a:extLst>
          </p:cNvPr>
          <p:cNvSpPr txBox="1"/>
          <p:nvPr/>
        </p:nvSpPr>
        <p:spPr>
          <a:xfrm>
            <a:off x="3895206" y="5365399"/>
            <a:ext cx="485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live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F8D508-5D62-4699-BC0D-5BC930FB3B39}"/>
              </a:ext>
            </a:extLst>
          </p:cNvPr>
          <p:cNvSpPr/>
          <p:nvPr/>
        </p:nvSpPr>
        <p:spPr>
          <a:xfrm>
            <a:off x="4664377" y="4098305"/>
            <a:ext cx="917600" cy="369332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Laure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EDBFB1-3FB4-4DAB-AB26-E2F834A76896}"/>
              </a:ext>
            </a:extLst>
          </p:cNvPr>
          <p:cNvCxnSpPr>
            <a:cxnSpLocks/>
          </p:cNvCxnSpPr>
          <p:nvPr/>
        </p:nvCxnSpPr>
        <p:spPr>
          <a:xfrm>
            <a:off x="3051694" y="4467637"/>
            <a:ext cx="0" cy="713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DC4B8A-7156-4930-B9E1-18EACC5DD0DE}"/>
              </a:ext>
            </a:extLst>
          </p:cNvPr>
          <p:cNvSpPr txBox="1"/>
          <p:nvPr/>
        </p:nvSpPr>
        <p:spPr>
          <a:xfrm>
            <a:off x="2597318" y="4659561"/>
            <a:ext cx="485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live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67A6A3-5983-4D4D-AAA5-0CC01AF89DC8}"/>
              </a:ext>
            </a:extLst>
          </p:cNvPr>
          <p:cNvCxnSpPr>
            <a:cxnSpLocks/>
            <a:stCxn id="24" idx="2"/>
            <a:endCxn id="14" idx="3"/>
          </p:cNvCxnSpPr>
          <p:nvPr/>
        </p:nvCxnSpPr>
        <p:spPr>
          <a:xfrm flipH="1">
            <a:off x="3611419" y="4467637"/>
            <a:ext cx="1511758" cy="89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19E734-0B0F-4EC8-9D4A-E3F0DB5DFA21}"/>
              </a:ext>
            </a:extLst>
          </p:cNvPr>
          <p:cNvSpPr txBox="1"/>
          <p:nvPr/>
        </p:nvSpPr>
        <p:spPr>
          <a:xfrm>
            <a:off x="4684996" y="4657512"/>
            <a:ext cx="91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child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289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Introduce the problem of teaching soft rules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expressed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synthetic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language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PLMs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through fine-tuning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Create the dataset which contains 3.2M examples derived from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161 rules describing real common-sense patterns with the target probability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Introduce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techniques to predict the correct probability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the reasoning output for the given soft rules and facts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Introducing RULEBERT, can effectively reason with facts and rules that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has not seen at training, even when fine-tuned with only 20 rules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Demonstrate that fine-tuning approach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effectively transfer knowledge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about predicate negation and symmetry </a:t>
            </a:r>
            <a:r>
              <a:rPr lang="en-US" altLang="ko-KR" sz="18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the lower levels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the transformer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4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Related Work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PLMs(Pre-trained Language Models)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QA(Question Answering)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Semantically parse natural language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NLI(Natural Language Inference)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Textual entailment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Ad-hoc module for neural reasoning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7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Language models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Focus on language models pre-trained with bidirectional transformer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Logical rules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Existing corpora of declarative Horn rules mined from large RDF knowledge bases(KBs)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Rule confidence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Rules are annotated with a measure of likelihood or computed confidence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Probabilistic</a:t>
            </a:r>
            <a:r>
              <a:rPr lang="ko-KR" altLang="en-US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answer</a:t>
            </a:r>
            <a:r>
              <a:rPr lang="ko-KR" altLang="en-US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</a:t>
            </a:r>
            <a:r>
              <a:rPr lang="ko-KR" altLang="en-US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programming(ASP)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Adopt LPMLN to create the dataset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Logical rules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𝑜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Facts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Single atom 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Horn clause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Examples: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  <a:blipFill>
                <a:blip r:embed="rId3"/>
                <a:stretch>
                  <a:fillRect l="-78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D4B05F0-C4A5-450B-ADB5-571DD6C5092F}"/>
                  </a:ext>
                </a:extLst>
              </p:cNvPr>
              <p:cNvSpPr/>
              <p:nvPr/>
            </p:nvSpPr>
            <p:spPr>
              <a:xfrm>
                <a:off x="1773682" y="3866357"/>
                <a:ext cx="9093610" cy="8490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𝑏𝑖𝑟𝑡h𝑌𝑒𝑎𝑟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𝑓𝑜𝑢𝑛𝑑𝑌𝑒𝑎𝑟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 &lt;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𝑛𝑒𝑔𝑓𝑜𝑢𝑛𝑑𝑒𝑟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prstClr val="black"/>
                  </a:solidFill>
                  <a:latin typeface="나눔스퀘어 ExtraBold" panose="020B0600000101010101" pitchFamily="50" charset="-127"/>
                  <a:ea typeface="Cambria Math" panose="02040503050406030204" pitchFamily="18" charset="0"/>
                </a:endParaRPr>
              </a:p>
              <a:p>
                <a:pPr lvl="0"/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D4B05F0-C4A5-450B-ADB5-571DD6C50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2" y="3866357"/>
                <a:ext cx="9093610" cy="849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1B1827-2243-4E02-9E2E-872E748453B3}"/>
              </a:ext>
            </a:extLst>
          </p:cNvPr>
          <p:cNvSpPr txBox="1"/>
          <p:nvPr/>
        </p:nvSpPr>
        <p:spPr>
          <a:xfrm>
            <a:off x="1856857" y="4355300"/>
            <a:ext cx="5440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* b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any person, d: birth year, c: founding year, a: any company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52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Requirements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LPMLN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R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ecent addition to probabilistic logic programming languages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First order logic</a:t>
                </a: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</a:t>
                </a: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Disjunction(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) of atoms </a:t>
                </a: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Conjunction(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) of atoms and negated atoms </a:t>
                </a: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: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Weighted rules</a:t>
                </a:r>
                <a:endParaRPr lang="en-US" altLang="ko-KR" sz="18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LPMLN program 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Π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|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Π</m:t>
                        </m:r>
                      </m:e>
                    </m:d>
                    <m:r>
                      <a:rPr lang="el-GR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Unweighted LPMLN program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: The set of rules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 err="1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s.t.</a:t>
                </a: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 satisfied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⊨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rial" panose="020B0604020202020204" pitchFamily="34" charset="0"/>
                  </a:rPr>
                  <a:t>)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𝑆𝑀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Π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is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stable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model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of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</a:pPr>
                <a:endParaRPr lang="en-US" altLang="ko-KR" sz="1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1690688"/>
                <a:ext cx="10150877" cy="4351338"/>
              </a:xfrm>
              <a:blipFill>
                <a:blip r:embed="rId3"/>
                <a:stretch>
                  <a:fillRect l="-78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87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1643</Words>
  <Application>Microsoft Office PowerPoint</Application>
  <PresentationFormat>와이드스크린</PresentationFormat>
  <Paragraphs>305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Dataset</vt:lpstr>
      <vt:lpstr>Dataset</vt:lpstr>
      <vt:lpstr>Dataset</vt:lpstr>
      <vt:lpstr>Dataset</vt:lpstr>
      <vt:lpstr>Dataset</vt:lpstr>
      <vt:lpstr>Teaching PLMs to Reason</vt:lpstr>
      <vt:lpstr>Experiements</vt:lpstr>
      <vt:lpstr>Experiements</vt:lpstr>
      <vt:lpstr>Experiements</vt:lpstr>
      <vt:lpstr>Experiements</vt:lpstr>
      <vt:lpstr>Experiements</vt:lpstr>
      <vt:lpstr>Experiements</vt:lpstr>
      <vt:lpstr>RULEBERT on External Datasets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안석호</cp:lastModifiedBy>
  <cp:revision>127</cp:revision>
  <dcterms:created xsi:type="dcterms:W3CDTF">2021-06-28T08:46:54Z</dcterms:created>
  <dcterms:modified xsi:type="dcterms:W3CDTF">2022-01-14T05:53:39Z</dcterms:modified>
</cp:coreProperties>
</file>