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76" r:id="rId4"/>
    <p:sldId id="278" r:id="rId5"/>
    <p:sldId id="279" r:id="rId6"/>
    <p:sldId id="280" r:id="rId7"/>
    <p:sldId id="281" r:id="rId8"/>
    <p:sldId id="282" r:id="rId9"/>
    <p:sldId id="284" r:id="rId10"/>
    <p:sldId id="285" r:id="rId11"/>
    <p:sldId id="286" r:id="rId12"/>
    <p:sldId id="287" r:id="rId13"/>
    <p:sldId id="288" r:id="rId14"/>
    <p:sldId id="289" r:id="rId15"/>
    <p:sldId id="27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8A46"/>
    <a:srgbClr val="669900"/>
    <a:srgbClr val="006600"/>
    <a:srgbClr val="5C8717"/>
    <a:srgbClr val="004F9E"/>
    <a:srgbClr val="F2F2F2"/>
    <a:srgbClr val="C2EDFE"/>
    <a:srgbClr val="FFFFFF"/>
    <a:srgbClr val="C000C0"/>
    <a:srgbClr val="820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8" autoAdjust="0"/>
    <p:restoredTop sz="85114" autoAdjust="0"/>
  </p:normalViewPr>
  <p:slideViewPr>
    <p:cSldViewPr snapToGrid="0">
      <p:cViewPr>
        <p:scale>
          <a:sx n="100" d="100"/>
          <a:sy n="100" d="100"/>
        </p:scale>
        <p:origin x="846" y="-13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AEF34-DDA1-41A6-94BB-1D7567B3088F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08E54-26A4-461A-9177-07CC1B35B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8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621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546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181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Multilingual Universal Sentence Encoder (MUSE): MUSE (Yang et al., 2019) is a multilingual sentence encoder that embeds text from 16 languages into a single semantic space using multi-task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616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770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616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For example, when a person summarizes a document, they tend to use words that are implicit while not always using the explicit words from the original document</a:t>
            </a:r>
          </a:p>
          <a:p>
            <a:endParaRPr lang="en-US" altLang="ko-KR"/>
          </a:p>
          <a:p>
            <a:r>
              <a:rPr lang="en-US" altLang="ko-KR"/>
              <a:t>As the ROUGE score is computed based on an n-gram overlap, the score can be low even if two words have the same semantic meaning.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187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415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791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The pyramid method inspects various human-made summaries and creates summary content units, each with a scoring weight. </a:t>
            </a:r>
          </a:p>
          <a:p>
            <a:endParaRPr lang="en-US" altLang="ko-KR"/>
          </a:p>
          <a:p>
            <a:r>
              <a:rPr lang="en-US" altLang="ko-KR"/>
              <a:t>The basic-elements method is similar to the pyramid method.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760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51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575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107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717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28E2B-6AEC-4B9C-ADA5-F55740A36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CD33E8-E78A-4E08-9C79-0719C92F8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58CC86AE-BCCA-4030-913A-36BF3FA2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38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6B960-9495-4762-8183-651507DB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3F48E7-E35E-4990-A748-156532548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C303-AFB2-40FF-967D-A2ED0BB3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8189C-5748-439A-B8A6-AD5A819B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FE383-B739-4C36-B498-2532BEF4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2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3E073D-24CF-42B5-9836-1CAFACBFF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7C786F-31C3-4DAE-BFD2-B601DBB6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CE844-38E4-4DB3-BA21-60BA8AC3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D7533-E059-4A39-87B7-346AEF2E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85937-DE26-40E4-96E0-E7E0E4B4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1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C00D6-E82E-485C-8275-EF307083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9B13F-E642-49EA-8280-994EBB963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77C9E-41E9-4EDA-AFDC-093DB3CD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1715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8F5892-EFBA-4CB4-BDB6-7800D200F9F7}"/>
              </a:ext>
            </a:extLst>
          </p:cNvPr>
          <p:cNvSpPr/>
          <p:nvPr userDrawn="1"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964A11-53C3-47EE-9EA4-79E46A72F038}"/>
              </a:ext>
            </a:extLst>
          </p:cNvPr>
          <p:cNvSpPr/>
          <p:nvPr userDrawn="1"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498E7E-DB99-4610-B452-67006DC12FE4}"/>
              </a:ext>
            </a:extLst>
          </p:cNvPr>
          <p:cNvSpPr/>
          <p:nvPr userDrawn="1"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963FE6-6026-454B-AC18-D0DDBED3ADDE}"/>
              </a:ext>
            </a:extLst>
          </p:cNvPr>
          <p:cNvSpPr/>
          <p:nvPr userDrawn="1"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103178-7475-41BB-995F-21BCA3CD7123}"/>
              </a:ext>
            </a:extLst>
          </p:cNvPr>
          <p:cNvSpPr/>
          <p:nvPr userDrawn="1"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A2B91E-01FF-45C1-92EA-47BB47700DBC}"/>
              </a:ext>
            </a:extLst>
          </p:cNvPr>
          <p:cNvSpPr/>
          <p:nvPr userDrawn="1"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0CF061-65FD-4107-84A9-4E2414C8DE70}"/>
              </a:ext>
            </a:extLst>
          </p:cNvPr>
          <p:cNvSpPr/>
          <p:nvPr userDrawn="1"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4371E9-F50A-42C4-8551-FD3DDF780CBA}"/>
              </a:ext>
            </a:extLst>
          </p:cNvPr>
          <p:cNvSpPr/>
          <p:nvPr userDrawn="1"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D495F1D-3DBC-46AC-B91E-7BDACC984A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9"/>
          <a:stretch/>
        </p:blipFill>
        <p:spPr>
          <a:xfrm>
            <a:off x="147560" y="5995773"/>
            <a:ext cx="11893161" cy="73681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002391-D16D-42C2-B23A-ED584380EDCB}"/>
              </a:ext>
            </a:extLst>
          </p:cNvPr>
          <p:cNvSpPr/>
          <p:nvPr userDrawn="1"/>
        </p:nvSpPr>
        <p:spPr>
          <a:xfrm>
            <a:off x="5965902" y="6456556"/>
            <a:ext cx="256478" cy="249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74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28C5D-696D-491A-BDCD-1F4AC684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6C478-9212-416B-97AA-9075C7CEF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28131-6213-4154-A4FA-2E948101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ECDA1-D585-4B1C-8ECA-EE5B8044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F3DDA-5A06-4A93-9EAB-66F10F18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88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772F8-8DBA-4D24-BED1-7D8C16E2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462AC-59FD-4308-916A-BF2A9AE82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10C7B-C91D-43EB-8A63-6084AAF38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7F580A-8293-410B-AE94-548B0F55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5F0FEB-2DE2-4ACF-B7D7-FA15BDAA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F9CF88-0564-4A65-8FFC-4D9121E5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5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65997-6CA8-4EE1-8C68-8DF19E0B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ABE6F-C815-4548-9E2B-E4EE48A7C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A0F173-F802-47D4-B2DE-B8796AADA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27D582-B319-4691-80D8-0047FC073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BA7C7D-CA4F-4197-B2C0-15D49D79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CDF7D-A509-4EC6-8B1F-CBEFF651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9E2359-2B78-4406-B4D7-C53F7C17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341E79-B9D9-42A2-86D2-4A4CF2E2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3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09FBA-28FB-495B-A6C4-980D41DE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5A35E2-A694-49AE-BDB8-AAF1D8F0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523C43-DB2B-4B91-885D-E5E7DD32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3DEA43-A01D-44C1-8580-0C71E854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20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4DE32B-2A6B-4234-AE7E-AD3B4911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38C084-27DE-40E8-B801-1837EE7E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3BCBE4-FEBC-431F-90DE-EDE94375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6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992E8-170D-4F6F-8F0B-80B60BDE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59FCF-C7D0-4A30-B1C8-1F5A1EA5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5D6858-B4E6-4C96-BFA5-A9FDC5B13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DE1F8-D3F7-4B83-9574-0C895FAF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DE784-8BC5-4EE1-913B-BF3F2B1D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942AB-052D-45B8-8CCE-C6CD18D4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4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569C3-30E3-4782-86CC-CD03DC92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E1781D-20F3-448A-8041-102C741C8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9B215-66C5-42B7-B540-F0FA802A5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9FDF0-630A-46D8-85DF-22020C80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68DCFF-2A03-4C79-A8A0-148C304A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A7FBA4-9251-4826-B27B-2BDB2CCA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18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21088D-005E-47DB-8DDA-542AA01D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6469D-6CAE-417D-8ADA-8284E8135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691E4-5612-427E-9E68-D925FF472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80E2E-8B7E-4B9E-8E16-415CBAEE5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3E8D8-8719-4792-A8B2-041A0E4C8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6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8846AB3-629D-4056-957A-3EAF069187BF}"/>
              </a:ext>
            </a:extLst>
          </p:cNvPr>
          <p:cNvSpPr/>
          <p:nvPr/>
        </p:nvSpPr>
        <p:spPr>
          <a:xfrm>
            <a:off x="1121927" y="1496595"/>
            <a:ext cx="9948139" cy="13518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47B200-6C07-41B8-B3FB-C81F2795B9CF}"/>
              </a:ext>
            </a:extLst>
          </p:cNvPr>
          <p:cNvSpPr/>
          <p:nvPr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4C2467-0314-49B5-8009-BB99941452FA}"/>
              </a:ext>
            </a:extLst>
          </p:cNvPr>
          <p:cNvSpPr/>
          <p:nvPr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0A66CA-F96B-429B-81E8-91B83EC48A44}"/>
              </a:ext>
            </a:extLst>
          </p:cNvPr>
          <p:cNvSpPr/>
          <p:nvPr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503408-C302-4A81-BCE4-F744BAADB8F5}"/>
              </a:ext>
            </a:extLst>
          </p:cNvPr>
          <p:cNvSpPr/>
          <p:nvPr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79256A-36C4-415F-B0F6-E3543C05EB68}"/>
              </a:ext>
            </a:extLst>
          </p:cNvPr>
          <p:cNvSpPr/>
          <p:nvPr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FDDA14-6940-41F6-9B14-5C9922AF0C14}"/>
              </a:ext>
            </a:extLst>
          </p:cNvPr>
          <p:cNvSpPr/>
          <p:nvPr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941620-C853-456D-8D03-1C6B16EBB507}"/>
              </a:ext>
            </a:extLst>
          </p:cNvPr>
          <p:cNvSpPr/>
          <p:nvPr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E758DB-F5B3-4048-9024-ABA101164EC1}"/>
              </a:ext>
            </a:extLst>
          </p:cNvPr>
          <p:cNvSpPr/>
          <p:nvPr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0B9AED-5FA0-4C60-B4B2-FA1269E1503B}"/>
              </a:ext>
            </a:extLst>
          </p:cNvPr>
          <p:cNvSpPr txBox="1"/>
          <p:nvPr/>
        </p:nvSpPr>
        <p:spPr>
          <a:xfrm>
            <a:off x="1121927" y="1628788"/>
            <a:ext cx="99481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ore-KR" sz="2800" b="1"/>
              <a:t>Reference and Document Aware Semantic Evaluation </a:t>
            </a:r>
          </a:p>
          <a:p>
            <a:pPr algn="ctr"/>
            <a:r>
              <a:rPr lang="en-US" altLang="ko-Kore-KR" sz="2800" b="1"/>
              <a:t>Methods for Korean Language Summarization</a:t>
            </a:r>
            <a:endParaRPr lang="en" altLang="ko-Kore-KR" sz="2800" dirty="0"/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1839680-BC98-4B36-8BB9-F75B6A51A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8970" y="4674479"/>
            <a:ext cx="3877949" cy="1505238"/>
          </a:xfrm>
        </p:spPr>
        <p:txBody>
          <a:bodyPr anchor="ctr">
            <a:normAutofit/>
          </a:bodyPr>
          <a:lstStyle/>
          <a:p>
            <a:r>
              <a:rPr lang="en-US" altLang="ko-KR" sz="1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2022.09.30.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DongHyun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KIM</a:t>
            </a:r>
          </a:p>
          <a:p>
            <a:r>
              <a:rPr lang="en-US" altLang="ko-KR" sz="1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gmr4rnjs@gmail.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D46A06D-EA39-4B76-B770-F45B85F87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465" y="3194507"/>
            <a:ext cx="4889854" cy="147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2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EE18D49-46C6-47FB-828D-4D5176DC302A}"/>
              </a:ext>
            </a:extLst>
          </p:cNvPr>
          <p:cNvSpPr txBox="1">
            <a:spLocks/>
          </p:cNvSpPr>
          <p:nvPr/>
        </p:nvSpPr>
        <p:spPr>
          <a:xfrm>
            <a:off x="724036" y="1253331"/>
            <a:ext cx="102218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2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Performance of the Summarization Model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8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BB05F5-F34D-7FA8-3080-0580FE54F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034" y="2865648"/>
            <a:ext cx="83439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10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EE18D49-46C6-47FB-828D-4D5176DC302A}"/>
              </a:ext>
            </a:extLst>
          </p:cNvPr>
          <p:cNvSpPr txBox="1">
            <a:spLocks/>
          </p:cNvSpPr>
          <p:nvPr/>
        </p:nvSpPr>
        <p:spPr>
          <a:xfrm>
            <a:off x="724036" y="1253331"/>
            <a:ext cx="102218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2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Correlation with Human Judgment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8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201772-7D9C-1F80-7933-0BDAB8483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456" y="2447734"/>
            <a:ext cx="7731087" cy="352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54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EE18D49-46C6-47FB-828D-4D5176DC302A}"/>
              </a:ext>
            </a:extLst>
          </p:cNvPr>
          <p:cNvSpPr txBox="1">
            <a:spLocks/>
          </p:cNvSpPr>
          <p:nvPr/>
        </p:nvSpPr>
        <p:spPr>
          <a:xfrm>
            <a:off x="724036" y="1253331"/>
            <a:ext cx="102218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2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Correlation with Human Judgment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8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EA23F6-CDD6-418D-5ABC-67202EC3D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456" y="2447734"/>
            <a:ext cx="8015087" cy="374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313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EE18D49-46C6-47FB-828D-4D5176DC302A}"/>
              </a:ext>
            </a:extLst>
          </p:cNvPr>
          <p:cNvSpPr txBox="1">
            <a:spLocks/>
          </p:cNvSpPr>
          <p:nvPr/>
        </p:nvSpPr>
        <p:spPr>
          <a:xfrm>
            <a:off x="724036" y="1253331"/>
            <a:ext cx="102218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2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Correlation with Human Judgment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8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838826-C273-49F5-700C-341BFC8CD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883" y="2447734"/>
            <a:ext cx="7732234" cy="338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43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Conclusion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EE18D49-46C6-47FB-828D-4D5176DC302A}"/>
              </a:ext>
            </a:extLst>
          </p:cNvPr>
          <p:cNvSpPr txBox="1">
            <a:spLocks/>
          </p:cNvSpPr>
          <p:nvPr/>
        </p:nvSpPr>
        <p:spPr>
          <a:xfrm>
            <a:off x="838200" y="1570831"/>
            <a:ext cx="102218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Since Korean is an agglutinative language, </a:t>
            </a:r>
            <a:r>
              <a:rPr lang="en-US" altLang="ko-KR" sz="2000"/>
              <a:t>the generated summary having the same semantic meaning with reference summary can be variously expressed.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/>
              <a:t>To overcome this limitation, RDASS is proposed. The RDASS can reflect deep semantic relationships of a generated reference summary and document.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/>
              <a:t>In future work, we will demonstrate the effectiveness of the proposed method in English summarization dataset.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79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EA65DE9-D725-45B9-9C3E-74395E44D3AC}"/>
              </a:ext>
            </a:extLst>
          </p:cNvPr>
          <p:cNvSpPr/>
          <p:nvPr/>
        </p:nvSpPr>
        <p:spPr>
          <a:xfrm>
            <a:off x="1121927" y="2739934"/>
            <a:ext cx="9948139" cy="13518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Thank you for listening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143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Contents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346" y="1924863"/>
            <a:ext cx="64770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Introduction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Related Work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Methodology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Experiment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Conclusion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>
                <a:latin typeface="+mn-ea"/>
              </a:rPr>
              <a:pPr/>
              <a:t>2</a:t>
            </a:fld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451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EE18D49-46C6-47FB-828D-4D5176DC302A}"/>
              </a:ext>
            </a:extLst>
          </p:cNvPr>
          <p:cNvSpPr txBox="1">
            <a:spLocks/>
          </p:cNvSpPr>
          <p:nvPr/>
        </p:nvSpPr>
        <p:spPr>
          <a:xfrm>
            <a:off x="985051" y="1253331"/>
            <a:ext cx="102218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0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Text Summarization is to generate a reference summary of all the </a:t>
            </a:r>
            <a:r>
              <a:rPr lang="en-US" altLang="ko-KR" sz="1800">
                <a:solidFill>
                  <a:srgbClr val="EF8A46"/>
                </a:solidFill>
                <a:latin typeface="+mn-ea"/>
                <a:cs typeface="Arial" panose="020B0604020202020204" pitchFamily="34" charset="0"/>
              </a:rPr>
              <a:t>salient information</a:t>
            </a:r>
            <a:r>
              <a:rPr lang="en-US" altLang="ko-KR" sz="1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of original document.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Two approach of text summarization.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Extractive approach – The most noticeable </a:t>
            </a:r>
            <a:r>
              <a:rPr lang="en-US" altLang="ko-KR" sz="1800">
                <a:solidFill>
                  <a:srgbClr val="EF8A46"/>
                </a:solidFill>
                <a:latin typeface="+mn-ea"/>
                <a:cs typeface="Arial" panose="020B0604020202020204" pitchFamily="34" charset="0"/>
              </a:rPr>
              <a:t>key sentences</a:t>
            </a:r>
            <a:r>
              <a:rPr lang="en-US" altLang="ko-KR" sz="1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are extracted.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Abstractive approach – </a:t>
            </a:r>
            <a:r>
              <a:rPr lang="en-US" altLang="ko-KR" sz="1800">
                <a:solidFill>
                  <a:srgbClr val="EF8A46"/>
                </a:solidFill>
                <a:latin typeface="+mn-ea"/>
                <a:cs typeface="Arial" panose="020B0604020202020204" pitchFamily="34" charset="0"/>
              </a:rPr>
              <a:t>Paraphrased summary</a:t>
            </a:r>
            <a:r>
              <a:rPr lang="en-US" altLang="ko-KR" sz="1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is generated from the source.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Most summarization models are evaluated using ROUGE(Recall-Oriented Understudy for Gisting Evaluation), which measures n-gram overlaps between generated and reference summaries.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But, ROUGE doesn’t reflect semantic meanings between generated and reference summaries.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8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73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EE18D49-46C6-47FB-828D-4D5176DC302A}"/>
              </a:ext>
            </a:extLst>
          </p:cNvPr>
          <p:cNvSpPr txBox="1">
            <a:spLocks/>
          </p:cNvSpPr>
          <p:nvPr/>
        </p:nvSpPr>
        <p:spPr>
          <a:xfrm>
            <a:off x="515586" y="1253331"/>
            <a:ext cx="10221897" cy="49381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0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8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8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8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8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8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8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8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8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8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8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18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18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/>
              <a:t>The incorrectly generated summary has a high ROUGE score, but has the opposite semantic meaning.</a:t>
            </a:r>
            <a:endParaRPr lang="en-US" altLang="ko-KR" sz="18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9C71B1-E0D4-ED41-5A60-A545B62CF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047" y="1432106"/>
            <a:ext cx="7558476" cy="36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83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EE18D49-46C6-47FB-828D-4D5176DC302A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02218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0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To overcome this limitation, an evaluation method that considers </a:t>
            </a:r>
            <a:r>
              <a:rPr lang="en-US" altLang="ko-KR" sz="1800">
                <a:solidFill>
                  <a:srgbClr val="EF8A46"/>
                </a:solidFill>
                <a:latin typeface="+mn-ea"/>
                <a:cs typeface="Arial" panose="020B0604020202020204" pitchFamily="34" charset="0"/>
              </a:rPr>
              <a:t>the semantic information</a:t>
            </a:r>
            <a:r>
              <a:rPr lang="en-US" altLang="ko-KR" sz="1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of both the generated and reference summary is required.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In this study, 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The evaluation metrics are proposed, which can be applied to a summarization model using deep semantic information.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The methods to improve the correlation between the proposed evaluation metrics and human judgment are proposed.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8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8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622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Related Work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EE18D49-46C6-47FB-828D-4D5176DC302A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02218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0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Evaluation methods of text summarization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Extrinsic – a summarization model based on how it affects the completion of tasks comprising the judgment of document relevance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Intrinsic – automatic method evaluates quality by calculating its similarity to a manually generated summary.(pyramid method, basic-elements method, ROUGE.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ROUGE score </a:t>
            </a:r>
            <a:r>
              <a:rPr lang="en-US" altLang="ko-KR" sz="2000">
                <a:solidFill>
                  <a:srgbClr val="EF8A46"/>
                </a:solidFill>
                <a:latin typeface="+mn-ea"/>
                <a:cs typeface="Arial" panose="020B0604020202020204" pitchFamily="34" charset="0"/>
              </a:rPr>
              <a:t>does not account for synonymous </a:t>
            </a: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words or phrase.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Like ROUGE-WE, many methods use a lexical matching method with a semantic similarity measure, but they require hand-crafted lexical and synonym dictionaries.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In this paper, a pre-trained neural network like SBERT will be used.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325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DEE18D49-46C6-47FB-828D-4D5176DC30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3964" y="1253331"/>
                <a:ext cx="10221897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anose="020B0604020202020204" pitchFamily="34" charset="0"/>
                </a:endParaRP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Arial" panose="020B0604020202020204" pitchFamily="34" charset="0"/>
                  </a:rPr>
                  <a:t>Reference</a:t>
                </a:r>
                <a:r>
                  <a:rPr lang="ko-KR" altLang="en-US" sz="2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Arial" panose="020B0604020202020204" pitchFamily="34" charset="0"/>
                  </a:rPr>
                  <a:t> </a:t>
                </a:r>
                <a:r>
                  <a:rPr lang="en-US" altLang="ko-KR" sz="2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Arial" panose="020B0604020202020204" pitchFamily="34" charset="0"/>
                  </a:rPr>
                  <a:t>and</a:t>
                </a:r>
                <a:r>
                  <a:rPr lang="ko-KR" altLang="en-US" sz="2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Arial" panose="020B0604020202020204" pitchFamily="34" charset="0"/>
                  </a:rPr>
                  <a:t> </a:t>
                </a:r>
                <a:r>
                  <a:rPr lang="en-US" altLang="ko-KR" sz="2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Arial" panose="020B0604020202020204" pitchFamily="34" charset="0"/>
                  </a:rPr>
                  <a:t>Document</a:t>
                </a:r>
                <a:r>
                  <a:rPr lang="ko-KR" altLang="en-US" sz="2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Arial" panose="020B0604020202020204" pitchFamily="34" charset="0"/>
                  </a:rPr>
                  <a:t> </a:t>
                </a:r>
                <a:r>
                  <a:rPr lang="en-US" altLang="ko-KR" sz="2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Arial" panose="020B0604020202020204" pitchFamily="34" charset="0"/>
                  </a:rPr>
                  <a:t>Aware</a:t>
                </a:r>
                <a:r>
                  <a:rPr lang="ko-KR" altLang="en-US" sz="2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Arial" panose="020B0604020202020204" pitchFamily="34" charset="0"/>
                  </a:rPr>
                  <a:t> </a:t>
                </a:r>
                <a:r>
                  <a:rPr lang="en-US" altLang="ko-KR" sz="2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Arial" panose="020B0604020202020204" pitchFamily="34" charset="0"/>
                  </a:rPr>
                  <a:t>Semantic</a:t>
                </a:r>
                <a:r>
                  <a:rPr lang="ko-KR" altLang="en-US" sz="2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Arial" panose="020B0604020202020204" pitchFamily="34" charset="0"/>
                  </a:rPr>
                  <a:t> </a:t>
                </a:r>
                <a:r>
                  <a:rPr lang="en-US" altLang="ko-KR" sz="2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Arial" panose="020B0604020202020204" pitchFamily="34" charset="0"/>
                  </a:rPr>
                  <a:t>Evaluation(RDASS)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18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anose="020B0604020202020204" pitchFamily="34" charset="0"/>
                </a:endParaRP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Arial" panose="020B0604020202020204" pitchFamily="34" charset="0"/>
                  </a:rPr>
                  <a:t>Define the source document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</m:sSub>
                    <m:r>
                      <a:rPr lang="en-US" altLang="ko-KR" sz="18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8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Arial" panose="020B0604020202020204" pitchFamily="34" charset="0"/>
                  </a:rPr>
                  <a:t> -------&gt;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altLang="ko-KR" sz="18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anose="020B0604020202020204" pitchFamily="34" charset="0"/>
                </a:endParaRP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Arial" panose="020B0604020202020204" pitchFamily="34" charset="0"/>
                  </a:rPr>
                  <a:t>Define the generated summary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  <m:r>
                      <a:rPr lang="en-US" altLang="ko-KR" sz="18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8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Arial" panose="020B0604020202020204" pitchFamily="34" charset="0"/>
                  </a:rPr>
                  <a:t> ----&gt;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altLang="ko-KR" sz="1800" b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anose="020B0604020202020204" pitchFamily="34" charset="0"/>
                </a:endParaRP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Arial" panose="020B0604020202020204" pitchFamily="34" charset="0"/>
                  </a:rPr>
                  <a:t>Define the reference summary -&gt;</a:t>
                </a:r>
                <a:r>
                  <a:rPr lang="en-US" altLang="ko-KR" sz="18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sub>
                    </m:sSub>
                    <m:r>
                      <a:rPr lang="en-US" altLang="ko-KR" sz="18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8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Arial" panose="020B0604020202020204" pitchFamily="34" charset="0"/>
                  </a:rPr>
                  <a:t> -----&gt;</a:t>
                </a:r>
                <a14:m>
                  <m:oMath xmlns:m="http://schemas.openxmlformats.org/officeDocument/2006/math">
                    <m:r>
                      <a:rPr lang="en-US" altLang="ko-KR" sz="1800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ko-KR" sz="18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8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altLang="ko-KR" sz="18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anose="020B0604020202020204" pitchFamily="34" charset="0"/>
                </a:endParaRP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anose="020B0604020202020204" pitchFamily="34" charset="0"/>
                </a:endParaRP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18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DEE18D49-46C6-47FB-828D-4D5176DC3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64" y="1253331"/>
                <a:ext cx="10221897" cy="43513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BE8B76-2F5C-8B77-BE99-BF20E967F2F3}"/>
                  </a:ext>
                </a:extLst>
              </p:cNvPr>
              <p:cNvSpPr txBox="1"/>
              <p:nvPr/>
            </p:nvSpPr>
            <p:spPr>
              <a:xfrm>
                <a:off x="8622245" y="2638564"/>
                <a:ext cx="21152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/>
                  <a:t>=each word</a:t>
                </a:r>
                <a:endParaRPr lang="ko-KR" altLang="en-US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BE8B76-2F5C-8B77-BE99-BF20E967F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2245" y="2638564"/>
                <a:ext cx="2115238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4E62D09D-A210-B6B2-D722-57E5892EAA5A}"/>
              </a:ext>
            </a:extLst>
          </p:cNvPr>
          <p:cNvSpPr/>
          <p:nvPr/>
        </p:nvSpPr>
        <p:spPr>
          <a:xfrm>
            <a:off x="7599803" y="2328394"/>
            <a:ext cx="475561" cy="110060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71DB92-BA1C-B155-6AA5-1201C342D0F0}"/>
                  </a:ext>
                </a:extLst>
              </p:cNvPr>
              <p:cNvSpPr txBox="1"/>
              <p:nvPr/>
            </p:nvSpPr>
            <p:spPr>
              <a:xfrm>
                <a:off x="4895161" y="3470164"/>
                <a:ext cx="2379643" cy="635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71DB92-BA1C-B155-6AA5-1201C342D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161" y="3470164"/>
                <a:ext cx="2379643" cy="6354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4A92A552-4A7F-B1A3-25A1-76C0D29E6EE4}"/>
              </a:ext>
            </a:extLst>
          </p:cNvPr>
          <p:cNvCxnSpPr>
            <a:cxnSpLocks/>
            <a:stCxn id="6" idx="3"/>
            <a:endCxn id="5" idx="2"/>
          </p:cNvCxnSpPr>
          <p:nvPr/>
        </p:nvCxnSpPr>
        <p:spPr>
          <a:xfrm flipV="1">
            <a:off x="7274804" y="3429000"/>
            <a:ext cx="562780" cy="35891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1E4528-C38F-68B3-8A55-11D87B5B5EE4}"/>
                  </a:ext>
                </a:extLst>
              </p:cNvPr>
              <p:cNvSpPr txBox="1"/>
              <p:nvPr/>
            </p:nvSpPr>
            <p:spPr>
              <a:xfrm>
                <a:off x="2016086" y="4273519"/>
                <a:ext cx="3148989" cy="610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‖"/>
                            <m:endChr m:val="‖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ko-KR" altLang="en-US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1E4528-C38F-68B3-8A55-11D87B5B5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086" y="4273519"/>
                <a:ext cx="3148989" cy="610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D14DB8-DCB3-5EF6-C56E-0A66708D870A}"/>
                  </a:ext>
                </a:extLst>
              </p:cNvPr>
              <p:cNvSpPr txBox="1"/>
              <p:nvPr/>
            </p:nvSpPr>
            <p:spPr>
              <a:xfrm>
                <a:off x="2016086" y="5307060"/>
                <a:ext cx="3148990" cy="610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ko-KR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‖"/>
                            <m:endChr m:val="‖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ko-KR" altLang="en-US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D14DB8-DCB3-5EF6-C56E-0A66708D8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086" y="5307060"/>
                <a:ext cx="3148990" cy="610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9C802B8-15E8-A3C1-45D5-B710A140D2AD}"/>
                  </a:ext>
                </a:extLst>
              </p:cNvPr>
              <p:cNvSpPr txBox="1"/>
              <p:nvPr/>
            </p:nvSpPr>
            <p:spPr>
              <a:xfrm>
                <a:off x="7488424" y="4783379"/>
                <a:ext cx="3148989" cy="628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𝐷𝐴𝑆𝑆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num>
                        <m:den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9C802B8-15E8-A3C1-45D5-B710A140D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424" y="4783379"/>
                <a:ext cx="3148989" cy="6280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30B8959F-8F31-1862-6401-9CE6760C15C8}"/>
              </a:ext>
            </a:extLst>
          </p:cNvPr>
          <p:cNvCxnSpPr>
            <a:cxnSpLocks/>
          </p:cNvCxnSpPr>
          <p:nvPr/>
        </p:nvCxnSpPr>
        <p:spPr>
          <a:xfrm>
            <a:off x="5266352" y="4571128"/>
            <a:ext cx="2099970" cy="5521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F4C7E060-D74E-59E6-E091-D6573C51A485}"/>
              </a:ext>
            </a:extLst>
          </p:cNvPr>
          <p:cNvCxnSpPr>
            <a:cxnSpLocks/>
          </p:cNvCxnSpPr>
          <p:nvPr/>
        </p:nvCxnSpPr>
        <p:spPr>
          <a:xfrm flipV="1">
            <a:off x="5266352" y="5123285"/>
            <a:ext cx="2099970" cy="4813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251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DEE18D49-46C6-47FB-828D-4D5176DC30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4036" y="1253331"/>
                <a:ext cx="10221897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anose="020B0604020202020204" pitchFamily="34" charset="0"/>
                </a:endParaRP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Arial" panose="020B0604020202020204" pitchFamily="34" charset="0"/>
                  </a:rPr>
                  <a:t>Fine-tuning SBERT with the Abstractive Summarization Model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Arial" panose="020B0604020202020204" pitchFamily="34" charset="0"/>
                  </a:rPr>
                  <a:t>Most neural approaches for abstractive summarization are based on an encoder-decoder architectrure.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i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Arial" panose="020B0604020202020204" pitchFamily="34" charset="0"/>
                  </a:rPr>
                  <a:t>D</a:t>
                </a:r>
                <a:r>
                  <a:rPr lang="en-US" altLang="ko-KR" sz="18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8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Arial" panose="020B0604020202020204" pitchFamily="34" charset="0"/>
                  </a:rPr>
                  <a:t> </a:t>
                </a:r>
                <a:r>
                  <a:rPr lang="en-US" altLang="ko-KR" sz="18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Arial" panose="020B0604020202020204" pitchFamily="34" charset="0"/>
                  </a:rPr>
                  <a:t>-&gt; given document.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  <m:r>
                      <a:rPr lang="en-US" altLang="ko-KR" sz="18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8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Arial" panose="020B0604020202020204" pitchFamily="34" charset="0"/>
                  </a:rPr>
                  <a:t> -&gt; the objective to generate a summary.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sub>
                    </m:sSub>
                    <m:r>
                      <a:rPr lang="en-US" altLang="ko-KR" sz="18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8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Arial" panose="020B0604020202020204" pitchFamily="34" charset="0"/>
                  </a:rPr>
                  <a:t> -&gt; a hidden representation. (the output vector of the decoder)</a:t>
                </a:r>
                <a:endParaRPr lang="en-US" altLang="ko-KR" sz="2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anose="020B0604020202020204" pitchFamily="34" charset="0"/>
                </a:endParaRP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8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Arial" panose="020B0604020202020204" pitchFamily="34" charset="0"/>
                  </a:rPr>
                  <a:t> : anchor,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8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sub>
                      <m:sup>
                        <m:r>
                          <a:rPr lang="en-US" altLang="ko-KR" sz="18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altLang="ko-KR" sz="18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Arial" panose="020B0604020202020204" pitchFamily="34" charset="0"/>
                  </a:rPr>
                  <a:t> : positive reference representation,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8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sub>
                      <m:sup>
                        <m:r>
                          <a:rPr lang="en-US" altLang="ko-KR" sz="18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ko-KR" sz="18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Arial" panose="020B0604020202020204" pitchFamily="34" charset="0"/>
                  </a:rPr>
                  <a:t> : negative representation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18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anose="020B0604020202020204" pitchFamily="34" charset="0"/>
                </a:endParaRP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18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DEE18D49-46C6-47FB-828D-4D5176DC3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36" y="1253331"/>
                <a:ext cx="10221897" cy="43513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231C20-8C24-1AB0-42CE-5A24E0CA8729}"/>
                  </a:ext>
                </a:extLst>
              </p:cNvPr>
              <p:cNvSpPr txBox="1"/>
              <p:nvPr/>
            </p:nvSpPr>
            <p:spPr>
              <a:xfrm>
                <a:off x="1452407" y="4571128"/>
                <a:ext cx="4541076" cy="687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𝐽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  <m: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e>
                      </m:d>
                      <m:r>
                        <a:rPr lang="en-US" altLang="ko-KR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max</m:t>
                      </m:r>
                      <m:r>
                        <a:rPr lang="en-US" altLang="ko-KR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⁡(</m:t>
                      </m:r>
                      <m:r>
                        <a:rPr lang="en-US" altLang="ko-K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0, </m:t>
                      </m:r>
                      <m:r>
                        <m:rPr>
                          <m:sty m:val="p"/>
                        </m:rPr>
                        <a:rPr lang="el-GR" altLang="ko-KR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ϵ</m:t>
                      </m:r>
                      <m:r>
                        <a:rPr lang="en-US" altLang="ko-KR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ko-KR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p>
                          </m:sSubSup>
                        </m:e>
                      </m:d>
                      <m:r>
                        <a:rPr lang="en-US" altLang="ko-KR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altLang="ko-KR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altLang="ko-KR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altLang="ko-KR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anose="020B0604020202020204" pitchFamily="34" charset="0"/>
                </a:endParaRPr>
              </a:p>
              <a:p>
                <a:pPr algn="ctr"/>
                <a:endParaRPr lang="ko-KR" altLang="en-US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231C20-8C24-1AB0-42CE-5A24E0CA8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407" y="4571128"/>
                <a:ext cx="4541076" cy="6874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B90277-2FAA-BF98-ED68-66F8817BAD92}"/>
                  </a:ext>
                </a:extLst>
              </p:cNvPr>
              <p:cNvSpPr txBox="1"/>
              <p:nvPr/>
            </p:nvSpPr>
            <p:spPr>
              <a:xfrm>
                <a:off x="6781219" y="5177191"/>
                <a:ext cx="3148989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B90277-2FAA-BF98-ED68-66F8817BA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219" y="5177191"/>
                <a:ext cx="3148989" cy="374526"/>
              </a:xfrm>
              <a:prstGeom prst="rect">
                <a:avLst/>
              </a:prstGeom>
              <a:blipFill>
                <a:blip r:embed="rId5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C034F796-4DDB-81E0-A741-49977198CD01}"/>
              </a:ext>
            </a:extLst>
          </p:cNvPr>
          <p:cNvCxnSpPr>
            <a:cxnSpLocks/>
          </p:cNvCxnSpPr>
          <p:nvPr/>
        </p:nvCxnSpPr>
        <p:spPr>
          <a:xfrm>
            <a:off x="5834985" y="4811820"/>
            <a:ext cx="1246742" cy="5486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0A4A56C-05B1-48A4-C74B-58BE351B1CC7}"/>
              </a:ext>
            </a:extLst>
          </p:cNvPr>
          <p:cNvCxnSpPr>
            <a:cxnSpLocks/>
          </p:cNvCxnSpPr>
          <p:nvPr/>
        </p:nvCxnSpPr>
        <p:spPr>
          <a:xfrm flipV="1">
            <a:off x="5834985" y="5360457"/>
            <a:ext cx="1246742" cy="4849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61E5B8-9F2B-1EBD-2A4B-07AE3FC4E5AA}"/>
                  </a:ext>
                </a:extLst>
              </p:cNvPr>
              <p:cNvSpPr txBox="1"/>
              <p:nvPr/>
            </p:nvSpPr>
            <p:spPr>
              <a:xfrm>
                <a:off x="1452407" y="5572386"/>
                <a:ext cx="4541076" cy="687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𝐽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  <m: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e>
                      </m:d>
                      <m:r>
                        <a:rPr lang="en-US" altLang="ko-KR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max</m:t>
                      </m:r>
                      <m:r>
                        <a:rPr lang="en-US" altLang="ko-KR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⁡(</m:t>
                      </m:r>
                      <m:r>
                        <a:rPr lang="en-US" altLang="ko-K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0, </m:t>
                      </m:r>
                      <m:r>
                        <m:rPr>
                          <m:sty m:val="p"/>
                        </m:rPr>
                        <a:rPr lang="el-GR" altLang="ko-KR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ϵ</m:t>
                      </m:r>
                      <m:r>
                        <a:rPr lang="en-US" altLang="ko-KR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ko-KR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p>
                          </m:sSubSup>
                        </m:e>
                      </m:d>
                      <m:r>
                        <a:rPr lang="en-US" altLang="ko-KR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altLang="ko-KR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altLang="ko-KR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altLang="ko-KR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" panose="020B0604020202020204" pitchFamily="34" charset="0"/>
                </a:endParaRPr>
              </a:p>
              <a:p>
                <a:pPr algn="ctr"/>
                <a:endParaRPr lang="ko-KR" altLang="en-US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61E5B8-9F2B-1EBD-2A4B-07AE3FC4E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407" y="5572386"/>
                <a:ext cx="4541076" cy="6874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734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EE18D49-46C6-47FB-828D-4D5176DC302A}"/>
              </a:ext>
            </a:extLst>
          </p:cNvPr>
          <p:cNvSpPr txBox="1">
            <a:spLocks/>
          </p:cNvSpPr>
          <p:nvPr/>
        </p:nvSpPr>
        <p:spPr>
          <a:xfrm>
            <a:off x="724036" y="1253331"/>
            <a:ext cx="102218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2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Dataset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Using the Korean Daum/News dataset, comprising 10 topics.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The dataset contains articles from 143 newspapers.(each having different summary styles)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Human Judgment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Relevance – The degree of appropriateness of the document.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Consistency – The degree of factualness.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Fluency – The degree of the quality of generated summary.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Human avg – The average value of the scores for the three indicators.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8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659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8339</TotalTime>
  <Words>787</Words>
  <Application>Microsoft Office PowerPoint</Application>
  <PresentationFormat>와이드스크린</PresentationFormat>
  <Paragraphs>134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나눔스퀘어 ExtraBold</vt:lpstr>
      <vt:lpstr>맑은 고딕</vt:lpstr>
      <vt:lpstr>Arial</vt:lpstr>
      <vt:lpstr>Cambria Math</vt:lpstr>
      <vt:lpstr>Wingdings</vt:lpstr>
      <vt:lpstr>Office 테마</vt:lpstr>
      <vt:lpstr>PowerPoint 프레젠테이션</vt:lpstr>
      <vt:lpstr>Contents</vt:lpstr>
      <vt:lpstr>Introduction</vt:lpstr>
      <vt:lpstr>Introduction</vt:lpstr>
      <vt:lpstr>Introduction</vt:lpstr>
      <vt:lpstr>Related Work</vt:lpstr>
      <vt:lpstr>Methodology</vt:lpstr>
      <vt:lpstr>Methodology</vt:lpstr>
      <vt:lpstr>Experiments</vt:lpstr>
      <vt:lpstr>Experiments</vt:lpstr>
      <vt:lpstr>Experiments</vt:lpstr>
      <vt:lpstr>Experiments</vt:lpstr>
      <vt:lpstr>Experiments</vt:lpstr>
      <vt:lpstr>Conclusion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SeoYoung-Duk</dc:creator>
  <cp:lastModifiedBy>김동현</cp:lastModifiedBy>
  <cp:revision>134</cp:revision>
  <dcterms:created xsi:type="dcterms:W3CDTF">2021-06-28T08:46:54Z</dcterms:created>
  <dcterms:modified xsi:type="dcterms:W3CDTF">2022-09-29T13:11:24Z</dcterms:modified>
</cp:coreProperties>
</file>