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90" r:id="rId5"/>
    <p:sldId id="303" r:id="rId6"/>
    <p:sldId id="291" r:id="rId7"/>
    <p:sldId id="304" r:id="rId8"/>
    <p:sldId id="305" r:id="rId9"/>
    <p:sldId id="310" r:id="rId10"/>
    <p:sldId id="311" r:id="rId11"/>
    <p:sldId id="312" r:id="rId12"/>
    <p:sldId id="307" r:id="rId13"/>
    <p:sldId id="308" r:id="rId14"/>
    <p:sldId id="309" r:id="rId15"/>
    <p:sldId id="306" r:id="rId16"/>
    <p:sldId id="27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A46"/>
    <a:srgbClr val="669900"/>
    <a:srgbClr val="006600"/>
    <a:srgbClr val="5C8717"/>
    <a:srgbClr val="004F9E"/>
    <a:srgbClr val="F2F2F2"/>
    <a:srgbClr val="C2EDFE"/>
    <a:srgbClr val="FFFFFF"/>
    <a:srgbClr val="C000C0"/>
    <a:srgbClr val="820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2084" autoAdjust="0"/>
  </p:normalViewPr>
  <p:slideViewPr>
    <p:cSldViewPr snapToGrid="0">
      <p:cViewPr varScale="1">
        <p:scale>
          <a:sx n="94" d="100"/>
          <a:sy n="94" d="100"/>
        </p:scale>
        <p:origin x="1242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84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566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90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728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316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25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20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61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 example, one can infer from a topic containing the words warming, global, temperature, and environment, that the topic is global warming.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544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29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299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519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DM model uses context words and a document vector to predict the target word within context window. </a:t>
            </a:r>
          </a:p>
          <a:p>
            <a:r>
              <a:rPr lang="en-US" altLang="ko-KR" dirty="0"/>
              <a:t>The DBOW model uses the document vector to predict words within a context window in the document.</a:t>
            </a:r>
          </a:p>
          <a:p>
            <a:endParaRPr lang="en-US" altLang="ko-KR" dirty="0"/>
          </a:p>
          <a:p>
            <a:r>
              <a:rPr lang="en-US" altLang="ko-KR" dirty="0"/>
              <a:t>c is the number of documents in the corpus and d is the size of the vectors to be learned for each document.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24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7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7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277256" y="1891133"/>
            <a:ext cx="9792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3200" b="1" dirty="0"/>
              <a:t>Top2Vec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: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Distributed Representations of Topics</a:t>
            </a:r>
            <a:endParaRPr lang="en" altLang="ko-Kore-KR" sz="3200" dirty="0"/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2022.02.25.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DongHyun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gmr4rnjs@gmail.com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65" y="3194507"/>
            <a:ext cx="4889854" cy="147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Model Description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583111"/>
            <a:ext cx="10659094" cy="4093293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After using UMAP, documents has labeled by HDBSCAN.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F3CE69-299A-410C-ADCB-75706CAE8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323" y="2131908"/>
            <a:ext cx="5557354" cy="388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8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Model Description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583111"/>
            <a:ext cx="10659094" cy="4093293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Find Topic Words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the semantic space, every point represents a topic that is best described semantically by its nearest word vectors.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Therefore, the words closes to the topic vector can be seen as the words that are most similar to all documents into the dense area.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AE7615-7BD8-4B1D-A53D-31EE47504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120" y="3322920"/>
            <a:ext cx="5029200" cy="316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57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583111"/>
            <a:ext cx="10659094" cy="4093293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Total Information Gain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For evaluate topic models, scoring how well the topics describe the documents is important.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Top2vec topics T generated from documents D, the documents are partitioned into sub-sets.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total information gained is measured for each of the sub-set of documents when described by the words nearest to their topic vector.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957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706" y="1292956"/>
            <a:ext cx="10659094" cy="4093293"/>
          </a:xfrm>
        </p:spPr>
        <p:txBody>
          <a:bodyPr>
            <a:normAutofit/>
          </a:bodyPr>
          <a:lstStyle/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Total information gain about all document.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Information gain calculation of each co-occurrence </a:t>
            </a: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	between a document </a:t>
            </a:r>
            <a:r>
              <a:rPr lang="en-US" altLang="ko-KR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and word </a:t>
            </a:r>
            <a:r>
              <a:rPr lang="en-US" altLang="ko-KR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w.</a:t>
            </a: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(Probability-Weighted amount of Information, PWI)</a:t>
            </a:r>
            <a:endParaRPr lang="en-US" altLang="ko-KR" sz="2000" i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7490F4-04AE-4364-A358-622D274C4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155" y="2069283"/>
            <a:ext cx="4265290" cy="70635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AF5DEBD-D2EB-4A06-AFB7-E1165C6DFE25}"/>
              </a:ext>
            </a:extLst>
          </p:cNvPr>
          <p:cNvSpPr/>
          <p:nvPr/>
        </p:nvSpPr>
        <p:spPr>
          <a:xfrm>
            <a:off x="8183880" y="2281413"/>
            <a:ext cx="2865120" cy="25141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 : all documents</a:t>
            </a:r>
          </a:p>
          <a:p>
            <a:pPr algn="ctr"/>
            <a:r>
              <a:rPr lang="en-US" altLang="ko-KR" dirty="0"/>
              <a:t>W : all words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d : target document</a:t>
            </a:r>
          </a:p>
          <a:p>
            <a:pPr algn="ctr"/>
            <a:r>
              <a:rPr lang="en-US" altLang="ko-KR" dirty="0"/>
              <a:t>w : target words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2B23177-4260-4F7A-AE2E-B3F6B8EE1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155" y="3959363"/>
            <a:ext cx="3820058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18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706" y="1292956"/>
            <a:ext cx="10659094" cy="4093293"/>
          </a:xfrm>
        </p:spPr>
        <p:txBody>
          <a:bodyPr>
            <a:normAutofit/>
          </a:bodyPr>
          <a:lstStyle/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PWI of topic T, The information gained about all documents </a:t>
            </a: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	when described by their corresponding topic using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top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words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of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topic.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AF5DEBD-D2EB-4A06-AFB7-E1165C6DFE25}"/>
              </a:ext>
            </a:extLst>
          </p:cNvPr>
          <p:cNvSpPr/>
          <p:nvPr/>
        </p:nvSpPr>
        <p:spPr>
          <a:xfrm>
            <a:off x="8183880" y="2718293"/>
            <a:ext cx="2865120" cy="25141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en-US" altLang="ko-KR" baseline="-25000" dirty="0"/>
              <a:t>t</a:t>
            </a:r>
            <a:r>
              <a:rPr lang="en-US" altLang="ko-KR" dirty="0"/>
              <a:t> : all documents</a:t>
            </a:r>
          </a:p>
          <a:p>
            <a:pPr algn="ctr"/>
            <a:r>
              <a:rPr lang="en-US" altLang="ko-KR" dirty="0" err="1"/>
              <a:t>W</a:t>
            </a:r>
            <a:r>
              <a:rPr lang="en-US" altLang="ko-KR" baseline="-25000" dirty="0" err="1"/>
              <a:t>t</a:t>
            </a:r>
            <a:r>
              <a:rPr lang="en-US" altLang="ko-KR" dirty="0"/>
              <a:t> : all words</a:t>
            </a:r>
          </a:p>
          <a:p>
            <a:pPr algn="ctr"/>
            <a:r>
              <a:rPr lang="en-US" altLang="ko-KR" dirty="0"/>
              <a:t>T : all topics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target topic</a:t>
            </a:r>
          </a:p>
          <a:p>
            <a:pPr algn="ctr"/>
            <a:r>
              <a:rPr lang="en-US" altLang="ko-KR" dirty="0"/>
              <a:t>d : target document</a:t>
            </a:r>
          </a:p>
          <a:p>
            <a:pPr algn="ctr"/>
            <a:r>
              <a:rPr lang="en-US" altLang="ko-KR" dirty="0"/>
              <a:t>w : target words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FCE8BF-8317-4DEB-8D80-BEBCA3C21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983" y="3444240"/>
            <a:ext cx="5468113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16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Discussion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EE18D49-46C6-47FB-828D-4D5176DC302A}"/>
              </a:ext>
            </a:extLst>
          </p:cNvPr>
          <p:cNvSpPr txBox="1">
            <a:spLocks/>
          </p:cNvSpPr>
          <p:nvPr/>
        </p:nvSpPr>
        <p:spPr>
          <a:xfrm>
            <a:off x="515586" y="1253331"/>
            <a:ext cx="10221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LDA &amp;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pLSA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seek to find topics that recreate the original documents word distributions with minimal loss. But these models place uninformative words in topics.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Top2vec can automatically find the number of topics and find topics that are more informative and representative of the corpus over traditional topic modeling methods.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Font typeface="Arial" panose="020B0604020202020204" pitchFamily="34" charset="0"/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340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EA65DE9-D725-45B9-9C3E-74395E44D3AC}"/>
              </a:ext>
            </a:extLst>
          </p:cNvPr>
          <p:cNvSpPr/>
          <p:nvPr/>
        </p:nvSpPr>
        <p:spPr>
          <a:xfrm>
            <a:off x="1121927" y="2739934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Thank you for listening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43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346" y="1924863"/>
            <a:ext cx="64770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Model Description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Experiments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Discussion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583112"/>
            <a:ext cx="10221897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Topic modeling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Given a corpus comprised of many texts, a topic model will discover the latent semantic structure, or topics, present in the documents.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 useful topic model should find topics which represent a high-level summary of the information present in the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documents.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Traditional Topic Modeling Methods</a:t>
            </a:r>
            <a:endParaRPr lang="en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LDA : Generative probabilistic model which describes each document as a mixture of topics and each topic as a distribution of words.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pLSA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: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LDA+Dirichlet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prior distribution over document-topic and topic-word distributions.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Both of them, use bag-of-words(BOW) representations of documents as input which ignore word semantics.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27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 (Cont.)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488983"/>
            <a:ext cx="10221897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2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Distributed Representations of Words and Documents</a:t>
            </a:r>
          </a:p>
          <a:p>
            <a:pPr marL="889200" lvl="1" indent="-432000">
              <a:lnSpc>
                <a:spcPct val="12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</a:t>
            </a:r>
            <a:r>
              <a:rPr lang="en-US" altLang="ko-KR" sz="2000" dirty="0">
                <a:solidFill>
                  <a:srgbClr val="EF8A4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distributed representations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means each concept learned by the network is presented by many neurons.</a:t>
            </a:r>
          </a:p>
          <a:p>
            <a:pPr marL="889200" lvl="1" indent="-432000">
              <a:lnSpc>
                <a:spcPct val="12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</a:t>
            </a:r>
            <a:r>
              <a:rPr lang="en-US" altLang="ko-KR" sz="2000" dirty="0">
                <a:solidFill>
                  <a:srgbClr val="EF8A4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distributional hypothesis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words with similar meanings are used in similar contexts.</a:t>
            </a:r>
            <a:endParaRPr lang="en-US" altLang="ko-KR" sz="2000" dirty="0">
              <a:solidFill>
                <a:srgbClr val="EF8A4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2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Word2Vec, continuous skip-gram and BOW models, capture syntactic and semantic word relationships. Also, It learns word similarity by predicting which adjacent words should be present to a given context word in a sliding window.</a:t>
            </a:r>
          </a:p>
          <a:p>
            <a:pPr marL="889200" lvl="1" indent="-432000">
              <a:lnSpc>
                <a:spcPct val="12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For overcoming the weaknesses of BOW representations of documents, the </a:t>
            </a:r>
            <a:r>
              <a:rPr lang="en-US" altLang="ko-KR" sz="2000" dirty="0">
                <a:solidFill>
                  <a:srgbClr val="EF8A4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distributed paragraph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vector was proposed with </a:t>
            </a:r>
            <a:r>
              <a:rPr lang="en-US" altLang="ko-KR" sz="2000" dirty="0">
                <a:solidFill>
                  <a:srgbClr val="EF8A4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doc2vec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889200" lvl="1" indent="-432000">
              <a:lnSpc>
                <a:spcPct val="12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14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 (Cont.)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488983"/>
            <a:ext cx="10221897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2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Distributed Representations of Topics</a:t>
            </a:r>
          </a:p>
          <a:p>
            <a:pPr marL="889200" lvl="1" indent="-432000">
              <a:lnSpc>
                <a:spcPct val="12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doc2vec is capable of learning document and word vectors that are jointly embedded in the same space.</a:t>
            </a:r>
          </a:p>
          <a:p>
            <a:pPr marL="889200" lvl="1" indent="-432000">
              <a:lnSpc>
                <a:spcPct val="12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this joint, </a:t>
            </a:r>
            <a:r>
              <a:rPr lang="en-US" altLang="ko-KR" sz="2000" dirty="0">
                <a:solidFill>
                  <a:srgbClr val="EF8A4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semantic embedding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the most similar word vectors to a document vector are likely the most representative of the document’s topic.</a:t>
            </a:r>
          </a:p>
          <a:p>
            <a:pPr marL="889200" lvl="1" indent="-432000">
              <a:lnSpc>
                <a:spcPct val="12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semantic embedding, called </a:t>
            </a:r>
            <a:r>
              <a:rPr lang="en-US" altLang="ko-KR" sz="2000" dirty="0">
                <a:solidFill>
                  <a:srgbClr val="EF8A4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continuous representation of topics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in which each point is a different topic best summarized by its nearest words make dense area of very similar topics.</a:t>
            </a:r>
          </a:p>
          <a:p>
            <a:pPr marL="889200" lvl="1" indent="-432000">
              <a:lnSpc>
                <a:spcPct val="12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this paper, they show that topics found by </a:t>
            </a:r>
            <a:r>
              <a:rPr lang="en-US" altLang="ko-KR" sz="2000" dirty="0">
                <a:solidFill>
                  <a:srgbClr val="EF8A4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top2vec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are significantly more informative and representative than LDA and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pLSA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889200" lvl="1" indent="-432000">
              <a:lnSpc>
                <a:spcPct val="12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52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Model Description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583112"/>
            <a:ext cx="10124704" cy="1231340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Create Semantic Embedding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semantic space, document and word vectors are embedded and topic vectors can be calculated.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4C866AA-CA6C-4195-A821-73776C39C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325" y="2689260"/>
            <a:ext cx="6187044" cy="379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3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Model Description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583111"/>
            <a:ext cx="10124704" cy="4093293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Two versions of the model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Paragraph Vector with Distributed Memory (DM)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Distributed Bag of Words (DBOW)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way the DBOW doc2vec model learns document vectors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model consists of a matrix D</a:t>
            </a:r>
            <a:r>
              <a:rPr lang="en-US" altLang="ko-KR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c, d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Also requires a context word matrix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W’</a:t>
            </a:r>
            <a:r>
              <a:rPr lang="en-US" altLang="ko-KR" sz="20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n,d</a:t>
            </a:r>
            <a:r>
              <a:rPr lang="en-US" altLang="ko-KR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,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which can be pre-trained. In this paper, matrix W’ is pre-trained by a word2vec model.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F62B4F-7091-4093-96F5-BEC742852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096" y="4613793"/>
            <a:ext cx="1607627" cy="4546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CDABD6-DB2E-4969-AC73-9B822830B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067" y="4625831"/>
            <a:ext cx="1205822" cy="4426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A10BC17-D58B-4FA5-B344-77E22B5E4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650688"/>
            <a:ext cx="2891312" cy="38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4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Model Description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583111"/>
            <a:ext cx="10659094" cy="4093293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Hyper-parameters have a large impact on doc2vec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Window size, the number of words left and right of the context word. – 15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Use </a:t>
            </a:r>
            <a:r>
              <a:rPr lang="en-US" altLang="ko-KR" sz="2000" dirty="0">
                <a:solidFill>
                  <a:srgbClr val="EF8A4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hierarchical </a:t>
            </a:r>
            <a:r>
              <a:rPr lang="en-US" altLang="ko-KR" sz="2000" dirty="0" err="1">
                <a:solidFill>
                  <a:srgbClr val="EF8A4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softmax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Sub-sampling threshold, determines the probability of high frequency words being discarded from a given context window. – 10</a:t>
            </a:r>
            <a:r>
              <a:rPr lang="en-US" altLang="ko-KR" sz="20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5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Minimum count, discards all words that have a total frequency that is less than that value. – 50(but this value largely depends on corpus size)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Vector size, the size of the document and word vectors that will be learned. – 300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Training epochs, the higher values for smaller data set – 40 to 400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61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Model Description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583111"/>
            <a:ext cx="10659094" cy="4093293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300 dimensional document vectors are embedded into 2 dimensions using UMAP 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C2064D-3DED-4679-BDED-041993044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004" y="2032684"/>
            <a:ext cx="6393991" cy="43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15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7592</TotalTime>
  <Words>953</Words>
  <Application>Microsoft Office PowerPoint</Application>
  <PresentationFormat>와이드스크린</PresentationFormat>
  <Paragraphs>129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Contents</vt:lpstr>
      <vt:lpstr>Introduction</vt:lpstr>
      <vt:lpstr>Introduction (Cont.)</vt:lpstr>
      <vt:lpstr>Introduction (Cont.)</vt:lpstr>
      <vt:lpstr>Model Description</vt:lpstr>
      <vt:lpstr>Model Description</vt:lpstr>
      <vt:lpstr>Model Description</vt:lpstr>
      <vt:lpstr>Model Description</vt:lpstr>
      <vt:lpstr>Model Description</vt:lpstr>
      <vt:lpstr>Model Description</vt:lpstr>
      <vt:lpstr>Experiments</vt:lpstr>
      <vt:lpstr>Experiments</vt:lpstr>
      <vt:lpstr>Experiments</vt:lpstr>
      <vt:lpstr>Discussion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김동현</cp:lastModifiedBy>
  <cp:revision>114</cp:revision>
  <dcterms:created xsi:type="dcterms:W3CDTF">2021-06-28T08:46:54Z</dcterms:created>
  <dcterms:modified xsi:type="dcterms:W3CDTF">2022-02-24T13:53:10Z</dcterms:modified>
</cp:coreProperties>
</file>