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78" r:id="rId5"/>
    <p:sldId id="260" r:id="rId6"/>
    <p:sldId id="261" r:id="rId7"/>
    <p:sldId id="279" r:id="rId8"/>
    <p:sldId id="280" r:id="rId9"/>
    <p:sldId id="282" r:id="rId10"/>
    <p:sldId id="281" r:id="rId11"/>
    <p:sldId id="283" r:id="rId12"/>
    <p:sldId id="284" r:id="rId13"/>
    <p:sldId id="287" r:id="rId14"/>
    <p:sldId id="288" r:id="rId15"/>
    <p:sldId id="289" r:id="rId16"/>
    <p:sldId id="276" r:id="rId17"/>
    <p:sldId id="27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A46"/>
    <a:srgbClr val="669900"/>
    <a:srgbClr val="006600"/>
    <a:srgbClr val="5C8717"/>
    <a:srgbClr val="004F9E"/>
    <a:srgbClr val="F2F2F2"/>
    <a:srgbClr val="C2EDFE"/>
    <a:srgbClr val="FFFFFF"/>
    <a:srgbClr val="C000C0"/>
    <a:srgbClr val="820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C59FDE-4230-4C1E-BB86-2DEE4F8B6ADC}" v="534" dt="2021-06-29T07:06:51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647" autoAdjust="0"/>
  </p:normalViewPr>
  <p:slideViewPr>
    <p:cSldViewPr snapToGrid="0">
      <p:cViewPr varScale="1">
        <p:scale>
          <a:sx n="103" d="100"/>
          <a:sy n="103" d="100"/>
        </p:scale>
        <p:origin x="138" y="5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321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72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698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239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599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187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61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544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92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840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567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585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315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3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4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bert-explained-state-of-the-art-language-model-for-nlp-f8b21a9b627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500412" y="1676891"/>
            <a:ext cx="9191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BERT : Pre-training of Deep Bidirectional Transformers for Language Understanding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2021.08.20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DongHyun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gmr4rnjs@gmail.com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65" y="3194507"/>
            <a:ext cx="4889854" cy="14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Fine-Tuning BERT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456267"/>
            <a:ext cx="10150877" cy="4585759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Fine-tuning is straightforward.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By swapping out the appropriate inputs and outputs, decide BERT involve single text or text pairs.(Use self-attention mechanism of transformer)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Before applying bidirectional cross attention, a common pattern is encode text pairs for applications involving text pairs.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BERT unify these two stages by using the self-attention mechanism.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Encoding a concatenated text pair with self-attention effectively includes bidirectional cross attention between two sentences.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Simply plug in the task-specific inputs and outputs into BERT and fine-tune all the parameters end-to-end.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82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456267"/>
            <a:ext cx="10150877" cy="4585759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GLUE Results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Achieve SOTA in all task. Even though training data is very little.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BERT(Large)’s performance is higher than BERT(Base).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A15DCDCE-122A-4227-B76D-EA55CCD02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824" y="1831248"/>
            <a:ext cx="9461774" cy="201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1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56267"/>
            <a:ext cx="3105540" cy="4585759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SQuAD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1.1 &amp; 2.0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85329740-BF71-4332-B71C-652B984C0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083" y="1878013"/>
            <a:ext cx="2867425" cy="2514951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903D66F7-D04D-42E8-9DEB-1844E2F1A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083" y="4389765"/>
            <a:ext cx="2876951" cy="1971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8E876F-29C9-4496-8929-EB2AD22C7018}"/>
              </a:ext>
            </a:extLst>
          </p:cNvPr>
          <p:cNvSpPr txBox="1"/>
          <p:nvPr/>
        </p:nvSpPr>
        <p:spPr>
          <a:xfrm>
            <a:off x="1362269" y="1878013"/>
            <a:ext cx="111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ea typeface="나눔스퀘어 ExtraBold" panose="020B0600000101010101"/>
              </a:rPr>
              <a:t>1.1</a:t>
            </a:r>
            <a:endParaRPr lang="ko-KR" altLang="en-US" dirty="0">
              <a:ea typeface="나눔스퀘어 ExtraBold" panose="020B060000010101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20876-D998-4F1E-B058-1854D341C17A}"/>
              </a:ext>
            </a:extLst>
          </p:cNvPr>
          <p:cNvSpPr txBox="1"/>
          <p:nvPr/>
        </p:nvSpPr>
        <p:spPr>
          <a:xfrm>
            <a:off x="1362269" y="4425990"/>
            <a:ext cx="111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ea typeface="나눔스퀘어 ExtraBold" panose="020B0600000101010101"/>
              </a:rPr>
              <a:t>2.0</a:t>
            </a:r>
            <a:endParaRPr lang="ko-KR" altLang="en-US" dirty="0">
              <a:ea typeface="나눔스퀘어 ExtraBold" panose="020B0600000101010101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D4151E6-B3B2-47BA-9DD9-8D6A397F379A}"/>
              </a:ext>
            </a:extLst>
          </p:cNvPr>
          <p:cNvSpPr txBox="1">
            <a:spLocks/>
          </p:cNvSpPr>
          <p:nvPr/>
        </p:nvSpPr>
        <p:spPr>
          <a:xfrm>
            <a:off x="4907902" y="1876145"/>
            <a:ext cx="6598297" cy="4585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Stanford Question Answering Dataset is a collection of 100k crowdsourced Q&amp;A pairs.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BERT, Question is A embedding, Passage is B embedding. Change task to find start and end from substring which is answer of B embedding.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During fine-tuning, we only introduce a start vector and an end vector.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Find substring using dot product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start&amp;end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vector with each token in passage.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BERT(Large) achieve top result in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SQuAD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with wide margin.</a:t>
            </a:r>
          </a:p>
        </p:txBody>
      </p:sp>
    </p:spTree>
    <p:extLst>
      <p:ext uri="{BB962C8B-B14F-4D97-AF65-F5344CB8AC3E}">
        <p14:creationId xmlns:p14="http://schemas.microsoft.com/office/powerpoint/2010/main" val="83683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Effect of Pre-training Tasks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260" y="3930582"/>
            <a:ext cx="6800461" cy="1669488"/>
          </a:xfrm>
        </p:spPr>
        <p:txBody>
          <a:bodyPr>
            <a:normAutofit lnSpcReduction="10000"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No NSP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Use MLM, Not use NSP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LTR &amp; No NSP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Use LTR instead MLM, Not use NSP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124F67EB-0E1C-4AF7-B449-36130D871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60" y="1417303"/>
            <a:ext cx="5973009" cy="2295845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DC0A93B-9CE3-4FE9-BB77-30D65288899D}"/>
              </a:ext>
            </a:extLst>
          </p:cNvPr>
          <p:cNvSpPr txBox="1">
            <a:spLocks/>
          </p:cNvSpPr>
          <p:nvPr/>
        </p:nvSpPr>
        <p:spPr>
          <a:xfrm>
            <a:off x="6982268" y="1417302"/>
            <a:ext cx="4662335" cy="4367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No NSP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Very Low performance in NLI.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LTR &amp; No NSP +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BiLSTM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Even though use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BiLSTM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instead MLM, performance is lower than using MLM.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Consequently, MLM task is more Deep Bidirectional.</a:t>
            </a:r>
          </a:p>
        </p:txBody>
      </p:sp>
    </p:spTree>
    <p:extLst>
      <p:ext uri="{BB962C8B-B14F-4D97-AF65-F5344CB8AC3E}">
        <p14:creationId xmlns:p14="http://schemas.microsoft.com/office/powerpoint/2010/main" val="2768313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Effect of Model Size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FBC5523F-73CA-4017-A596-83DA3C55B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118" y="1719024"/>
            <a:ext cx="6601746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62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Feature-based Approach with BERT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260" y="4751809"/>
            <a:ext cx="10344540" cy="1741066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Benefits of Feature-based Approach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Not all tasks can be represented by a Transformer encoder, and require a task-specific model architecture to be added.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There are major computational benefit, cheaper models on top of this representation.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F6383266-1294-4594-8CA9-E611ACBC0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006" y="1417302"/>
            <a:ext cx="3940271" cy="322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94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Conclusion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57066C1-FF0D-487D-B77D-2BA3C9A55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90688"/>
            <a:ext cx="10254763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/>
                <a:cs typeface="Arial" panose="020B0604020202020204" pitchFamily="34" charset="0"/>
              </a:rPr>
              <a:t>Unsupervised pre-training is integral part of many language understanding system and achieve recent empirical improvements.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/>
                <a:cs typeface="Arial" panose="020B0604020202020204" pitchFamily="34" charset="0"/>
              </a:rPr>
              <a:t>In particular, these results enable low-resources tasks to benefit from deep unidirectional architectures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ea typeface="나눔스퀘어 ExtraBold" panose="020B0600000101010101"/>
              </a:rPr>
              <a:t>Our major contribution is further generalizing these findings to deep bidirectional architectures, allowing the same pre-trained model to successfully tackle a broad set of NLP tasks.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 ExtraBold" panose="020B0600000101010101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38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EA65DE9-D725-45B9-9C3E-74395E44D3AC}"/>
              </a:ext>
            </a:extLst>
          </p:cNvPr>
          <p:cNvSpPr/>
          <p:nvPr/>
        </p:nvSpPr>
        <p:spPr>
          <a:xfrm>
            <a:off x="1121927" y="2739934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Thank you for listening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43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346" y="1924863"/>
            <a:ext cx="64770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Related Work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BERT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Experiments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Ablation Studies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90688"/>
            <a:ext cx="10221897" cy="4351338"/>
          </a:xfrm>
        </p:spPr>
        <p:txBody>
          <a:bodyPr>
            <a:normAutofit lnSpcReduction="10000"/>
          </a:bodyPr>
          <a:lstStyle/>
          <a:p>
            <a:pPr marL="432000" indent="-432000">
              <a:lnSpc>
                <a:spcPct val="15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Backgrounds</a:t>
            </a:r>
          </a:p>
          <a:p>
            <a:pPr lvl="1">
              <a:lnSpc>
                <a:spcPct val="15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rgbClr val="EF8A4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Feature-based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: The pre-trained representations is included to task-specific architectures as additional features. (Use double attached network. For example,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ELMo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rgbClr val="EF8A4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Fine-tuning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: Minimizing task-specific parameters and training on the downstream tasks using simply fine-tuning all pre-trained parameters. (For example,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OpenAI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GPT)</a:t>
            </a:r>
          </a:p>
          <a:p>
            <a:pPr lvl="1">
              <a:lnSpc>
                <a:spcPct val="150000"/>
              </a:lnSpc>
              <a:buClr>
                <a:srgbClr val="004F9E"/>
              </a:buClr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These methods use </a:t>
            </a:r>
            <a:r>
              <a:rPr lang="en-US" altLang="ko-KR" sz="1800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unidirectional language models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to learn general language representations</a:t>
            </a:r>
            <a:r>
              <a:rPr lang="en-US" altLang="ko-KR" sz="1800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5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Limitation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Every token can only attend to previous tokens in the self-attention layers.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27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 (Cont.)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90688"/>
            <a:ext cx="1022189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5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Aim</a:t>
            </a:r>
          </a:p>
          <a:p>
            <a:pPr lvl="1">
              <a:lnSpc>
                <a:spcPct val="150000"/>
              </a:lnSpc>
              <a:buClr>
                <a:srgbClr val="004F9E"/>
              </a:buClr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importance of </a:t>
            </a:r>
            <a:r>
              <a:rPr lang="en-US" altLang="ko-KR" sz="1800" dirty="0">
                <a:solidFill>
                  <a:srgbClr val="EF8A4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bidirectional pre-training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for language representations.</a:t>
            </a:r>
          </a:p>
          <a:p>
            <a:pPr lvl="1">
              <a:lnSpc>
                <a:spcPct val="15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pre-trained representations reduce the need for many heavily-engineered task-specific architectures.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77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Related Work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90688"/>
            <a:ext cx="1015087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Unsupervised Feature-based Approaches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To pre-train word embedding vectors. </a:t>
            </a:r>
            <a:r>
              <a:rPr lang="en-US" altLang="ko-KR" sz="1800" b="0" dirty="0">
                <a:solidFill>
                  <a:srgbClr val="EF8A4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Left-to-right language modeling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have been used.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To train sentence representations, Ranking candidate next sentences.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ELMo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extract context-sensitive features from a left-to-right and a right-to-left language model.</a:t>
            </a:r>
            <a:endParaRPr lang="en-US" altLang="ko-KR" sz="2000" dirty="0">
              <a:solidFill>
                <a:schemeClr val="accent2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 dirty="0">
              <a:solidFill>
                <a:schemeClr val="accent2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Unsupervised Fine-tuning Approaches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Sentence or document produce </a:t>
            </a:r>
            <a:r>
              <a:rPr lang="en-US" altLang="ko-KR" sz="1800" dirty="0">
                <a:solidFill>
                  <a:srgbClr val="EF8A4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contextual token representation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and have been pre-trained from unlabeled text and fine-tuned for a supervised downstream task.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rgbClr val="EF8A4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Few parameters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need to be learned. (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OpenAI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GPT achieved previously state-of-the-art result on the GLUE benchmark)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BERT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865" y="4555146"/>
            <a:ext cx="10150877" cy="1495704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Pre-training : The model is trained on unlabeled data over different pre-training tasks.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Fine-tuning : The Bert model is initialized with the pre-trained parameters, and all parameters are fine-tuned using labeled data.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CE1105-7F8B-481F-86EF-3F3D69176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844" y="1337733"/>
            <a:ext cx="7670678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3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BERT (Cont.)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90688"/>
            <a:ext cx="1015087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Model Architecture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Basically, </a:t>
            </a:r>
            <a:r>
              <a:rPr lang="en-US" altLang="ko-KR" sz="1800" b="0" dirty="0">
                <a:solidFill>
                  <a:srgbClr val="EF8A4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Multi-layer bidirectional </a:t>
            </a:r>
            <a:r>
              <a:rPr lang="en-US" altLang="ko-KR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transformer encoder.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L is the number of layers, H is the number of hidden size, A is the number of self-attention heads.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BERT(BASE) is L=12, H=768, A=12, Total Parameters=110M.(Same size with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OpenAI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GPT)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BERT(LARGE) is L=24, H=1024, A=16, Total Parameters=340M.</a:t>
            </a:r>
            <a:endParaRPr lang="en-US" altLang="ko-KR" sz="2000" dirty="0">
              <a:solidFill>
                <a:schemeClr val="accent2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Input/Output Representations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Use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WordPiece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embeddings(30,000 token in BERT English)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First token of all sentence is CLS : Used as the aggregate sequence representation for classification tasks.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Sentence pair + sentence pair =&gt; single sequence. Each sentences are discriminated by [SEP] token and Segment embedding.(sentence A embedding, sentence B embedding)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50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Pre-Training BERT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56267"/>
            <a:ext cx="5703712" cy="4585759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Masked LM(MLM)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BCCA47-05AD-475B-AEE7-9F8654A78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722" y="2010377"/>
            <a:ext cx="5166589" cy="3523657"/>
          </a:xfrm>
          <a:prstGeom prst="rect">
            <a:avLst/>
          </a:prstGeom>
        </p:spPr>
      </p:pic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8163692-D0C2-4AAE-8090-98509A6701A1}"/>
              </a:ext>
            </a:extLst>
          </p:cNvPr>
          <p:cNvSpPr txBox="1">
            <a:spLocks/>
          </p:cNvSpPr>
          <p:nvPr/>
        </p:nvSpPr>
        <p:spPr>
          <a:xfrm>
            <a:off x="6694312" y="2010377"/>
            <a:ext cx="4905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Change some of words to [MASK] token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Using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WordPiece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Tokenizing a plain text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Pre-training task : Predict only [MASK] token with a L2R or R2L method.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[MASK] token is only used in the pre-training phase, not in the fine-tuning phase.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MLM need more training step for converge than LM. But, Empirically, MLM have higher performance than LM.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BE54A6-F98C-4680-8B75-FAC7500F127F}"/>
              </a:ext>
            </a:extLst>
          </p:cNvPr>
          <p:cNvSpPr txBox="1"/>
          <p:nvPr/>
        </p:nvSpPr>
        <p:spPr>
          <a:xfrm>
            <a:off x="1527723" y="5534034"/>
            <a:ext cx="43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313131"/>
                </a:solidFill>
                <a:effectLst/>
                <a:latin typeface="나눔스퀘어"/>
                <a:ea typeface="나눔스퀘어 ExtraBold" panose="020B0600000101010101"/>
              </a:rPr>
              <a:t>(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나눔스퀘어"/>
                <a:ea typeface="나눔스퀘어 ExtraBold" panose="020B0600000101010101"/>
              </a:rPr>
              <a:t>출처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나눔스퀘어"/>
                <a:ea typeface="나눔스퀘어 ExtraBold" panose="020B0600000101010101"/>
              </a:rPr>
              <a:t>: </a:t>
            </a:r>
            <a:r>
              <a:rPr lang="en-US" altLang="ko-KR" b="0" i="0" u="none" strike="noStrike" dirty="0">
                <a:solidFill>
                  <a:srgbClr val="AC4142"/>
                </a:solidFill>
                <a:effectLst/>
                <a:latin typeface="나눔스퀘어"/>
                <a:ea typeface="나눔스퀘어 ExtraBold" panose="020B0600000101010101"/>
                <a:hlinkClick r:id="rId4"/>
              </a:rPr>
              <a:t>rani </a:t>
            </a:r>
            <a:r>
              <a:rPr lang="en-US" altLang="ko-KR" b="0" i="0" u="none" strike="noStrike" dirty="0" err="1">
                <a:solidFill>
                  <a:srgbClr val="AC4142"/>
                </a:solidFill>
                <a:effectLst/>
                <a:latin typeface="나눔스퀘어"/>
                <a:ea typeface="나눔스퀘어 ExtraBold" panose="020B0600000101010101"/>
                <a:hlinkClick r:id="rId4"/>
              </a:rPr>
              <a:t>horev’s</a:t>
            </a:r>
            <a:r>
              <a:rPr lang="en-US" altLang="ko-KR" b="0" i="0" u="none" strike="noStrike" dirty="0">
                <a:solidFill>
                  <a:srgbClr val="AC4142"/>
                </a:solidFill>
                <a:effectLst/>
                <a:latin typeface="나눔스퀘어"/>
                <a:ea typeface="나눔스퀘어 ExtraBold" panose="020B0600000101010101"/>
                <a:hlinkClick r:id="rId4"/>
              </a:rPr>
              <a:t> blog : BERT explained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나눔스퀘어"/>
                <a:ea typeface="나눔스퀘어 ExtraBold" panose="020B0600000101010101"/>
              </a:rPr>
              <a:t>)</a:t>
            </a:r>
            <a:endParaRPr lang="ko-KR" altLang="en-US" dirty="0">
              <a:latin typeface="나눔스퀘어"/>
              <a:ea typeface="나눔스퀘어 Extra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13208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Pre-Training BERT (Cont.)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456267"/>
            <a:ext cx="9970911" cy="4585759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Next Sentence prediction (NSP)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For Q&amp;A, Natural Language Inference(NLI) in NLP task, Understanding the relationship between two sentences is important.</a:t>
            </a: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Binarized next sentence prediction task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50% : sentence A,B are correct next sentence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50% : sentence A, B are picked randomly in corpus.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Example : </a:t>
            </a: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	Input = [CLS] the man bought a [MASK] car [SEP], he is satisfied with [MASK] and 	price [SEP] LABEL=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IsNext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	Input = [CLS] the man bought a [MASK] car [SEP], he bought a gallon [MASK] milk 	[SEP] LABEL=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NotNext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52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1039</Words>
  <Application>Microsoft Office PowerPoint</Application>
  <PresentationFormat>와이드스크린</PresentationFormat>
  <Paragraphs>143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Contents</vt:lpstr>
      <vt:lpstr>Introduction</vt:lpstr>
      <vt:lpstr>Introduction (Cont.)</vt:lpstr>
      <vt:lpstr>Related Work</vt:lpstr>
      <vt:lpstr>BERT</vt:lpstr>
      <vt:lpstr>BERT (Cont.)</vt:lpstr>
      <vt:lpstr>Pre-Training BERT</vt:lpstr>
      <vt:lpstr>Pre-Training BERT (Cont.)</vt:lpstr>
      <vt:lpstr>Fine-Tuning BERT</vt:lpstr>
      <vt:lpstr>Experiments</vt:lpstr>
      <vt:lpstr>Experiments</vt:lpstr>
      <vt:lpstr>Effect of Pre-training Tasks</vt:lpstr>
      <vt:lpstr>Effect of Model Size</vt:lpstr>
      <vt:lpstr>Feature-based Approach with BERT</vt:lpstr>
      <vt:lpstr>Conclusion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조재현</cp:lastModifiedBy>
  <cp:revision>98</cp:revision>
  <dcterms:created xsi:type="dcterms:W3CDTF">2021-06-28T08:46:54Z</dcterms:created>
  <dcterms:modified xsi:type="dcterms:W3CDTF">2021-08-19T13:58:47Z</dcterms:modified>
</cp:coreProperties>
</file>