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90" r:id="rId5"/>
    <p:sldId id="291" r:id="rId6"/>
    <p:sldId id="300" r:id="rId7"/>
    <p:sldId id="301" r:id="rId8"/>
    <p:sldId id="293" r:id="rId9"/>
    <p:sldId id="294" r:id="rId10"/>
    <p:sldId id="296" r:id="rId11"/>
    <p:sldId id="302" r:id="rId12"/>
    <p:sldId id="297" r:id="rId13"/>
    <p:sldId id="298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A46"/>
    <a:srgbClr val="669900"/>
    <a:srgbClr val="006600"/>
    <a:srgbClr val="5C8717"/>
    <a:srgbClr val="004F9E"/>
    <a:srgbClr val="F2F2F2"/>
    <a:srgbClr val="C2EDFE"/>
    <a:srgbClr val="FFFFFF"/>
    <a:srgbClr val="C000C0"/>
    <a:srgbClr val="820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8" autoAdjust="0"/>
    <p:restoredTop sz="77833" autoAdjust="0"/>
  </p:normalViewPr>
  <p:slideViewPr>
    <p:cSldViewPr snapToGrid="0">
      <p:cViewPr varScale="1">
        <p:scale>
          <a:sx n="58" d="100"/>
          <a:sy n="58" d="100"/>
        </p:scale>
        <p:origin x="108" y="7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lpo0814.tistory.com/4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1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8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55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7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3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query Q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와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key-value pair(K,V)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받아서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output V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에 가중치를 주는 방법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. additive attention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과 이론적 복잡도면에서는 거의 유사하지만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꽤나 최적화가 잘 된 행렬 곱의 코드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요새 </a:t>
            </a:r>
            <a:r>
              <a:rPr lang="ko-KR" altLang="en-US" b="0" i="0" dirty="0" err="1">
                <a:solidFill>
                  <a:srgbClr val="2C3F51"/>
                </a:solidFill>
                <a:effectLst/>
                <a:latin typeface="Helvetica Neue"/>
              </a:rPr>
              <a:t>텐서플로우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 같은 라이브러리 구현이 잘되어 있음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로 구현 가능하기 때문에 연산 속도와 공간 활용 면에서 훨씬 좋다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그러나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벡터의 차원이 커지면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, </a:t>
            </a:r>
            <a:r>
              <a:rPr lang="ko-KR" altLang="en-US" b="0" i="0" dirty="0" err="1">
                <a:solidFill>
                  <a:srgbClr val="2C3F51"/>
                </a:solidFill>
                <a:effectLst/>
                <a:latin typeface="Helvetica Neue"/>
              </a:rPr>
              <a:t>어텐션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 메커니즘은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additive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인 쪽이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scaling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을 하지 않은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dot-product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보다 성능이 훨씬 좋다는 단점이 있다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None/>
            </a:pP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“encoder-decoder attention”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의 경우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,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Q : </a:t>
            </a:r>
            <a:r>
              <a:rPr lang="ko-KR" altLang="en-US" b="0" i="0" dirty="0" err="1">
                <a:solidFill>
                  <a:srgbClr val="2C3F51"/>
                </a:solidFill>
                <a:effectLst/>
                <a:latin typeface="Helvetica Neue"/>
              </a:rPr>
              <a:t>디코더의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 이전 레이어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hidden state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K : 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인코더의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output state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V : 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인코더의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output state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“self-attention”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의 경우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,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Q=K=V : 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인코더의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output state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1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쿼리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키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, </a:t>
            </a:r>
            <a:r>
              <a:rPr lang="ko-KR" altLang="en-US" b="0" i="0" dirty="0" err="1">
                <a:solidFill>
                  <a:srgbClr val="2C3F51"/>
                </a:solidFill>
                <a:effectLst/>
                <a:latin typeface="Helvetica Neue"/>
              </a:rPr>
              <a:t>밸류들을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 각각  차원으로 번 선형 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projection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한 뒤 그 결과들을 모두 </a:t>
            </a:r>
            <a:r>
              <a:rPr lang="en-US" altLang="ko-KR" b="0" i="0" dirty="0" err="1">
                <a:solidFill>
                  <a:srgbClr val="2C3F51"/>
                </a:solidFill>
                <a:effectLst/>
                <a:latin typeface="Helvetica Neue"/>
              </a:rPr>
              <a:t>concat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해서 사용하면 더 좋다는 사실이 발견되었다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이러한 방식은 </a:t>
            </a:r>
            <a:r>
              <a:rPr lang="ko-KR" altLang="en-US" b="0" i="0" dirty="0" err="1">
                <a:solidFill>
                  <a:srgbClr val="2C3F51"/>
                </a:solidFill>
                <a:effectLst/>
                <a:latin typeface="Helvetica Neue"/>
              </a:rPr>
              <a:t>계산량이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 많아질 것 같이 보이지만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, projection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으로 인한 </a:t>
            </a:r>
            <a:r>
              <a:rPr lang="ko-KR" altLang="en-US" b="1" i="0" dirty="0">
                <a:solidFill>
                  <a:srgbClr val="2C3F51"/>
                </a:solidFill>
                <a:effectLst/>
                <a:latin typeface="Helvetica Neue"/>
              </a:rPr>
              <a:t>차원 축소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 때문에 </a:t>
            </a:r>
            <a:r>
              <a:rPr lang="ko-KR" altLang="en-US" b="0" i="0" dirty="0" err="1">
                <a:solidFill>
                  <a:srgbClr val="2C3F51"/>
                </a:solidFill>
                <a:effectLst/>
                <a:latin typeface="Helvetica Neue"/>
              </a:rPr>
              <a:t>계산량이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 큰 폭으로 증가하지는 않는다고 한다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출처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: </a:t>
            </a:r>
            <a:r>
              <a:rPr lang="en-US" altLang="ko-KR" b="0" i="0" u="none" strike="noStrike" dirty="0">
                <a:solidFill>
                  <a:srgbClr val="1980E6"/>
                </a:solidFill>
                <a:effectLst/>
                <a:latin typeface="Helvetica Neue"/>
                <a:hlinkClick r:id="rId3"/>
              </a:rPr>
              <a:t>https://dalpo0814.tistory.com/49</a:t>
            </a:r>
            <a:r>
              <a:rPr lang="ko-KR" altLang="en-US" b="0" i="0" dirty="0">
                <a:solidFill>
                  <a:srgbClr val="2C3F51"/>
                </a:solidFill>
                <a:effectLst/>
                <a:latin typeface="Helvetica Neue"/>
              </a:rPr>
              <a:t> 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[</a:t>
            </a:r>
            <a:r>
              <a:rPr lang="en-US" altLang="ko-KR" b="0" i="0" dirty="0" err="1">
                <a:solidFill>
                  <a:srgbClr val="2C3F51"/>
                </a:solidFill>
                <a:effectLst/>
                <a:latin typeface="Helvetica Neue"/>
              </a:rPr>
              <a:t>deeep</a:t>
            </a:r>
            <a:r>
              <a:rPr lang="en-US" altLang="ko-KR" b="0" i="0" dirty="0">
                <a:solidFill>
                  <a:srgbClr val="2C3F51"/>
                </a:solidFill>
                <a:effectLst/>
                <a:latin typeface="Helvetica Neue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6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2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277256" y="1891133"/>
            <a:ext cx="979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3200" b="1" dirty="0"/>
              <a:t>Attention Is All You Need</a:t>
            </a:r>
            <a:endParaRPr lang="en" altLang="ko-Kore-KR" sz="32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2022.01.12.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DongHyun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gmr4rnjs@gmail.com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Architecture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Positional Encoding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Transformer is not RNN or CNN, information about position of sequence.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E3776B-9779-411D-8983-820BC4E5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542" y="3217397"/>
            <a:ext cx="7290915" cy="15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5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Architecture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Demo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673242-F31D-4FDE-ABDB-8D5727435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87" y="1583112"/>
            <a:ext cx="49202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Why Self-Attention 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Pros of Self-Attention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total computational complexity per layer is decreased.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amount of computation that can be parallelized is increased.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path length between long-range dependencies in the network.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2AB923-8CE4-470C-8243-4934A19D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12" y="3275215"/>
            <a:ext cx="9290041" cy="20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7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Training &amp; Result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Training Data and Batching – WMT English-German dataset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Optimizer – Adam optimizer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9A44AB-87F1-42B0-910F-4A3B0F49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92" y="2743201"/>
            <a:ext cx="7380416" cy="3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3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515586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translation task, Transformer can be trained significantly faster than architectures base on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rnn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or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cnn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Transformer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can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extended to problems involving input and output modalities, etc.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3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A65DE9-D725-45B9-9C3E-74395E44D3AC}"/>
              </a:ext>
            </a:extLst>
          </p:cNvPr>
          <p:cNvSpPr/>
          <p:nvPr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Thank you for listening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46" y="1924863"/>
            <a:ext cx="64770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Model Architecture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Training &amp; Result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Recurrent models ( RNN, LSTM, etc.)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Recurrent neural networks have been firmly established as SOTA approaches in sequence modeling and transduction problems.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Because of Recurrent architechture, These models preclude parallelization within training examples (critical at longer sequence lengths, memory constraints limit).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Recent work has achieved significant improvements in comutational efficiency through factorization tricks, but the fundamental constraint is remain.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Attention mechanisms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It have become an integral part of compelling sequence modeling and transduction models in various tasks.</a:t>
            </a:r>
          </a:p>
          <a:p>
            <a:pPr lvl="1">
              <a:lnSpc>
                <a:spcPct val="100000"/>
              </a:lnSpc>
            </a:pPr>
            <a:r>
              <a:rPr lang="en" altLang="ko-Kore-KR" sz="1800" dirty="0"/>
              <a:t>However, This attention mechanisms are used in conjunction with a recurrent network.</a:t>
            </a: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2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488983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Transformer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paper, The Transformer is proposed, a model architecture eschewing recurrence and instead relying entirely on an attention mechanism to global dependencies between input and output.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1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Background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Self-attention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attention mechanism relating different positions of a single sequence in order to compute a representation of the sequence.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has been used in reading comprehension, abstractive summarization, etc.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End-to-End memory networks</a:t>
            </a:r>
            <a:endParaRPr lang="en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Based on a recurrent attention mechanism instead of sequence aligned recurrence.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have been shown to perform well on simple-language question answering and language modeling tasks.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43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Architecture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96A26F-CEDD-4532-82F2-E00231EC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141" y="1127553"/>
            <a:ext cx="3858511" cy="486330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38A5A4-C04F-4E30-9FE2-8D18EB2E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97" y="1912639"/>
            <a:ext cx="6995979" cy="3856268"/>
          </a:xfrm>
        </p:spPr>
        <p:txBody>
          <a:bodyPr>
            <a:normAutofit fontScale="92500" lnSpcReduction="10000"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Encoder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Composed of 6 identical layers, Each layer’s input is output of previous floor.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Each layer has two sub-layers.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Multi-head self-attention.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Position-wise fully connected feed-forward network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sub-layers, a residual connection and layer normalization are employed.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Output of each sub-layers is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LayerNorm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x+Sublayer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(x)). Sublayer(x) is the function implemented by the sub-layer itself.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All sub-layers produce outputs of dimension d=512.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A666FD7-454F-4725-8907-14C1E753321C}"/>
              </a:ext>
            </a:extLst>
          </p:cNvPr>
          <p:cNvSpPr txBox="1">
            <a:spLocks/>
          </p:cNvSpPr>
          <p:nvPr/>
        </p:nvSpPr>
        <p:spPr>
          <a:xfrm>
            <a:off x="980137" y="1467911"/>
            <a:ext cx="6872144" cy="445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Encoder-Decoder structure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10963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Architecture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96A26F-CEDD-4532-82F2-E00231EC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141" y="1127553"/>
            <a:ext cx="3858511" cy="486330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38A5A4-C04F-4E30-9FE2-8D18EB2E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97" y="1912639"/>
            <a:ext cx="6995979" cy="385626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Decoder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Composed of 6 identical layer.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Each layer has three sub-layers.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Multi-head self-attention.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Position-wise fully connected feed-forward network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Multi-head self-attention with output of encoder layer.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sub-layers, a residual connection and layer normalization are employed.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masking, the predictions for position </a:t>
            </a:r>
            <a:r>
              <a:rPr lang="en-US" altLang="ko-KR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can depend only on the known outputs at positions less than </a:t>
            </a:r>
            <a:r>
              <a:rPr lang="en-US" altLang="ko-KR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A666FD7-454F-4725-8907-14C1E753321C}"/>
              </a:ext>
            </a:extLst>
          </p:cNvPr>
          <p:cNvSpPr txBox="1">
            <a:spLocks/>
          </p:cNvSpPr>
          <p:nvPr/>
        </p:nvSpPr>
        <p:spPr>
          <a:xfrm>
            <a:off x="980137" y="1467911"/>
            <a:ext cx="6872144" cy="445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Encoder-Decoder structure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250135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Architecture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7A8B3-6B5A-4CFC-8077-1E36AAB1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19" y="1921377"/>
            <a:ext cx="2009701" cy="3889422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654478-F2EC-4D58-ADFD-E90072D5F380}"/>
              </a:ext>
            </a:extLst>
          </p:cNvPr>
          <p:cNvSpPr txBox="1">
            <a:spLocks/>
          </p:cNvSpPr>
          <p:nvPr/>
        </p:nvSpPr>
        <p:spPr>
          <a:xfrm>
            <a:off x="979570" y="1475824"/>
            <a:ext cx="6872144" cy="445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Scaled Dot-Product Attention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5024AC-8A0E-416E-A5EA-EA92BEDCB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160" y="2877281"/>
            <a:ext cx="5851557" cy="11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3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Architecture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654478-F2EC-4D58-ADFD-E90072D5F380}"/>
              </a:ext>
            </a:extLst>
          </p:cNvPr>
          <p:cNvSpPr txBox="1">
            <a:spLocks/>
          </p:cNvSpPr>
          <p:nvPr/>
        </p:nvSpPr>
        <p:spPr>
          <a:xfrm>
            <a:off x="1288328" y="1475824"/>
            <a:ext cx="6872144" cy="445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Multi-Head Attention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" altLang="ko-Kore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D398E4-22DE-450C-8969-E21C37F8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16" y="1847089"/>
            <a:ext cx="2705944" cy="4107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EC369F-2609-4ACD-AAD0-1D073887E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863" y="3190646"/>
            <a:ext cx="5931890" cy="8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3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701</Words>
  <Application>Microsoft Office PowerPoint</Application>
  <PresentationFormat>와이드스크린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Helvetica Neue</vt:lpstr>
      <vt:lpstr>맑은 고딕</vt:lpstr>
      <vt:lpstr>나눔스퀘어</vt:lpstr>
      <vt:lpstr>나눔스퀘어 ExtraBold</vt:lpstr>
      <vt:lpstr>Arial</vt:lpstr>
      <vt:lpstr>Wingdings</vt:lpstr>
      <vt:lpstr>Office 테마</vt:lpstr>
      <vt:lpstr>PowerPoint 프레젠테이션</vt:lpstr>
      <vt:lpstr>Contents</vt:lpstr>
      <vt:lpstr>Introduction</vt:lpstr>
      <vt:lpstr>Introduction (Cont.)</vt:lpstr>
      <vt:lpstr>Background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Why Self-Attention </vt:lpstr>
      <vt:lpstr>Training &amp; Result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이승주</cp:lastModifiedBy>
  <cp:revision>105</cp:revision>
  <dcterms:created xsi:type="dcterms:W3CDTF">2021-06-28T08:46:54Z</dcterms:created>
  <dcterms:modified xsi:type="dcterms:W3CDTF">2022-01-13T07:51:29Z</dcterms:modified>
</cp:coreProperties>
</file>