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0" r:id="rId2"/>
    <p:sldId id="442" r:id="rId3"/>
    <p:sldId id="495" r:id="rId4"/>
    <p:sldId id="506" r:id="rId5"/>
    <p:sldId id="523" r:id="rId6"/>
    <p:sldId id="507" r:id="rId7"/>
    <p:sldId id="508" r:id="rId8"/>
    <p:sldId id="504" r:id="rId9"/>
    <p:sldId id="509" r:id="rId10"/>
    <p:sldId id="514" r:id="rId11"/>
    <p:sldId id="515" r:id="rId12"/>
    <p:sldId id="516" r:id="rId13"/>
    <p:sldId id="510" r:id="rId14"/>
    <p:sldId id="511" r:id="rId15"/>
    <p:sldId id="522" r:id="rId16"/>
    <p:sldId id="517" r:id="rId17"/>
    <p:sldId id="518" r:id="rId18"/>
    <p:sldId id="521" r:id="rId19"/>
    <p:sldId id="519" r:id="rId20"/>
    <p:sldId id="520" r:id="rId21"/>
    <p:sldId id="505" r:id="rId22"/>
    <p:sldId id="512" r:id="rId23"/>
    <p:sldId id="513" r:id="rId24"/>
    <p:sldId id="50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27FF3A-6DC3-4912-90BC-E8C66BE0C6D4}">
          <p14:sldIdLst/>
        </p14:section>
        <p14:section name="제목" id="{1803D868-A572-47D4-B7D5-4B6B03CF643C}">
          <p14:sldIdLst>
            <p14:sldId id="390"/>
            <p14:sldId id="442"/>
          </p14:sldIdLst>
        </p14:section>
        <p14:section name="발표 개요" id="{70D8CCFD-8C7C-4FBE-BB99-C39327B6FBC4}">
          <p14:sldIdLst>
            <p14:sldId id="495"/>
            <p14:sldId id="506"/>
            <p14:sldId id="523"/>
            <p14:sldId id="507"/>
            <p14:sldId id="508"/>
            <p14:sldId id="504"/>
            <p14:sldId id="509"/>
            <p14:sldId id="514"/>
            <p14:sldId id="515"/>
            <p14:sldId id="516"/>
            <p14:sldId id="510"/>
            <p14:sldId id="511"/>
            <p14:sldId id="522"/>
            <p14:sldId id="517"/>
            <p14:sldId id="518"/>
            <p14:sldId id="521"/>
            <p14:sldId id="519"/>
            <p14:sldId id="520"/>
            <p14:sldId id="505"/>
            <p14:sldId id="512"/>
            <p14:sldId id="513"/>
            <p14:sldId id="503"/>
          </p14:sldIdLst>
        </p14:section>
        <p14:section name="핵심 내용 요약" id="{424389F0-955A-4F5C-8A7E-027596AE67D1}">
          <p14:sldIdLst/>
        </p14:section>
        <p14:section name="자체 평가" id="{4F57C3D4-2C09-41E9-8916-44F462B5A3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81101" autoAdjust="0"/>
  </p:normalViewPr>
  <p:slideViewPr>
    <p:cSldViewPr snapToGrid="0">
      <p:cViewPr varScale="1">
        <p:scale>
          <a:sx n="73" d="100"/>
          <a:sy n="73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1D2FE-F096-40A6-8789-75B0CF466CFB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EBBA-FF9A-42CC-9FB7-5547AB53D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2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9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3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78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75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6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62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93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94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11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76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10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2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6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6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6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8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16878-82B0-4F3D-B34F-884F3D672F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8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21859-9070-2963-3938-F2AB070A7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AB9D9-C0B9-B0D2-0E01-FA0A729B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CBCD9-EB77-0F15-79D1-E27BEDEC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85EDF-0974-4B4C-6DD8-CF80FD0B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021B9-1831-497E-8AE8-7CC086F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EB5F2-BF9E-CC92-9AEC-301C63A8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B2FF4-B73B-3F65-4F00-1BF931C47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5A56-90E3-04E0-632B-47D4CA9A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270B5-FF3A-81F2-22D5-2ABE2D18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932C1-7D9F-16E3-D1EA-744D4F94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4CE71-1D21-C72B-2B24-71E328C7F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D7D5E-9EEC-F92C-1F56-5A558226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6F44D-19DA-EA13-1347-08979B06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88968-0B5B-9208-E809-E552849D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89C5D-DD54-D309-F7DB-2EF551D7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4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448E-A342-4161-8ADE-56371BA31ECB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B73E47A-D6F2-4F89-ADF0-7EC60302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9" y="320502"/>
            <a:ext cx="10515600" cy="87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0017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B4507A1-7776-4A6F-AF81-3D3C48884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939" y="266699"/>
            <a:ext cx="10515600" cy="49053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04696C-85CF-418B-8119-086F52BBD7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86497"/>
            <a:ext cx="2443999" cy="7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1DB0-6A09-CB98-D35F-F8160996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433A-9C58-7364-178F-9949ACD2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D5CF-DB86-C504-D6AA-C81AB1CC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9335A-F242-1C89-6BB5-D7911010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6D6D-8E52-1518-11B9-185ACA7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A4D96-4D2E-08D1-A685-E7E3BA95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95924-415E-9E29-D9FB-540B5A8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50429-3101-5C4E-39A7-DE2D7F9C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7273-7515-66D3-7A25-90C17C2B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07A20-10B1-A4C6-FC9F-7B0D5A4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3A98-01B6-549D-E0B0-0E958FFF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C6F78-0047-30DF-CB3C-B2021A39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344F4-CC3B-6458-6B62-FAD09573B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94C18-2497-41E0-D210-05211FB9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3FDD-7373-1A8B-A7FE-885FD775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D6478-9DC2-42C9-B596-BF205907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983D-88B6-9327-A532-23EAD0F2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6F3DF-1254-80EE-E6B5-9BB38F9E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0EF35-D6B3-BED8-712B-40BEB6A1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55B540-4849-338B-7017-3D217361A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1A980-53B9-5F73-F7AB-F7960B253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9AACA-EE58-12CE-CDB3-10840D02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90940-A1AE-0980-13F2-633A8E82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3126D6-F4E7-7703-A44E-B2C959AD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09FA-8C6A-9988-2ACC-8640178E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F2C39-725E-B346-DB11-9E55E27C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9707B-0885-2246-1B27-55E1F6A6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904AB-A9DA-7000-9BD9-A28E6B5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DAF6B-A4B3-6A4B-4387-3AEAD574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33401-B376-BC61-4EC6-FC64A0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36A15-0F1B-511E-F676-0CBA7F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2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CADC-5D32-4C73-E3A5-495660E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62083-8B2D-0764-0308-C5510087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46D95-9294-D892-2F29-42FDADA1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CDA63-CF0A-6443-841C-BDC48476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52471-74EB-9FC8-D712-3BCF6E8D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A7E29-7711-CCA2-04C0-76B9754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DFA5-AB2D-0EFB-2DBA-76ABC497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5CEEB-7056-9C60-F491-5528146ED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0724C-980D-17F0-9CBA-A86EAA2C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BE52E-4131-C990-0363-4627018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858D5-0524-7B9C-34E8-17F0ACB8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4D2D6-D22B-825C-7DD2-FBE4479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B96BCE-B282-5CEE-DE8A-D4C8C2A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BCF25-7B54-7BBD-980B-DCD3C19B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79EF6-130B-0E59-38A7-5BB6B6C1D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83D-678C-49F4-95EE-2E5500AECB7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303B4-7F08-EF5A-019F-E9327536E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3BB40-0FB1-4C64-69D5-554182C30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77D8-7092-4893-B49E-DDD94F71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1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004C374-8A92-440E-8296-E595EECE5AAD}"/>
              </a:ext>
            </a:extLst>
          </p:cNvPr>
          <p:cNvSpPr/>
          <p:nvPr/>
        </p:nvSpPr>
        <p:spPr>
          <a:xfrm>
            <a:off x="3932106" y="3002795"/>
            <a:ext cx="4759287" cy="99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0C183EE-2D45-45A7-8674-5DDF9C3688D8}"/>
              </a:ext>
            </a:extLst>
          </p:cNvPr>
          <p:cNvSpPr/>
          <p:nvPr/>
        </p:nvSpPr>
        <p:spPr>
          <a:xfrm>
            <a:off x="3748109" y="3002795"/>
            <a:ext cx="4759287" cy="99962"/>
          </a:xfrm>
          <a:prstGeom prst="parallelogram">
            <a:avLst/>
          </a:prstGeom>
          <a:solidFill>
            <a:srgbClr val="E9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87F600-269E-424B-BFAD-CA416B6E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41184"/>
            <a:ext cx="6858000" cy="1655762"/>
          </a:xfrm>
        </p:spPr>
        <p:txBody>
          <a:bodyPr anchor="ctr">
            <a:normAutofit/>
          </a:bodyPr>
          <a:lstStyle/>
          <a:p>
            <a:r>
              <a:rPr lang="ko-KR" altLang="en-US" sz="150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김동현</a:t>
            </a:r>
            <a:r>
              <a:rPr lang="en-US" altLang="ko-KR" sz="150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(gmr4rnjs@gmail.com)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A73A-9FA9-4627-AD43-92E2C64A74D2}"/>
              </a:ext>
            </a:extLst>
          </p:cNvPr>
          <p:cNvSpPr txBox="1"/>
          <p:nvPr/>
        </p:nvSpPr>
        <p:spPr>
          <a:xfrm>
            <a:off x="2257863" y="2315217"/>
            <a:ext cx="7676274" cy="64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 in Embedding Spaces 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76222834-65EC-4804-BDCE-3AE054FCBA3C}"/>
              </a:ext>
            </a:extLst>
          </p:cNvPr>
          <p:cNvSpPr/>
          <p:nvPr/>
        </p:nvSpPr>
        <p:spPr>
          <a:xfrm>
            <a:off x="3511553" y="3002795"/>
            <a:ext cx="4808557" cy="99962"/>
          </a:xfrm>
          <a:prstGeom prst="parallelogram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2FA7-FB9C-4CBA-920A-C976E57275E5}"/>
              </a:ext>
            </a:extLst>
          </p:cNvPr>
          <p:cNvSpPr txBox="1"/>
          <p:nvPr/>
        </p:nvSpPr>
        <p:spPr>
          <a:xfrm>
            <a:off x="3208966" y="3474569"/>
            <a:ext cx="5778155" cy="38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Jun 1, </a:t>
            </a:r>
            <a:r>
              <a:rPr lang="en-US" altLang="ko-KR" sz="1600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2022</a:t>
            </a:r>
            <a:endParaRPr lang="ko-KR" altLang="en-US" sz="16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3C3A4A-D7FA-4A67-B136-066DA95CB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4" y="5346038"/>
            <a:ext cx="2984496" cy="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374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Example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1.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모든 문서와 문서 속 단어에 임의의 토픽 번호 부여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2.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토픽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-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문서의 단어 분포를 계산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AD7EF-257A-E947-61B2-72A4EB44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8" y="2187995"/>
            <a:ext cx="8837619" cy="14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227DB8-372E-1275-B62E-6EBEDF3C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9" y="4431867"/>
            <a:ext cx="8837618" cy="1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Example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3.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토픽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-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 분포를 계산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30000"/>
              </a:lnSpc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4.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 하나를 제외한 나머지 토픽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-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문서의 분포를 고정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73ADAC-65FC-003C-4D42-8405672E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9" y="2162215"/>
            <a:ext cx="8762693" cy="15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019790-4BF2-9201-2A7C-43EE83B6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9" y="4354001"/>
            <a:ext cx="8762693" cy="14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3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9508782" cy="446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Example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미 분류된 키워드의 토픽을 선정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5-1. 1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 문서 내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topic1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있을 확률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: 1.01/3.03(1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 토픽 내 문서 분포 합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)=0.333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5-2. 1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 토픽 내 단어가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＇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문고리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＇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일 확률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: 1.001/3.007=0.332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5-3. 5-1, 5-2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와 같은 방법으로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 문서 내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topic2, topic3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있을 확률을 계산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위 방법으로 가장 확률이 높은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을 해당 문서에 배정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98019790-4BF2-9201-2A7C-43EE83B6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9" y="2264219"/>
            <a:ext cx="8443787" cy="13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9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194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 </a:t>
            </a:r>
            <a:r>
              <a:rPr lang="ko-KR" altLang="en-US" sz="2200" dirty="0" err="1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임베딩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Word Embeddings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단어들의 벡터 분산 표현을 사용하는 언어 모델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LSA,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Word2Vec,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Glove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등 여러 방법론이 존재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본 논문에서는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Word2Vec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학습 방법 중 하나인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CBOW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방식을 채택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37CB0BF-F127-1702-64E0-76863B12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39" y="3932292"/>
            <a:ext cx="2767688" cy="206752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D88E0B-3D72-7D3B-2C15-421FE8C2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92" y="4055295"/>
            <a:ext cx="4100843" cy="172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63CFA-34C9-E736-4A3B-5C35840D8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030" y="3242619"/>
            <a:ext cx="2809418" cy="6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4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The Embedded Topic Model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57A47F-6634-A8B2-01F6-3889242B3005}"/>
              </a:ext>
            </a:extLst>
          </p:cNvPr>
          <p:cNvSpPr txBox="1"/>
          <p:nvPr/>
        </p:nvSpPr>
        <p:spPr>
          <a:xfrm>
            <a:off x="581891" y="1295868"/>
            <a:ext cx="10032321" cy="301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ETM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기본 형태</a:t>
            </a: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단어와 토픽 모두에 대한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임베딩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분포를 활용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이는 아래 두가지 개념을 의미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첫째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단어들을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L-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차원 공간에 배치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이는 기존의 단어 </a:t>
            </a:r>
            <a:r>
              <a:rPr lang="ko-KR" altLang="en-US" err="1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임베딩과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유사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둘째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각 문서들은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K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개의 잠재 토픽을 보유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+)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전통적인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에서 토픽은 모든 단어들의 분포를 의미하지만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ETM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에서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k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번째 토픽은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L-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차원에 위치한 </a:t>
            </a: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α</a:t>
            </a:r>
            <a:r>
              <a:rPr lang="en-US" altLang="ko-KR" i="0" baseline="-2500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k</a:t>
            </a:r>
            <a:r>
              <a:rPr lang="ko-KR" altLang="en-US" i="0" dirty="0" err="1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벡터값</a:t>
            </a: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(Topic Embedding)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을 의미</a:t>
            </a: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3AEBC-360C-9758-FF80-847F360C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26" y="3626224"/>
            <a:ext cx="4055486" cy="2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The Embedded Topic Model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57A47F-6634-A8B2-01F6-3889242B3005}"/>
              </a:ext>
            </a:extLst>
          </p:cNvPr>
          <p:cNvSpPr txBox="1"/>
          <p:nvPr/>
        </p:nvSpPr>
        <p:spPr>
          <a:xfrm>
            <a:off x="581891" y="1295868"/>
            <a:ext cx="10256438" cy="417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Basic Process in ETM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ETM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모델은 가장 먼저 단어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임베딩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행렬과 토픽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임베딩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값에 대한 내적 곱을 수행한다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내적 곱에서 산출된 단어와 주제의 일치성에 따라 단어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v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와 토픽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k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에 대한 높은 확률을 부여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모델 생성 과정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(d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번째 문서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토픽 분포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1800" baseline="-25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를 로지스틱 정규 분포로 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문서에 있는 각 단어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에 대해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나눔스퀘어 ExtraBold" panose="020B0600000101010101" pitchFamily="34" charset="-127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1. LDA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와 같은 방식으로 단어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이 어떤 토픽에 할당됐는가에 대한 결과값을 카테고리 분산을 통해 표현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2. CBOW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부분의 </a:t>
            </a:r>
            <a:r>
              <a:rPr lang="en-US" altLang="ko-KR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softmax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함수를 사용해 토픽에 속하는 각 단어들에 대한 </a:t>
            </a:r>
            <a:r>
              <a:rPr lang="ko-KR" altLang="en-US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확률분포를계산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나눔스퀘어 Extra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349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Dataset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Word Embeddings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C3F58A-DF1B-24EF-7EF9-BF9707C8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469" y="1821149"/>
            <a:ext cx="5399062" cy="20802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B54BE-2FF8-5B21-3679-5786EDC7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76" y="4385015"/>
            <a:ext cx="3562847" cy="181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F9F24-9005-1E1E-2329-A800CD9D4AFA}"/>
              </a:ext>
            </a:extLst>
          </p:cNvPr>
          <p:cNvSpPr txBox="1"/>
          <p:nvPr/>
        </p:nvSpPr>
        <p:spPr>
          <a:xfrm>
            <a:off x="4258234" y="6195018"/>
            <a:ext cx="367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New York times(V=118,363)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4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2" y="1295868"/>
            <a:ext cx="10339648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Corpora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정확한 실험을 위해 전처리를 실행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1. Stop-word (Topic Modeling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과정에서 제외하는 단어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높은 빈도로 등장하는 조사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등이 해당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를 선별 후 데이터에서 제거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기준은 모든 문서 중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70%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이상의 문서에서 나타난 단어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2.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말뭉치를 형성하기 위해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Threshold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를 설정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(100~2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개의 문서에서 나타나는 단어의 집합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이로 인해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ETM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과정에 포함되는 단어의 개수를 조절함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 한 개로 이루어진 문서는 삭제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전처리가 끝난 후 말뭉치 데이터는 다음과 같음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20Newsgroup corpus : 3,102~52,258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개의 단어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1200150" lvl="2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The New York Times corpus : 9,842~212,237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개의 단어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0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2" y="1295868"/>
            <a:ext cx="10339648" cy="425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Interpretability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coherence –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토픽 일관성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A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B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가 같은 토픽일 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A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B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모두에 등장하는 단어는 해당 토픽에 대해 중요한 정보를 갖고 있음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.(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이런 단어의 비율로 토픽 일관성을 계산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diversity –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토픽 다양성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모든 토픽 단어 중 적게 등장한 순서로 상위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25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개의 단어를 추출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이들의 등장 빈도의 평균을 의미함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낮을수록 토픽이 다양하지 않음을 의미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Predictive Power - Log Likelihood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문서를 두가지 단어 셋으로 분할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첫번째 세트는 주제들에 대한 분포를 유도하고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차례로 문서의 다음 단어들에 대한 분포를 유도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해당 분포를 통해 후반부 단어 세트에 대한 평가를 진행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Log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Likelihood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수치는 후반부 단어 세트에 대한 평가를 통해 측정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94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2" y="1295868"/>
            <a:ext cx="10339648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422837-D5B1-EB1A-B774-433DFDF7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82" y="1824098"/>
            <a:ext cx="9387436" cy="34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8F68B-4CB7-CCB5-0A54-13C9E38ED5D4}"/>
              </a:ext>
            </a:extLst>
          </p:cNvPr>
          <p:cNvSpPr txBox="1"/>
          <p:nvPr/>
        </p:nvSpPr>
        <p:spPr>
          <a:xfrm>
            <a:off x="4559819" y="5063382"/>
            <a:ext cx="253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20NewsGroups 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9">
            <a:extLst>
              <a:ext uri="{FF2B5EF4-FFF2-40B4-BE49-F238E27FC236}">
                <a16:creationId xmlns:a16="http://schemas.microsoft.com/office/drawing/2014/main" id="{47BEB80D-659D-49C8-822B-23F808A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1D0C9-C179-94B5-1518-BFB1CAB0AE4E}"/>
              </a:ext>
            </a:extLst>
          </p:cNvPr>
          <p:cNvSpPr txBox="1"/>
          <p:nvPr/>
        </p:nvSpPr>
        <p:spPr>
          <a:xfrm>
            <a:off x="581891" y="1295868"/>
            <a:ext cx="10749536" cy="493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Introduction</a:t>
            </a:r>
            <a:endParaRPr lang="en-US" altLang="ko-KR" sz="20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소개 및 선정 이유</a:t>
            </a: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Modeling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과 공급사슬의 연계</a:t>
            </a: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Main Topic</a:t>
            </a:r>
            <a:endParaRPr lang="en-US" altLang="ko-KR" sz="20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The Embedded Topic Model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</a:t>
            </a:r>
          </a:p>
          <a:p>
            <a:pPr algn="just">
              <a:lnSpc>
                <a:spcPct val="130000"/>
              </a:lnSpc>
            </a:pPr>
            <a:endParaRPr lang="en-US" altLang="ko-KR" sz="20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Plus</a:t>
            </a:r>
            <a:endParaRPr lang="en-US" altLang="ko-KR" sz="20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연구의 한계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향후 연구 방향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lvl="1" algn="just">
              <a:lnSpc>
                <a:spcPct val="130000"/>
              </a:lnSpc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E6E7FB-24F0-F5F7-52E5-130990DC9F4A}"/>
              </a:ext>
            </a:extLst>
          </p:cNvPr>
          <p:cNvGrpSpPr/>
          <p:nvPr/>
        </p:nvGrpSpPr>
        <p:grpSpPr>
          <a:xfrm>
            <a:off x="581891" y="1094011"/>
            <a:ext cx="2043672" cy="99962"/>
            <a:chOff x="3511553" y="3002795"/>
            <a:chExt cx="5179840" cy="99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DD8CFF-F1C3-5C85-D7B8-DE1A3CB377EA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32814AAC-A2A9-39F7-42BF-D64A5B437ACA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A2A99CAE-3C8B-7071-96B1-3134BB3CA67D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3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2" y="1295868"/>
            <a:ext cx="10339648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A9FE620-A476-AA6E-F8E1-D6B5E25C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57" y="1747139"/>
            <a:ext cx="9315686" cy="3388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993C7D-ECDD-99B4-14B3-B8592A551543}"/>
              </a:ext>
            </a:extLst>
          </p:cNvPr>
          <p:cNvSpPr txBox="1"/>
          <p:nvPr/>
        </p:nvSpPr>
        <p:spPr>
          <a:xfrm>
            <a:off x="4169630" y="5063382"/>
            <a:ext cx="31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New York Times 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7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004C374-8A92-440E-8296-E595EECE5AAD}"/>
              </a:ext>
            </a:extLst>
          </p:cNvPr>
          <p:cNvSpPr/>
          <p:nvPr/>
        </p:nvSpPr>
        <p:spPr>
          <a:xfrm>
            <a:off x="4329895" y="3002795"/>
            <a:ext cx="3725693" cy="99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0C183EE-2D45-45A7-8674-5DDF9C3688D8}"/>
              </a:ext>
            </a:extLst>
          </p:cNvPr>
          <p:cNvSpPr/>
          <p:nvPr/>
        </p:nvSpPr>
        <p:spPr>
          <a:xfrm>
            <a:off x="4329895" y="3002795"/>
            <a:ext cx="3541696" cy="99962"/>
          </a:xfrm>
          <a:prstGeom prst="parallelogram">
            <a:avLst/>
          </a:prstGeom>
          <a:solidFill>
            <a:srgbClr val="E9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A73A-9FA9-4627-AD43-92E2C64A74D2}"/>
              </a:ext>
            </a:extLst>
          </p:cNvPr>
          <p:cNvSpPr txBox="1"/>
          <p:nvPr/>
        </p:nvSpPr>
        <p:spPr>
          <a:xfrm>
            <a:off x="3296526" y="2315217"/>
            <a:ext cx="5603030" cy="64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Plus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76222834-65EC-4804-BDCE-3AE054FCBA3C}"/>
              </a:ext>
            </a:extLst>
          </p:cNvPr>
          <p:cNvSpPr/>
          <p:nvPr/>
        </p:nvSpPr>
        <p:spPr>
          <a:xfrm>
            <a:off x="4329895" y="3002795"/>
            <a:ext cx="3354410" cy="99962"/>
          </a:xfrm>
          <a:prstGeom prst="parallelogram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2FA7-FB9C-4CBA-920A-C976E57275E5}"/>
              </a:ext>
            </a:extLst>
          </p:cNvPr>
          <p:cNvSpPr txBox="1"/>
          <p:nvPr/>
        </p:nvSpPr>
        <p:spPr>
          <a:xfrm>
            <a:off x="3504694" y="3474569"/>
            <a:ext cx="5186700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연구의 한계</a:t>
            </a:r>
            <a:endParaRPr lang="en-US" altLang="ko-KR" sz="200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향후 연구 방향</a:t>
            </a:r>
            <a:endParaRPr lang="ko-KR" altLang="en-US" sz="20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연구의 한계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3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Plus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1A2BE5-672E-F3CE-D66F-DE7E68E6B3BE}"/>
              </a:ext>
            </a:extLst>
          </p:cNvPr>
          <p:cNvSpPr txBox="1"/>
          <p:nvPr/>
        </p:nvSpPr>
        <p:spPr>
          <a:xfrm>
            <a:off x="581891" y="1295868"/>
            <a:ext cx="10339648" cy="20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성능 측면</a:t>
            </a:r>
            <a:endParaRPr lang="en-US" altLang="ko-KR" sz="22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기반이기 때문에 문서의 길이에 따른 성능의 저하에서 완전히 자유로울 수는 없음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Stop-Word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규모에 따라 성능 차이가 발생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추출된 </a:t>
            </a: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관련</a:t>
            </a:r>
            <a:endParaRPr lang="en-US" altLang="ko-KR" sz="22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단어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명사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위주로 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진행되었기 때문에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문장형 주제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논설문 등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은 추출하지 못함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157927-0FC0-266B-FFE0-8BA63E71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00" y="3784635"/>
            <a:ext cx="3030077" cy="23165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7CEF2E-9E24-FFD2-777F-ECEABABAD45B}"/>
              </a:ext>
            </a:extLst>
          </p:cNvPr>
          <p:cNvSpPr/>
          <p:nvPr/>
        </p:nvSpPr>
        <p:spPr>
          <a:xfrm>
            <a:off x="4023360" y="3682740"/>
            <a:ext cx="1452282" cy="2418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1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9906815" cy="346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 in SCM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공급사슬의 수요 조사를 위해서는 수요에 영향을 미치는 요소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상품명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트렌드 등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와 관련된 문서를 중점적으로 분류할 필요가 있음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본 논문에서는 뉴스 그룹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신문기사 등을 실험에 사용했지만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특정 상품과 관련된 문서를 분류하는 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모델이 개발된다면 공급사슬의 수요 예측 부분에서 큰 도움이 될 것이라 예상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 in NLP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본 논문에서 제안된 모델은 문서를 주제별로 분류함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.(20Newsgroup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등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문서의 분류에 그치는 것이 아닌 주제와 밀접한 단어들의 조합을 통해 문장형 토픽을 만들 필요가 있음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향후 연구 방향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3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Plus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1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004C374-8A92-440E-8296-E595EECE5AAD}"/>
              </a:ext>
            </a:extLst>
          </p:cNvPr>
          <p:cNvSpPr/>
          <p:nvPr/>
        </p:nvSpPr>
        <p:spPr>
          <a:xfrm>
            <a:off x="3932106" y="4252168"/>
            <a:ext cx="4759287" cy="99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0C183EE-2D45-45A7-8674-5DDF9C3688D8}"/>
              </a:ext>
            </a:extLst>
          </p:cNvPr>
          <p:cNvSpPr/>
          <p:nvPr/>
        </p:nvSpPr>
        <p:spPr>
          <a:xfrm>
            <a:off x="3748109" y="4252168"/>
            <a:ext cx="4759287" cy="99962"/>
          </a:xfrm>
          <a:prstGeom prst="parallelogram">
            <a:avLst/>
          </a:prstGeom>
          <a:solidFill>
            <a:srgbClr val="E9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A73A-9FA9-4627-AD43-92E2C64A74D2}"/>
              </a:ext>
            </a:extLst>
          </p:cNvPr>
          <p:cNvSpPr txBox="1"/>
          <p:nvPr/>
        </p:nvSpPr>
        <p:spPr>
          <a:xfrm>
            <a:off x="3811021" y="2274753"/>
            <a:ext cx="4574040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b="1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감사합니다</a:t>
            </a:r>
            <a:r>
              <a:rPr lang="en-US" altLang="ko-KR" sz="3600" b="1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76222834-65EC-4804-BDCE-3AE054FCBA3C}"/>
              </a:ext>
            </a:extLst>
          </p:cNvPr>
          <p:cNvSpPr/>
          <p:nvPr/>
        </p:nvSpPr>
        <p:spPr>
          <a:xfrm>
            <a:off x="3511553" y="4252168"/>
            <a:ext cx="4808557" cy="99962"/>
          </a:xfrm>
          <a:prstGeom prst="parallelogram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1A00-41A0-48E9-A92C-CDBDBA51472C}"/>
              </a:ext>
            </a:extLst>
          </p:cNvPr>
          <p:cNvSpPr txBox="1"/>
          <p:nvPr/>
        </p:nvSpPr>
        <p:spPr>
          <a:xfrm>
            <a:off x="3810000" y="2547572"/>
            <a:ext cx="4572000" cy="176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9600" b="1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Q</a:t>
            </a:r>
            <a:r>
              <a:rPr lang="en-US" altLang="ko-KR" sz="6600" b="1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&amp;</a:t>
            </a:r>
            <a:r>
              <a:rPr lang="en-US" altLang="ko-KR" sz="9600" b="1" dirty="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A</a:t>
            </a:r>
            <a:endParaRPr lang="ko-KR" altLang="en-US" sz="96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54FCC24-C2E6-4070-AD64-3C95A7B64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4" y="5346038"/>
            <a:ext cx="2984496" cy="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004C374-8A92-440E-8296-E595EECE5AAD}"/>
              </a:ext>
            </a:extLst>
          </p:cNvPr>
          <p:cNvSpPr/>
          <p:nvPr/>
        </p:nvSpPr>
        <p:spPr>
          <a:xfrm>
            <a:off x="4329895" y="3002795"/>
            <a:ext cx="3725693" cy="99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0C183EE-2D45-45A7-8674-5DDF9C3688D8}"/>
              </a:ext>
            </a:extLst>
          </p:cNvPr>
          <p:cNvSpPr/>
          <p:nvPr/>
        </p:nvSpPr>
        <p:spPr>
          <a:xfrm>
            <a:off x="4329895" y="3002795"/>
            <a:ext cx="3541696" cy="99962"/>
          </a:xfrm>
          <a:prstGeom prst="parallelogram">
            <a:avLst/>
          </a:prstGeom>
          <a:solidFill>
            <a:srgbClr val="E9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A73A-9FA9-4627-AD43-92E2C64A74D2}"/>
              </a:ext>
            </a:extLst>
          </p:cNvPr>
          <p:cNvSpPr txBox="1"/>
          <p:nvPr/>
        </p:nvSpPr>
        <p:spPr>
          <a:xfrm>
            <a:off x="3296526" y="2315217"/>
            <a:ext cx="5603030" cy="64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Introduction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76222834-65EC-4804-BDCE-3AE054FCBA3C}"/>
              </a:ext>
            </a:extLst>
          </p:cNvPr>
          <p:cNvSpPr/>
          <p:nvPr/>
        </p:nvSpPr>
        <p:spPr>
          <a:xfrm>
            <a:off x="4329895" y="3002795"/>
            <a:ext cx="3354410" cy="99962"/>
          </a:xfrm>
          <a:prstGeom prst="parallelogram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2FA7-FB9C-4CBA-920A-C976E57275E5}"/>
              </a:ext>
            </a:extLst>
          </p:cNvPr>
          <p:cNvSpPr txBox="1"/>
          <p:nvPr/>
        </p:nvSpPr>
        <p:spPr>
          <a:xfrm>
            <a:off x="3504694" y="3474569"/>
            <a:ext cx="5186700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소개 및 선정 이유</a:t>
            </a:r>
            <a:endParaRPr lang="en-US" altLang="ko-KR" sz="200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과 공급사슬의 연계</a:t>
            </a:r>
            <a:endParaRPr lang="ko-KR" altLang="en-US" sz="20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1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10749536" cy="34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Modeling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 내 단어들의 의미 있는 패턴을 분석해 문서의 주제를 찾는 모델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대다수의 모델이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LDA, 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또는 단어 벡터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(Word2Vec) 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분산 표현 기반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30000"/>
              </a:lnSpc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 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기반 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한계점</a:t>
            </a:r>
            <a:endParaRPr lang="en-US" altLang="ko-KR" sz="2200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문서의 길이가 길어질수록 중요한 단어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키워드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를 등한시하거나 모델의 범위를 제한할 우려가 있음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때문에 문서의 길이는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 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성능의 중요한 척도가 됨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prstClr val="black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소개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Introduction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73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10830180" cy="229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ETM(Embedded Topic Model)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기존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한계점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문서의 길이가 길수록 성능이 저하됨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을 극복하기 위한 새로운 방법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기존의 토픽 모델링과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Word Embedding 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기법을 융합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유사한 단어는 유사한 단어끼리 벡터 공간에 위치하기 때문에 문서의 길이에 대한 제약이 줄어듦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30000"/>
              </a:lnSpc>
            </a:pP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prstClr val="black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소개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Introduction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57CE0A8-8022-6A9F-52C6-E4E32B46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00" y="3119908"/>
            <a:ext cx="3030077" cy="23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10749536" cy="3107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Modeling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의 중요성</a:t>
            </a:r>
            <a:endParaRPr lang="en-US" altLang="ko-KR" sz="220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신문기사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칼럼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보고서 등 수많은 문서가 빠르게 작성되고 있음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중 필요한 정보를 찾기 위해선 많은 양의 문서를 빠르게 훑을 필요가 있고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가장 효율적이게 문서를 파악하기 위한 방법인 주제 파악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즉 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은 중요성이 나날이 올라가고 있음</a:t>
            </a:r>
            <a:r>
              <a:rPr lang="en-US" altLang="ko-KR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선정 이유</a:t>
            </a: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수업에서 배운 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</a:t>
            </a: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에 대해 조사하는 도중 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LDA</a:t>
            </a: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가 꽤 오래전에 연구됨을 파악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.(2003</a:t>
            </a: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년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그 당시에 비해 다양한 주제로 많은 문서가 작성되었고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신조어 등 단어 면에서도 많은 변화가 있을 것이라 생각해 다른 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 </a:t>
            </a:r>
            <a:r>
              <a:rPr lang="ko-KR" altLang="en-US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기법을 찾게 됨</a:t>
            </a:r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논문 선정 이유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Introduction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49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19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공급사슬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(SCM)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 구성 중 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“</a:t>
            </a:r>
            <a:r>
              <a:rPr lang="ko-KR" altLang="en-US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공급망 기획</a:t>
            </a:r>
            <a:r>
              <a:rPr lang="en-US" altLang="ko-KR" sz="2200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(SCP)＂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공급사슬의 중요한 요소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수요부터 생산 계획 및 생산 과정을 계획하는 과정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 중 수요 계획은 시장에 관한 정보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신문기사 등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에 대한 조사가 필수적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이런 조사에서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를 활용한다면 기존 문서를 토픽별로 분류하거나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새로 작성된 문서에 대한 빠른 파악이 가능함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Topic Modeling</a:t>
            </a:r>
            <a:r>
              <a:rPr lang="ko-KR" altLang="en-US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과 공급사슬의 연계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Introduction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공급망 관리(SCM, supply chain management)">
            <a:extLst>
              <a:ext uri="{FF2B5EF4-FFF2-40B4-BE49-F238E27FC236}">
                <a16:creationId xmlns:a16="http://schemas.microsoft.com/office/drawing/2014/main" id="{91016AB4-5FF2-FEEA-0D3B-4C2A30B9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64" y="3429000"/>
            <a:ext cx="4005150" cy="27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004C374-8A92-440E-8296-E595EECE5AAD}"/>
              </a:ext>
            </a:extLst>
          </p:cNvPr>
          <p:cNvSpPr/>
          <p:nvPr/>
        </p:nvSpPr>
        <p:spPr>
          <a:xfrm>
            <a:off x="4329895" y="3002795"/>
            <a:ext cx="3725693" cy="99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0C183EE-2D45-45A7-8674-5DDF9C3688D8}"/>
              </a:ext>
            </a:extLst>
          </p:cNvPr>
          <p:cNvSpPr/>
          <p:nvPr/>
        </p:nvSpPr>
        <p:spPr>
          <a:xfrm>
            <a:off x="4329895" y="3002795"/>
            <a:ext cx="3541696" cy="99962"/>
          </a:xfrm>
          <a:prstGeom prst="parallelogram">
            <a:avLst/>
          </a:prstGeom>
          <a:solidFill>
            <a:srgbClr val="E9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A73A-9FA9-4627-AD43-92E2C64A74D2}"/>
              </a:ext>
            </a:extLst>
          </p:cNvPr>
          <p:cNvSpPr txBox="1"/>
          <p:nvPr/>
        </p:nvSpPr>
        <p:spPr>
          <a:xfrm>
            <a:off x="3296526" y="2315217"/>
            <a:ext cx="5603030" cy="64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Main Topic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76222834-65EC-4804-BDCE-3AE054FCBA3C}"/>
              </a:ext>
            </a:extLst>
          </p:cNvPr>
          <p:cNvSpPr/>
          <p:nvPr/>
        </p:nvSpPr>
        <p:spPr>
          <a:xfrm>
            <a:off x="4329895" y="3002795"/>
            <a:ext cx="3354410" cy="99962"/>
          </a:xfrm>
          <a:prstGeom prst="parallelogram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2FA7-FB9C-4CBA-920A-C976E57275E5}"/>
              </a:ext>
            </a:extLst>
          </p:cNvPr>
          <p:cNvSpPr txBox="1"/>
          <p:nvPr/>
        </p:nvSpPr>
        <p:spPr>
          <a:xfrm>
            <a:off x="3504694" y="3474569"/>
            <a:ext cx="5186700" cy="1263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</a:p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The Embedded Topic Model</a:t>
            </a:r>
          </a:p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Experiment</a:t>
            </a:r>
            <a:endParaRPr lang="ko-KR" altLang="en-US" sz="20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588A-0305-441E-B231-7AC9AB69C2F3}"/>
              </a:ext>
            </a:extLst>
          </p:cNvPr>
          <p:cNvSpPr txBox="1"/>
          <p:nvPr/>
        </p:nvSpPr>
        <p:spPr>
          <a:xfrm>
            <a:off x="581891" y="1295868"/>
            <a:ext cx="8992415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잠재 디리클레 할당</a:t>
            </a:r>
            <a:r>
              <a:rPr lang="en-US" altLang="ko-KR" sz="2200">
                <a:solidFill>
                  <a:sysClr val="windowText" lastClr="00000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, LDA(Latent Dirichlet Allocation)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>
              <a:solidFill>
                <a:sysClr val="windowText" lastClr="000000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02D428AC-E547-4A6F-B73D-12D63C5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>
                <a:solidFill>
                  <a:srgbClr val="001746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Related Work</a:t>
            </a:r>
            <a:endParaRPr lang="ko-KR" altLang="en-US" sz="3200" dirty="0">
              <a:solidFill>
                <a:srgbClr val="001746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4CD559-D143-42DB-A22A-84366387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장</a:t>
            </a:r>
            <a:r>
              <a:rPr lang="en-US" altLang="ko-KR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rPr>
              <a:t>. Main Topic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B2BB7-D62E-AED5-6DAD-DEE6C2F16393}"/>
              </a:ext>
            </a:extLst>
          </p:cNvPr>
          <p:cNvGrpSpPr/>
          <p:nvPr/>
        </p:nvGrpSpPr>
        <p:grpSpPr>
          <a:xfrm>
            <a:off x="581890" y="1081548"/>
            <a:ext cx="4285077" cy="112425"/>
            <a:chOff x="3511553" y="3002795"/>
            <a:chExt cx="5179840" cy="99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3AF3B3-6568-F3B0-79A2-A40C1592FEE5}"/>
                </a:ext>
              </a:extLst>
            </p:cNvPr>
            <p:cNvSpPr/>
            <p:nvPr/>
          </p:nvSpPr>
          <p:spPr>
            <a:xfrm>
              <a:off x="3932106" y="3002795"/>
              <a:ext cx="4759287" cy="9996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670CF07-7C85-4827-28D4-34B7CBE9C355}"/>
                </a:ext>
              </a:extLst>
            </p:cNvPr>
            <p:cNvSpPr/>
            <p:nvPr/>
          </p:nvSpPr>
          <p:spPr>
            <a:xfrm>
              <a:off x="3748109" y="3002795"/>
              <a:ext cx="4759287" cy="99962"/>
            </a:xfrm>
            <a:prstGeom prst="parallelogram">
              <a:avLst/>
            </a:prstGeom>
            <a:solidFill>
              <a:srgbClr val="E95E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A940F3FB-7216-646E-456F-36605CA10FA3}"/>
                </a:ext>
              </a:extLst>
            </p:cNvPr>
            <p:cNvSpPr/>
            <p:nvPr/>
          </p:nvSpPr>
          <p:spPr>
            <a:xfrm>
              <a:off x="3511553" y="3002795"/>
              <a:ext cx="4808557" cy="99962"/>
            </a:xfrm>
            <a:prstGeom prst="parallelogram">
              <a:avLst/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D74C33-8D36-E3C5-E508-EB7A311B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7" y="2162324"/>
            <a:ext cx="4347938" cy="251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B860B3-3DF9-F9D0-05D7-F5D6CA37D76B}"/>
              </a:ext>
            </a:extLst>
          </p:cNvPr>
          <p:cNvSpPr txBox="1"/>
          <p:nvPr/>
        </p:nvSpPr>
        <p:spPr>
          <a:xfrm>
            <a:off x="5663739" y="1993380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α,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 </a:t>
            </a: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β, K : </a:t>
            </a:r>
            <a:r>
              <a:rPr lang="ko-KR" altLang="en-US" i="0" dirty="0" err="1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디리클레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분포 </a:t>
            </a:r>
            <a:r>
              <a:rPr lang="ko-KR" altLang="en-US" i="0" dirty="0" err="1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하이퍼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파라미터 값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문서 개수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N: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문서에 속한 단어의 개수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θ: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문서의 토픽 </a:t>
            </a:r>
            <a:r>
              <a:rPr lang="ko-KR" altLang="en-US" i="0" dirty="0" err="1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디리클레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분포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φ: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주제의 단어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Z: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해당 단어가 속한 토픽의 번호</a:t>
            </a:r>
            <a:endParaRPr lang="en-US" altLang="ko-KR" i="0" dirty="0">
              <a:effectLst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W : </a:t>
            </a:r>
            <a:r>
              <a:rPr lang="ko-KR" altLang="en-US" i="0" dirty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실제 관측 가능한 값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81212-1C87-96F6-F481-A5F14BEB2872}"/>
              </a:ext>
            </a:extLst>
          </p:cNvPr>
          <p:cNvSpPr txBox="1"/>
          <p:nvPr/>
        </p:nvSpPr>
        <p:spPr>
          <a:xfrm>
            <a:off x="929797" y="4695677"/>
            <a:ext cx="583676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α :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문서들의 토픽 분포에 대한 밀집도</a:t>
            </a:r>
            <a:endParaRPr lang="en-US" altLang="ko-KR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β :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문서 내 단어들의 토픽 분포에 대한 밀집도</a:t>
            </a:r>
            <a:endParaRPr lang="en-US" altLang="ko-KR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>
                <a:effectLst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K :</a:t>
            </a:r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토픽의 개수</a:t>
            </a:r>
          </a:p>
        </p:txBody>
      </p:sp>
    </p:spTree>
    <p:extLst>
      <p:ext uri="{BB962C8B-B14F-4D97-AF65-F5344CB8AC3E}">
        <p14:creationId xmlns:p14="http://schemas.microsoft.com/office/powerpoint/2010/main" val="199546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1245</Words>
  <Application>Microsoft Office PowerPoint</Application>
  <PresentationFormat>와이드스크린</PresentationFormat>
  <Paragraphs>205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나눔스퀘어 ExtraBold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논문 소개</vt:lpstr>
      <vt:lpstr>논문 소개</vt:lpstr>
      <vt:lpstr>논문 선정 이유</vt:lpstr>
      <vt:lpstr>Topic Modeling과 공급사슬의 연계</vt:lpstr>
      <vt:lpstr>PowerPoint 프레젠테이션</vt:lpstr>
      <vt:lpstr>Related Work</vt:lpstr>
      <vt:lpstr>Related Work</vt:lpstr>
      <vt:lpstr>Related Work</vt:lpstr>
      <vt:lpstr>Related Work</vt:lpstr>
      <vt:lpstr>Related Work</vt:lpstr>
      <vt:lpstr>The Embedded Topic Model</vt:lpstr>
      <vt:lpstr>The Embedded Topic Model</vt:lpstr>
      <vt:lpstr>Experiments</vt:lpstr>
      <vt:lpstr>Experiments</vt:lpstr>
      <vt:lpstr>Experiments</vt:lpstr>
      <vt:lpstr>Experiments</vt:lpstr>
      <vt:lpstr>Experiments</vt:lpstr>
      <vt:lpstr>PowerPoint 프레젠테이션</vt:lpstr>
      <vt:lpstr>연구의 한계</vt:lpstr>
      <vt:lpstr>향후 연구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24</cp:revision>
  <dcterms:created xsi:type="dcterms:W3CDTF">2022-05-27T03:09:17Z</dcterms:created>
  <dcterms:modified xsi:type="dcterms:W3CDTF">2022-06-01T03:51:39Z</dcterms:modified>
</cp:coreProperties>
</file>