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3AB1-662B-4C33-90CB-A1F905F6BE5B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1A55-9FA9-44C3-B9D3-D414F146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1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4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4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0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9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4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0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4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6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30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4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14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72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75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2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8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7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1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1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F88B5-8778-4784-85D0-E18536033B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3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E478-568A-EBE0-0304-EBD7A29A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1DD3D-ACDC-2ED3-0B0C-87C08074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F0CCC-8246-F3C1-1CE7-4CF1FFCD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1939-8B3C-B343-5050-5B989D6F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62B1-9AFD-D782-740E-FAE2284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9B9D-7C47-AFFC-A788-0A2577E6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0BEDA-A125-0CB7-69AE-07AEE549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EB0EF-33BA-6817-3B84-E9A97E6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B4C3-C22C-9A5A-1D8D-5AAE0353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92A8-693B-2D96-347A-67AC6B1F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5A4E2-F88E-9FCB-5399-43D9DB864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12780-597F-8E55-7C45-C24BFA10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409A4-D8EA-52E9-2871-01773B8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4326B-6105-44D1-C363-36553845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67C3D-27F5-E376-C219-FEE024F1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9E14-8417-1583-E8DC-0B429516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BA30-7E1A-6314-65BE-E079D948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F2E11-ABC8-4C15-CA9E-A9379E82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18964-E9F8-31C4-F24A-4934F3F2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433DF-9A8B-C978-8562-10C43DEA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8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BDB5-94E3-8F70-372E-19642AB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4EF9B-21A0-FF6A-9562-9B7FD5D2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FA2CC-6A3C-526C-AC36-343843E1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ACCE-C126-6719-D487-2101969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40602-AB36-51FF-D146-C0B354E1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0A44-E756-76E7-F48D-6D08E50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2DBD4-FB0C-5636-D6E0-27544CCE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2E876-6271-79D4-76B2-AC1C3056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AB75D-6EAD-A0C1-BEAB-BD69736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31338-11E5-332E-B954-D41C63A2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7B9FF-6E71-4E63-3DAB-92F8D33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CF007-05B0-E35E-E61D-3B4C4781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6DC4-A3FC-81CD-57F6-DDF9691E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82100-BD53-1519-46BB-AB9F571B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10C9F-88CF-1DA4-E86D-7FAE441B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BD24CA-4C8A-2593-7597-A264ECC0F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D8E46-8202-BDBD-11D4-D46FD506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ADE51B-7DD2-23E4-2F5C-8C29B732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37CE1-D1E2-5036-A875-CE98C745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7EC4-74C8-66E6-1F80-1803D4AF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E0EBC-02A9-FDBB-AA67-DDF82774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5BD74-7459-0996-CBCC-5F3D4909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68E52-D05B-8315-E0A6-44BFCD05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6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8D317-EF65-E4D0-B2DD-EAC6F52D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7DDE1-5185-BF78-09EF-D27748B5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FEBF66-EAA8-E435-2A53-D7D0964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D693-715C-F0CE-6653-139F40D3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ECBCE-27B6-EEBC-76A3-CFB6509F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444B-19D7-23C6-92EB-DE4679BC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550F5-0D02-0BEB-00BC-B4F9E206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2C4D-D61A-BB1E-E200-E5664CE6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E43CE-C963-2F45-89AA-17480E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EE67D-1B32-A360-4FD1-23D1BA99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A01B58-3E94-2E40-E34F-6155469BD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097B0-0295-B8EC-63F0-1010B3FF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9CD69-D19F-0D42-BC7F-7DC78FD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DA37F-380B-8D97-7253-F7F3AFA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B76AC-B3C0-2C57-F7EE-C3538DB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F9B54-BC22-1E3E-A889-5D4D2D9E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42D0B-C5CC-C3F1-3620-A902C3DA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AA56-B364-169B-F379-A31FCA4B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B6A9-5D78-4E8E-9BCA-76ECBFA59B3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2E3BA-D3C3-80EB-DEBC-010A2EFCD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66AFE-1AB8-C097-3FE7-3558B253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58E4-99AA-4EDA-A01B-335EA4D49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unhuizhang/personal_chatgpt/blob/main/tutorials/drl/mcts/mcts_02_from_scartch.ipynb" TargetMode="External"/><Relationship Id="rId3" Type="http://schemas.openxmlformats.org/officeDocument/2006/relationships/hyperlink" Target="https://cs50.harvard.edu/ai/2023/projects/4/nim/" TargetMode="External"/><Relationship Id="rId7" Type="http://schemas.openxmlformats.org/officeDocument/2006/relationships/hyperlink" Target="https://github.com/tensorfly-gpu/aiches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gstone/cchess-zero" TargetMode="External"/><Relationship Id="rId5" Type="http://schemas.openxmlformats.org/officeDocument/2006/relationships/hyperlink" Target="https://github.com/maksimKorzh/tictactoe-mtcs/blob/master/src/tictactoe/tictactoe.py" TargetMode="External"/><Relationship Id="rId4" Type="http://schemas.openxmlformats.org/officeDocument/2006/relationships/hyperlink" Target="https://www.coursera.org/learn/unsupervised-learning-recommenders-reinforcement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401C-C7EA-4DC5-9B9B-1D339346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494" y="2715142"/>
            <a:ext cx="10737011" cy="937418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从零开始的五虎棋</a:t>
            </a:r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endParaRPr lang="zh-CN" altLang="en-US" sz="5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A95A4-1549-FAC5-8DB6-D7EDC6F8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BC8-FF20-4B0E-BF3E-A85D543594CE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661CD8-2BEE-CD45-EB4C-C1E01474FB3C}"/>
              </a:ext>
            </a:extLst>
          </p:cNvPr>
          <p:cNvSpPr txBox="1"/>
          <p:nvPr/>
        </p:nvSpPr>
        <p:spPr>
          <a:xfrm>
            <a:off x="1216739" y="4574422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强化学习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E9BA0-57C7-4757-5FE3-6EE85FDE3FA4}"/>
              </a:ext>
            </a:extLst>
          </p:cNvPr>
          <p:cNvSpPr txBox="1"/>
          <p:nvPr/>
        </p:nvSpPr>
        <p:spPr>
          <a:xfrm>
            <a:off x="9693427" y="1425247"/>
            <a:ext cx="177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五虎棋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7E1894-1580-FF4A-7FB0-12522FA1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563538" cy="2580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5DF3EC-1037-D053-4B16-8B8E27D7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04" y="3826791"/>
            <a:ext cx="7835496" cy="30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强化学习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4866" y="6175455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B608A49-4ABA-1085-7757-209F0CEE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7" y="1411104"/>
            <a:ext cx="5435206" cy="5129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8EB3AE3-5889-9CCB-9F20-078233118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79" y="2578029"/>
            <a:ext cx="6095999" cy="340518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E5BE672-6D48-684F-C892-40A483B90DD3}"/>
              </a:ext>
            </a:extLst>
          </p:cNvPr>
          <p:cNvSpPr txBox="1"/>
          <p:nvPr/>
        </p:nvSpPr>
        <p:spPr>
          <a:xfrm>
            <a:off x="5521015" y="1772698"/>
            <a:ext cx="623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与环境交互，不断试错，习得决策方法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93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强化学习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077099-F8CD-ACCD-BADD-31DC0AC9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93020"/>
              </p:ext>
            </p:extLst>
          </p:nvPr>
        </p:nvGraphicFramePr>
        <p:xfrm>
          <a:off x="975514" y="1715601"/>
          <a:ext cx="4708908" cy="457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36">
                  <a:extLst>
                    <a:ext uri="{9D8B030D-6E8A-4147-A177-3AD203B41FA5}">
                      <a16:colId xmlns:a16="http://schemas.microsoft.com/office/drawing/2014/main" val="3298852338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2683840259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423247949"/>
                    </a:ext>
                  </a:extLst>
                </a:gridCol>
              </a:tblGrid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1490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9324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44390"/>
                  </a:ext>
                </a:extLst>
              </a:tr>
            </a:tbl>
          </a:graphicData>
        </a:graphic>
      </p:graphicFrame>
      <p:sp>
        <p:nvSpPr>
          <p:cNvPr id="7" name="星形: 五角 6">
            <a:extLst>
              <a:ext uri="{FF2B5EF4-FFF2-40B4-BE49-F238E27FC236}">
                <a16:creationId xmlns:a16="http://schemas.microsoft.com/office/drawing/2014/main" id="{70212A1C-522A-A477-4FBB-154D8E91620C}"/>
              </a:ext>
            </a:extLst>
          </p:cNvPr>
          <p:cNvSpPr/>
          <p:nvPr/>
        </p:nvSpPr>
        <p:spPr>
          <a:xfrm>
            <a:off x="4554529" y="4927277"/>
            <a:ext cx="710553" cy="6930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对照 7">
            <a:extLst>
              <a:ext uri="{FF2B5EF4-FFF2-40B4-BE49-F238E27FC236}">
                <a16:creationId xmlns:a16="http://schemas.microsoft.com/office/drawing/2014/main" id="{3FB37FAC-4060-CC40-F045-6F8434BE8D7F}"/>
              </a:ext>
            </a:extLst>
          </p:cNvPr>
          <p:cNvSpPr/>
          <p:nvPr/>
        </p:nvSpPr>
        <p:spPr>
          <a:xfrm>
            <a:off x="1520118" y="2120010"/>
            <a:ext cx="436816" cy="605717"/>
          </a:xfrm>
          <a:prstGeom prst="flowChartCol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9AA09B-728D-7A4F-9118-D06E3BF788DE}"/>
              </a:ext>
            </a:extLst>
          </p:cNvPr>
          <p:cNvSpPr txBox="1"/>
          <p:nvPr/>
        </p:nvSpPr>
        <p:spPr>
          <a:xfrm>
            <a:off x="4516712" y="5645795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61734-BC55-DCD7-95D4-C124899BA98D}"/>
              </a:ext>
            </a:extLst>
          </p:cNvPr>
          <p:cNvCxnSpPr/>
          <p:nvPr/>
        </p:nvCxnSpPr>
        <p:spPr>
          <a:xfrm>
            <a:off x="1738526" y="3056251"/>
            <a:ext cx="0" cy="530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4578A7-09F4-95A0-3027-59B3C9C22E35}"/>
              </a:ext>
            </a:extLst>
          </p:cNvPr>
          <p:cNvCxnSpPr>
            <a:cxnSpLocks/>
          </p:cNvCxnSpPr>
          <p:nvPr/>
        </p:nvCxnSpPr>
        <p:spPr>
          <a:xfrm>
            <a:off x="2252026" y="2416558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01A28-D66A-B24D-C546-0F12FEC7CAD3}"/>
              </a:ext>
            </a:extLst>
          </p:cNvPr>
          <p:cNvCxnSpPr>
            <a:cxnSpLocks/>
          </p:cNvCxnSpPr>
          <p:nvPr/>
        </p:nvCxnSpPr>
        <p:spPr>
          <a:xfrm>
            <a:off x="3854653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F8271-BCA5-BDE3-619F-28549BDE9C34}"/>
              </a:ext>
            </a:extLst>
          </p:cNvPr>
          <p:cNvSpPr txBox="1"/>
          <p:nvPr/>
        </p:nvSpPr>
        <p:spPr>
          <a:xfrm>
            <a:off x="3713269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06E6F61-B338-1059-9582-CA93DC7C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80" y="5364386"/>
            <a:ext cx="5095585" cy="921727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96C9EF-10FB-AC64-442C-4BDBD3CF8D20}"/>
              </a:ext>
            </a:extLst>
          </p:cNvPr>
          <p:cNvCxnSpPr>
            <a:cxnSpLocks/>
          </p:cNvCxnSpPr>
          <p:nvPr/>
        </p:nvCxnSpPr>
        <p:spPr>
          <a:xfrm>
            <a:off x="2314490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814734E-2D74-18A7-7BD7-E3D1816FED79}"/>
              </a:ext>
            </a:extLst>
          </p:cNvPr>
          <p:cNvSpPr txBox="1"/>
          <p:nvPr/>
        </p:nvSpPr>
        <p:spPr>
          <a:xfrm>
            <a:off x="2248863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809C75-AC14-1FDE-AD23-628A876770EE}"/>
              </a:ext>
            </a:extLst>
          </p:cNvPr>
          <p:cNvCxnSpPr>
            <a:cxnSpLocks/>
          </p:cNvCxnSpPr>
          <p:nvPr/>
        </p:nvCxnSpPr>
        <p:spPr>
          <a:xfrm>
            <a:off x="1738868" y="4469106"/>
            <a:ext cx="0" cy="579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C5FB0AD-AB0E-AC6F-A401-168D4163896D}"/>
              </a:ext>
            </a:extLst>
          </p:cNvPr>
          <p:cNvSpPr txBox="1"/>
          <p:nvPr/>
        </p:nvSpPr>
        <p:spPr>
          <a:xfrm>
            <a:off x="1730807" y="4330229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F8B25-100D-8AC3-22BD-DC545641F326}"/>
              </a:ext>
            </a:extLst>
          </p:cNvPr>
          <p:cNvSpPr txBox="1"/>
          <p:nvPr/>
        </p:nvSpPr>
        <p:spPr>
          <a:xfrm>
            <a:off x="1736805" y="3006582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0.1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099EE11-5E7A-7AB5-18F0-53675837A03B}"/>
              </a:ext>
            </a:extLst>
          </p:cNvPr>
          <p:cNvCxnSpPr>
            <a:cxnSpLocks/>
          </p:cNvCxnSpPr>
          <p:nvPr/>
        </p:nvCxnSpPr>
        <p:spPr>
          <a:xfrm flipH="1">
            <a:off x="2237125" y="3977189"/>
            <a:ext cx="6167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22C791B-8196-7B48-D971-7FAD81C08BF1}"/>
              </a:ext>
            </a:extLst>
          </p:cNvPr>
          <p:cNvSpPr txBox="1"/>
          <p:nvPr/>
        </p:nvSpPr>
        <p:spPr>
          <a:xfrm>
            <a:off x="2237125" y="3449484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0.1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5A24FC9-4E94-C529-92D0-62C8C92A5988}"/>
              </a:ext>
            </a:extLst>
          </p:cNvPr>
          <p:cNvCxnSpPr>
            <a:cxnSpLocks/>
          </p:cNvCxnSpPr>
          <p:nvPr/>
        </p:nvCxnSpPr>
        <p:spPr>
          <a:xfrm>
            <a:off x="3329968" y="2975197"/>
            <a:ext cx="0" cy="611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CC1891E-E6E2-6907-F607-E66766FE2E44}"/>
              </a:ext>
            </a:extLst>
          </p:cNvPr>
          <p:cNvSpPr txBox="1"/>
          <p:nvPr/>
        </p:nvSpPr>
        <p:spPr>
          <a:xfrm>
            <a:off x="3339968" y="2926264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0.01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944F815-80DA-8C8A-6A6B-8CAAF5874710}"/>
              </a:ext>
            </a:extLst>
          </p:cNvPr>
          <p:cNvSpPr txBox="1"/>
          <p:nvPr/>
        </p:nvSpPr>
        <p:spPr>
          <a:xfrm>
            <a:off x="2044924" y="1875110"/>
            <a:ext cx="10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0.001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3EA212-AF8B-2053-5EFC-BEA55AE3D230}"/>
              </a:ext>
            </a:extLst>
          </p:cNvPr>
          <p:cNvSpPr txBox="1"/>
          <p:nvPr/>
        </p:nvSpPr>
        <p:spPr>
          <a:xfrm>
            <a:off x="1529610" y="375509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24750F-9F03-C4B0-D1F0-E9FF2B4C7143}"/>
              </a:ext>
            </a:extLst>
          </p:cNvPr>
          <p:cNvSpPr txBox="1"/>
          <p:nvPr/>
        </p:nvSpPr>
        <p:spPr>
          <a:xfrm>
            <a:off x="1556122" y="5302029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147B99-AD0C-DDE0-50FB-8418C5CD88D4}"/>
              </a:ext>
            </a:extLst>
          </p:cNvPr>
          <p:cNvSpPr txBox="1"/>
          <p:nvPr/>
        </p:nvSpPr>
        <p:spPr>
          <a:xfrm>
            <a:off x="3149756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456F24-992D-E3BF-9A43-A8474CD318E4}"/>
              </a:ext>
            </a:extLst>
          </p:cNvPr>
          <p:cNvSpPr txBox="1"/>
          <p:nvPr/>
        </p:nvSpPr>
        <p:spPr>
          <a:xfrm>
            <a:off x="3145020" y="5311970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72F366-149A-AB8B-62D1-8AF41FC2AE34}"/>
              </a:ext>
            </a:extLst>
          </p:cNvPr>
          <p:cNvSpPr txBox="1"/>
          <p:nvPr/>
        </p:nvSpPr>
        <p:spPr>
          <a:xfrm>
            <a:off x="3162544" y="2220745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FACBA2-E2CE-3CDE-5A93-543AC0556171}"/>
              </a:ext>
            </a:extLst>
          </p:cNvPr>
          <p:cNvSpPr txBox="1"/>
          <p:nvPr/>
        </p:nvSpPr>
        <p:spPr>
          <a:xfrm>
            <a:off x="4717557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4467E0-A549-413D-6D34-6B36C9A500B8}"/>
              </a:ext>
            </a:extLst>
          </p:cNvPr>
          <p:cNvSpPr txBox="1"/>
          <p:nvPr/>
        </p:nvSpPr>
        <p:spPr>
          <a:xfrm>
            <a:off x="4714357" y="222767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58EB7B-5E78-6EF0-6A31-72F6652227AC}"/>
              </a:ext>
            </a:extLst>
          </p:cNvPr>
          <p:cNvSpPr txBox="1"/>
          <p:nvPr/>
        </p:nvSpPr>
        <p:spPr>
          <a:xfrm>
            <a:off x="6405613" y="1493932"/>
            <a:ext cx="5172903" cy="390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奖励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reward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Return: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Σγ</a:t>
            </a:r>
            <a:r>
              <a:rPr lang="en-US" altLang="zh-CN" sz="2800" baseline="30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×reward</a:t>
            </a:r>
            <a:endParaRPr lang="en-US" altLang="zh-CN" sz="2800" baseline="300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):  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理论最佳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Bellman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公式：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8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25" grpId="0"/>
      <p:bldP spid="25" grpId="1"/>
      <p:bldP spid="25" grpId="2"/>
      <p:bldP spid="25" grpId="3"/>
      <p:bldP spid="27" grpId="0"/>
      <p:bldP spid="27" grpId="1"/>
      <p:bldP spid="27" grpId="2"/>
      <p:bldP spid="27" grpId="3"/>
      <p:bldP spid="29" grpId="0"/>
      <p:bldP spid="29" grpId="1"/>
      <p:bldP spid="33" grpId="0"/>
      <p:bldP spid="33" grpId="1"/>
      <p:bldP spid="36" grpId="0"/>
      <p:bldP spid="36" grpId="1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强化学习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077099-F8CD-ACCD-BADD-31DC0AC9A054}"/>
              </a:ext>
            </a:extLst>
          </p:cNvPr>
          <p:cNvGraphicFramePr>
            <a:graphicFrameLocks noGrp="1"/>
          </p:cNvGraphicFramePr>
          <p:nvPr/>
        </p:nvGraphicFramePr>
        <p:xfrm>
          <a:off x="975514" y="1715601"/>
          <a:ext cx="4708908" cy="457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36">
                  <a:extLst>
                    <a:ext uri="{9D8B030D-6E8A-4147-A177-3AD203B41FA5}">
                      <a16:colId xmlns:a16="http://schemas.microsoft.com/office/drawing/2014/main" val="3298852338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2683840259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423247949"/>
                    </a:ext>
                  </a:extLst>
                </a:gridCol>
              </a:tblGrid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1490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9324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44390"/>
                  </a:ext>
                </a:extLst>
              </a:tr>
            </a:tbl>
          </a:graphicData>
        </a:graphic>
      </p:graphicFrame>
      <p:sp>
        <p:nvSpPr>
          <p:cNvPr id="7" name="星形: 五角 6">
            <a:extLst>
              <a:ext uri="{FF2B5EF4-FFF2-40B4-BE49-F238E27FC236}">
                <a16:creationId xmlns:a16="http://schemas.microsoft.com/office/drawing/2014/main" id="{70212A1C-522A-A477-4FBB-154D8E91620C}"/>
              </a:ext>
            </a:extLst>
          </p:cNvPr>
          <p:cNvSpPr/>
          <p:nvPr/>
        </p:nvSpPr>
        <p:spPr>
          <a:xfrm>
            <a:off x="4554529" y="4927277"/>
            <a:ext cx="710553" cy="6930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对照 7">
            <a:extLst>
              <a:ext uri="{FF2B5EF4-FFF2-40B4-BE49-F238E27FC236}">
                <a16:creationId xmlns:a16="http://schemas.microsoft.com/office/drawing/2014/main" id="{3FB37FAC-4060-CC40-F045-6F8434BE8D7F}"/>
              </a:ext>
            </a:extLst>
          </p:cNvPr>
          <p:cNvSpPr/>
          <p:nvPr/>
        </p:nvSpPr>
        <p:spPr>
          <a:xfrm>
            <a:off x="1520118" y="2120010"/>
            <a:ext cx="436816" cy="605717"/>
          </a:xfrm>
          <a:prstGeom prst="flowChartCol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F39E8-A646-8C1B-BBDC-4473A28BDF5D}"/>
              </a:ext>
            </a:extLst>
          </p:cNvPr>
          <p:cNvSpPr txBox="1"/>
          <p:nvPr/>
        </p:nvSpPr>
        <p:spPr>
          <a:xfrm>
            <a:off x="6405613" y="1493932"/>
            <a:ext cx="5172903" cy="390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奖励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reward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Return: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Σγ</a:t>
            </a:r>
            <a:r>
              <a:rPr lang="en-US" altLang="zh-CN" sz="2800" baseline="30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×reward</a:t>
            </a:r>
            <a:endParaRPr lang="en-US" altLang="zh-CN" sz="2800" baseline="300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):  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理论最佳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Bellman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公式：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9AA09B-728D-7A4F-9118-D06E3BF788DE}"/>
              </a:ext>
            </a:extLst>
          </p:cNvPr>
          <p:cNvSpPr txBox="1"/>
          <p:nvPr/>
        </p:nvSpPr>
        <p:spPr>
          <a:xfrm>
            <a:off x="4516712" y="5645795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61734-BC55-DCD7-95D4-C124899BA98D}"/>
              </a:ext>
            </a:extLst>
          </p:cNvPr>
          <p:cNvCxnSpPr/>
          <p:nvPr/>
        </p:nvCxnSpPr>
        <p:spPr>
          <a:xfrm>
            <a:off x="1738526" y="3056251"/>
            <a:ext cx="0" cy="530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01A28-D66A-B24D-C546-0F12FEC7CAD3}"/>
              </a:ext>
            </a:extLst>
          </p:cNvPr>
          <p:cNvCxnSpPr>
            <a:cxnSpLocks/>
          </p:cNvCxnSpPr>
          <p:nvPr/>
        </p:nvCxnSpPr>
        <p:spPr>
          <a:xfrm>
            <a:off x="3854653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F8271-BCA5-BDE3-619F-28549BDE9C34}"/>
              </a:ext>
            </a:extLst>
          </p:cNvPr>
          <p:cNvSpPr txBox="1"/>
          <p:nvPr/>
        </p:nvSpPr>
        <p:spPr>
          <a:xfrm>
            <a:off x="3713269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06E6F61-B338-1059-9582-CA93DC7C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80" y="5364386"/>
            <a:ext cx="5095585" cy="921727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96C9EF-10FB-AC64-442C-4BDBD3CF8D20}"/>
              </a:ext>
            </a:extLst>
          </p:cNvPr>
          <p:cNvCxnSpPr>
            <a:cxnSpLocks/>
          </p:cNvCxnSpPr>
          <p:nvPr/>
        </p:nvCxnSpPr>
        <p:spPr>
          <a:xfrm>
            <a:off x="2314490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814734E-2D74-18A7-7BD7-E3D1816FED79}"/>
              </a:ext>
            </a:extLst>
          </p:cNvPr>
          <p:cNvSpPr txBox="1"/>
          <p:nvPr/>
        </p:nvSpPr>
        <p:spPr>
          <a:xfrm>
            <a:off x="2248863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809C75-AC14-1FDE-AD23-628A876770EE}"/>
              </a:ext>
            </a:extLst>
          </p:cNvPr>
          <p:cNvCxnSpPr>
            <a:cxnSpLocks/>
          </p:cNvCxnSpPr>
          <p:nvPr/>
        </p:nvCxnSpPr>
        <p:spPr>
          <a:xfrm>
            <a:off x="1738868" y="4469106"/>
            <a:ext cx="0" cy="579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C5FB0AD-AB0E-AC6F-A401-168D4163896D}"/>
              </a:ext>
            </a:extLst>
          </p:cNvPr>
          <p:cNvSpPr txBox="1"/>
          <p:nvPr/>
        </p:nvSpPr>
        <p:spPr>
          <a:xfrm>
            <a:off x="1730807" y="4330229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F8B25-100D-8AC3-22BD-DC545641F326}"/>
              </a:ext>
            </a:extLst>
          </p:cNvPr>
          <p:cNvSpPr txBox="1"/>
          <p:nvPr/>
        </p:nvSpPr>
        <p:spPr>
          <a:xfrm>
            <a:off x="1736805" y="3006582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3EA212-AF8B-2053-5EFC-BEA55AE3D230}"/>
              </a:ext>
            </a:extLst>
          </p:cNvPr>
          <p:cNvSpPr txBox="1"/>
          <p:nvPr/>
        </p:nvSpPr>
        <p:spPr>
          <a:xfrm>
            <a:off x="1529610" y="375509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24750F-9F03-C4B0-D1F0-E9FF2B4C7143}"/>
              </a:ext>
            </a:extLst>
          </p:cNvPr>
          <p:cNvSpPr txBox="1"/>
          <p:nvPr/>
        </p:nvSpPr>
        <p:spPr>
          <a:xfrm>
            <a:off x="1556122" y="5302029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147B99-AD0C-DDE0-50FB-8418C5CD88D4}"/>
              </a:ext>
            </a:extLst>
          </p:cNvPr>
          <p:cNvSpPr txBox="1"/>
          <p:nvPr/>
        </p:nvSpPr>
        <p:spPr>
          <a:xfrm>
            <a:off x="3149756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456F24-992D-E3BF-9A43-A8474CD318E4}"/>
              </a:ext>
            </a:extLst>
          </p:cNvPr>
          <p:cNvSpPr txBox="1"/>
          <p:nvPr/>
        </p:nvSpPr>
        <p:spPr>
          <a:xfrm>
            <a:off x="3145020" y="5311970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72F366-149A-AB8B-62D1-8AF41FC2AE34}"/>
              </a:ext>
            </a:extLst>
          </p:cNvPr>
          <p:cNvSpPr txBox="1"/>
          <p:nvPr/>
        </p:nvSpPr>
        <p:spPr>
          <a:xfrm>
            <a:off x="3162544" y="2220745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FACBA2-E2CE-3CDE-5A93-543AC0556171}"/>
              </a:ext>
            </a:extLst>
          </p:cNvPr>
          <p:cNvSpPr txBox="1"/>
          <p:nvPr/>
        </p:nvSpPr>
        <p:spPr>
          <a:xfrm>
            <a:off x="4717557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4467E0-A549-413D-6D34-6B36C9A500B8}"/>
              </a:ext>
            </a:extLst>
          </p:cNvPr>
          <p:cNvSpPr txBox="1"/>
          <p:nvPr/>
        </p:nvSpPr>
        <p:spPr>
          <a:xfrm>
            <a:off x="4714357" y="222767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5B6EF5-36AF-FB8B-82BE-434933E2334C}"/>
              </a:ext>
            </a:extLst>
          </p:cNvPr>
          <p:cNvCxnSpPr>
            <a:cxnSpLocks/>
          </p:cNvCxnSpPr>
          <p:nvPr/>
        </p:nvCxnSpPr>
        <p:spPr>
          <a:xfrm>
            <a:off x="2252026" y="2416558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9DB63-6821-185C-C95F-BF70EDBB8EB1}"/>
              </a:ext>
            </a:extLst>
          </p:cNvPr>
          <p:cNvSpPr txBox="1"/>
          <p:nvPr/>
        </p:nvSpPr>
        <p:spPr>
          <a:xfrm>
            <a:off x="2044924" y="1875110"/>
            <a:ext cx="10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7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Q-learning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13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077099-F8CD-ACCD-BADD-31DC0AC9A054}"/>
              </a:ext>
            </a:extLst>
          </p:cNvPr>
          <p:cNvGraphicFramePr>
            <a:graphicFrameLocks noGrp="1"/>
          </p:cNvGraphicFramePr>
          <p:nvPr/>
        </p:nvGraphicFramePr>
        <p:xfrm>
          <a:off x="975514" y="1715601"/>
          <a:ext cx="4708908" cy="457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36">
                  <a:extLst>
                    <a:ext uri="{9D8B030D-6E8A-4147-A177-3AD203B41FA5}">
                      <a16:colId xmlns:a16="http://schemas.microsoft.com/office/drawing/2014/main" val="3298852338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2683840259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423247949"/>
                    </a:ext>
                  </a:extLst>
                </a:gridCol>
              </a:tblGrid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1490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9324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44390"/>
                  </a:ext>
                </a:extLst>
              </a:tr>
            </a:tbl>
          </a:graphicData>
        </a:graphic>
      </p:graphicFrame>
      <p:sp>
        <p:nvSpPr>
          <p:cNvPr id="7" name="星形: 五角 6">
            <a:extLst>
              <a:ext uri="{FF2B5EF4-FFF2-40B4-BE49-F238E27FC236}">
                <a16:creationId xmlns:a16="http://schemas.microsoft.com/office/drawing/2014/main" id="{70212A1C-522A-A477-4FBB-154D8E91620C}"/>
              </a:ext>
            </a:extLst>
          </p:cNvPr>
          <p:cNvSpPr/>
          <p:nvPr/>
        </p:nvSpPr>
        <p:spPr>
          <a:xfrm>
            <a:off x="4554529" y="4927277"/>
            <a:ext cx="710553" cy="6930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对照 7">
            <a:extLst>
              <a:ext uri="{FF2B5EF4-FFF2-40B4-BE49-F238E27FC236}">
                <a16:creationId xmlns:a16="http://schemas.microsoft.com/office/drawing/2014/main" id="{3FB37FAC-4060-CC40-F045-6F8434BE8D7F}"/>
              </a:ext>
            </a:extLst>
          </p:cNvPr>
          <p:cNvSpPr/>
          <p:nvPr/>
        </p:nvSpPr>
        <p:spPr>
          <a:xfrm>
            <a:off x="1520118" y="2120010"/>
            <a:ext cx="436816" cy="605717"/>
          </a:xfrm>
          <a:prstGeom prst="flowChartCol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F39E8-A646-8C1B-BBDC-4473A28BDF5D}"/>
              </a:ext>
            </a:extLst>
          </p:cNvPr>
          <p:cNvSpPr txBox="1"/>
          <p:nvPr/>
        </p:nvSpPr>
        <p:spPr>
          <a:xfrm>
            <a:off x="6042651" y="1679666"/>
            <a:ext cx="5817616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令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Agent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自由探索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exploration/exploitation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维护一个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表存放经历过的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走过相同状态更新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增量式更新公式：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α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learning rate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学习率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9AA09B-728D-7A4F-9118-D06E3BF788DE}"/>
              </a:ext>
            </a:extLst>
          </p:cNvPr>
          <p:cNvSpPr txBox="1"/>
          <p:nvPr/>
        </p:nvSpPr>
        <p:spPr>
          <a:xfrm>
            <a:off x="4516712" y="5645795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61734-BC55-DCD7-95D4-C124899BA98D}"/>
              </a:ext>
            </a:extLst>
          </p:cNvPr>
          <p:cNvCxnSpPr/>
          <p:nvPr/>
        </p:nvCxnSpPr>
        <p:spPr>
          <a:xfrm>
            <a:off x="1738526" y="3056251"/>
            <a:ext cx="0" cy="530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01A28-D66A-B24D-C546-0F12FEC7CAD3}"/>
              </a:ext>
            </a:extLst>
          </p:cNvPr>
          <p:cNvCxnSpPr>
            <a:cxnSpLocks/>
          </p:cNvCxnSpPr>
          <p:nvPr/>
        </p:nvCxnSpPr>
        <p:spPr>
          <a:xfrm>
            <a:off x="3854653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F8271-BCA5-BDE3-619F-28549BDE9C34}"/>
              </a:ext>
            </a:extLst>
          </p:cNvPr>
          <p:cNvSpPr txBox="1"/>
          <p:nvPr/>
        </p:nvSpPr>
        <p:spPr>
          <a:xfrm>
            <a:off x="3713269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96C9EF-10FB-AC64-442C-4BDBD3CF8D20}"/>
              </a:ext>
            </a:extLst>
          </p:cNvPr>
          <p:cNvCxnSpPr>
            <a:cxnSpLocks/>
          </p:cNvCxnSpPr>
          <p:nvPr/>
        </p:nvCxnSpPr>
        <p:spPr>
          <a:xfrm>
            <a:off x="2314490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814734E-2D74-18A7-7BD7-E3D1816FED79}"/>
              </a:ext>
            </a:extLst>
          </p:cNvPr>
          <p:cNvSpPr txBox="1"/>
          <p:nvPr/>
        </p:nvSpPr>
        <p:spPr>
          <a:xfrm>
            <a:off x="2248863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809C75-AC14-1FDE-AD23-628A876770EE}"/>
              </a:ext>
            </a:extLst>
          </p:cNvPr>
          <p:cNvCxnSpPr>
            <a:cxnSpLocks/>
          </p:cNvCxnSpPr>
          <p:nvPr/>
        </p:nvCxnSpPr>
        <p:spPr>
          <a:xfrm>
            <a:off x="1738868" y="4469106"/>
            <a:ext cx="0" cy="579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C5FB0AD-AB0E-AC6F-A401-168D4163896D}"/>
              </a:ext>
            </a:extLst>
          </p:cNvPr>
          <p:cNvSpPr txBox="1"/>
          <p:nvPr/>
        </p:nvSpPr>
        <p:spPr>
          <a:xfrm>
            <a:off x="1730807" y="4330229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F8B25-100D-8AC3-22BD-DC545641F326}"/>
              </a:ext>
            </a:extLst>
          </p:cNvPr>
          <p:cNvSpPr txBox="1"/>
          <p:nvPr/>
        </p:nvSpPr>
        <p:spPr>
          <a:xfrm>
            <a:off x="1736805" y="3006582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3EA212-AF8B-2053-5EFC-BEA55AE3D230}"/>
              </a:ext>
            </a:extLst>
          </p:cNvPr>
          <p:cNvSpPr txBox="1"/>
          <p:nvPr/>
        </p:nvSpPr>
        <p:spPr>
          <a:xfrm>
            <a:off x="1529610" y="375509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24750F-9F03-C4B0-D1F0-E9FF2B4C7143}"/>
              </a:ext>
            </a:extLst>
          </p:cNvPr>
          <p:cNvSpPr txBox="1"/>
          <p:nvPr/>
        </p:nvSpPr>
        <p:spPr>
          <a:xfrm>
            <a:off x="1556122" y="5302029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147B99-AD0C-DDE0-50FB-8418C5CD88D4}"/>
              </a:ext>
            </a:extLst>
          </p:cNvPr>
          <p:cNvSpPr txBox="1"/>
          <p:nvPr/>
        </p:nvSpPr>
        <p:spPr>
          <a:xfrm>
            <a:off x="3149756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456F24-992D-E3BF-9A43-A8474CD318E4}"/>
              </a:ext>
            </a:extLst>
          </p:cNvPr>
          <p:cNvSpPr txBox="1"/>
          <p:nvPr/>
        </p:nvSpPr>
        <p:spPr>
          <a:xfrm>
            <a:off x="3145020" y="5311970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72F366-149A-AB8B-62D1-8AF41FC2AE34}"/>
              </a:ext>
            </a:extLst>
          </p:cNvPr>
          <p:cNvSpPr txBox="1"/>
          <p:nvPr/>
        </p:nvSpPr>
        <p:spPr>
          <a:xfrm>
            <a:off x="3162544" y="2220745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FACBA2-E2CE-3CDE-5A93-543AC0556171}"/>
              </a:ext>
            </a:extLst>
          </p:cNvPr>
          <p:cNvSpPr txBox="1"/>
          <p:nvPr/>
        </p:nvSpPr>
        <p:spPr>
          <a:xfrm>
            <a:off x="4717557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4467E0-A549-413D-6D34-6B36C9A500B8}"/>
              </a:ext>
            </a:extLst>
          </p:cNvPr>
          <p:cNvSpPr txBox="1"/>
          <p:nvPr/>
        </p:nvSpPr>
        <p:spPr>
          <a:xfrm>
            <a:off x="4714357" y="222767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5B6EF5-36AF-FB8B-82BE-434933E2334C}"/>
              </a:ext>
            </a:extLst>
          </p:cNvPr>
          <p:cNvCxnSpPr>
            <a:cxnSpLocks/>
          </p:cNvCxnSpPr>
          <p:nvPr/>
        </p:nvCxnSpPr>
        <p:spPr>
          <a:xfrm>
            <a:off x="2252026" y="2416558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9DB63-6821-185C-C95F-BF70EDBB8EB1}"/>
              </a:ext>
            </a:extLst>
          </p:cNvPr>
          <p:cNvSpPr txBox="1"/>
          <p:nvPr/>
        </p:nvSpPr>
        <p:spPr>
          <a:xfrm>
            <a:off x="2044924" y="1875110"/>
            <a:ext cx="10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0.001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8A93724-48A1-1C00-85EB-A0E05B1A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20" y="4981688"/>
            <a:ext cx="6264177" cy="6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Q-learning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077099-F8CD-ACCD-BADD-31DC0AC9A054}"/>
              </a:ext>
            </a:extLst>
          </p:cNvPr>
          <p:cNvGraphicFramePr>
            <a:graphicFrameLocks noGrp="1"/>
          </p:cNvGraphicFramePr>
          <p:nvPr/>
        </p:nvGraphicFramePr>
        <p:xfrm>
          <a:off x="975514" y="1715601"/>
          <a:ext cx="4708908" cy="457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36">
                  <a:extLst>
                    <a:ext uri="{9D8B030D-6E8A-4147-A177-3AD203B41FA5}">
                      <a16:colId xmlns:a16="http://schemas.microsoft.com/office/drawing/2014/main" val="3298852338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2683840259"/>
                    </a:ext>
                  </a:extLst>
                </a:gridCol>
                <a:gridCol w="1569636">
                  <a:extLst>
                    <a:ext uri="{9D8B030D-6E8A-4147-A177-3AD203B41FA5}">
                      <a16:colId xmlns:a16="http://schemas.microsoft.com/office/drawing/2014/main" val="423247949"/>
                    </a:ext>
                  </a:extLst>
                </a:gridCol>
              </a:tblGrid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1490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9324"/>
                  </a:ext>
                </a:extLst>
              </a:tr>
              <a:tr h="1523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44390"/>
                  </a:ext>
                </a:extLst>
              </a:tr>
            </a:tbl>
          </a:graphicData>
        </a:graphic>
      </p:graphicFrame>
      <p:sp>
        <p:nvSpPr>
          <p:cNvPr id="7" name="星形: 五角 6">
            <a:extLst>
              <a:ext uri="{FF2B5EF4-FFF2-40B4-BE49-F238E27FC236}">
                <a16:creationId xmlns:a16="http://schemas.microsoft.com/office/drawing/2014/main" id="{70212A1C-522A-A477-4FBB-154D8E91620C}"/>
              </a:ext>
            </a:extLst>
          </p:cNvPr>
          <p:cNvSpPr/>
          <p:nvPr/>
        </p:nvSpPr>
        <p:spPr>
          <a:xfrm>
            <a:off x="4554529" y="4927277"/>
            <a:ext cx="710553" cy="69308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对照 7">
            <a:extLst>
              <a:ext uri="{FF2B5EF4-FFF2-40B4-BE49-F238E27FC236}">
                <a16:creationId xmlns:a16="http://schemas.microsoft.com/office/drawing/2014/main" id="{3FB37FAC-4060-CC40-F045-6F8434BE8D7F}"/>
              </a:ext>
            </a:extLst>
          </p:cNvPr>
          <p:cNvSpPr/>
          <p:nvPr/>
        </p:nvSpPr>
        <p:spPr>
          <a:xfrm>
            <a:off x="1520118" y="2120010"/>
            <a:ext cx="436816" cy="605717"/>
          </a:xfrm>
          <a:prstGeom prst="flowChartCol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9AA09B-728D-7A4F-9118-D06E3BF788DE}"/>
              </a:ext>
            </a:extLst>
          </p:cNvPr>
          <p:cNvSpPr txBox="1"/>
          <p:nvPr/>
        </p:nvSpPr>
        <p:spPr>
          <a:xfrm>
            <a:off x="4516712" y="5645795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61734-BC55-DCD7-95D4-C124899BA98D}"/>
              </a:ext>
            </a:extLst>
          </p:cNvPr>
          <p:cNvCxnSpPr/>
          <p:nvPr/>
        </p:nvCxnSpPr>
        <p:spPr>
          <a:xfrm>
            <a:off x="1738526" y="3056251"/>
            <a:ext cx="0" cy="530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01A28-D66A-B24D-C546-0F12FEC7CAD3}"/>
              </a:ext>
            </a:extLst>
          </p:cNvPr>
          <p:cNvCxnSpPr>
            <a:cxnSpLocks/>
          </p:cNvCxnSpPr>
          <p:nvPr/>
        </p:nvCxnSpPr>
        <p:spPr>
          <a:xfrm>
            <a:off x="3854653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FF8271-BCA5-BDE3-619F-28549BDE9C34}"/>
              </a:ext>
            </a:extLst>
          </p:cNvPr>
          <p:cNvSpPr txBox="1"/>
          <p:nvPr/>
        </p:nvSpPr>
        <p:spPr>
          <a:xfrm>
            <a:off x="3713269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96C9EF-10FB-AC64-442C-4BDBD3CF8D20}"/>
              </a:ext>
            </a:extLst>
          </p:cNvPr>
          <p:cNvCxnSpPr>
            <a:cxnSpLocks/>
          </p:cNvCxnSpPr>
          <p:nvPr/>
        </p:nvCxnSpPr>
        <p:spPr>
          <a:xfrm>
            <a:off x="2314490" y="5545126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814734E-2D74-18A7-7BD7-E3D1816FED79}"/>
              </a:ext>
            </a:extLst>
          </p:cNvPr>
          <p:cNvSpPr txBox="1"/>
          <p:nvPr/>
        </p:nvSpPr>
        <p:spPr>
          <a:xfrm>
            <a:off x="2248863" y="5023106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809C75-AC14-1FDE-AD23-628A876770EE}"/>
              </a:ext>
            </a:extLst>
          </p:cNvPr>
          <p:cNvCxnSpPr>
            <a:cxnSpLocks/>
          </p:cNvCxnSpPr>
          <p:nvPr/>
        </p:nvCxnSpPr>
        <p:spPr>
          <a:xfrm>
            <a:off x="1738868" y="4469106"/>
            <a:ext cx="0" cy="579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C5FB0AD-AB0E-AC6F-A401-168D4163896D}"/>
              </a:ext>
            </a:extLst>
          </p:cNvPr>
          <p:cNvSpPr txBox="1"/>
          <p:nvPr/>
        </p:nvSpPr>
        <p:spPr>
          <a:xfrm>
            <a:off x="1730807" y="4330229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F8B25-100D-8AC3-22BD-DC545641F326}"/>
              </a:ext>
            </a:extLst>
          </p:cNvPr>
          <p:cNvSpPr txBox="1"/>
          <p:nvPr/>
        </p:nvSpPr>
        <p:spPr>
          <a:xfrm>
            <a:off x="1736805" y="3006582"/>
            <a:ext cx="8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3EA212-AF8B-2053-5EFC-BEA55AE3D230}"/>
              </a:ext>
            </a:extLst>
          </p:cNvPr>
          <p:cNvSpPr txBox="1"/>
          <p:nvPr/>
        </p:nvSpPr>
        <p:spPr>
          <a:xfrm>
            <a:off x="1529610" y="375509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24750F-9F03-C4B0-D1F0-E9FF2B4C7143}"/>
              </a:ext>
            </a:extLst>
          </p:cNvPr>
          <p:cNvSpPr txBox="1"/>
          <p:nvPr/>
        </p:nvSpPr>
        <p:spPr>
          <a:xfrm>
            <a:off x="1556122" y="5302029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147B99-AD0C-DDE0-50FB-8418C5CD88D4}"/>
              </a:ext>
            </a:extLst>
          </p:cNvPr>
          <p:cNvSpPr txBox="1"/>
          <p:nvPr/>
        </p:nvSpPr>
        <p:spPr>
          <a:xfrm>
            <a:off x="3149756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456F24-992D-E3BF-9A43-A8474CD318E4}"/>
              </a:ext>
            </a:extLst>
          </p:cNvPr>
          <p:cNvSpPr txBox="1"/>
          <p:nvPr/>
        </p:nvSpPr>
        <p:spPr>
          <a:xfrm>
            <a:off x="3145020" y="5311970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E72F366-149A-AB8B-62D1-8AF41FC2AE34}"/>
              </a:ext>
            </a:extLst>
          </p:cNvPr>
          <p:cNvSpPr txBox="1"/>
          <p:nvPr/>
        </p:nvSpPr>
        <p:spPr>
          <a:xfrm>
            <a:off x="3162544" y="2220745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FACBA2-E2CE-3CDE-5A93-543AC0556171}"/>
              </a:ext>
            </a:extLst>
          </p:cNvPr>
          <p:cNvSpPr txBox="1"/>
          <p:nvPr/>
        </p:nvSpPr>
        <p:spPr>
          <a:xfrm>
            <a:off x="4717557" y="3778456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4467E0-A549-413D-6D34-6B36C9A500B8}"/>
              </a:ext>
            </a:extLst>
          </p:cNvPr>
          <p:cNvSpPr txBox="1"/>
          <p:nvPr/>
        </p:nvSpPr>
        <p:spPr>
          <a:xfrm>
            <a:off x="4714357" y="2227678"/>
            <a:ext cx="55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5B6EF5-36AF-FB8B-82BE-434933E2334C}"/>
              </a:ext>
            </a:extLst>
          </p:cNvPr>
          <p:cNvCxnSpPr>
            <a:cxnSpLocks/>
          </p:cNvCxnSpPr>
          <p:nvPr/>
        </p:nvCxnSpPr>
        <p:spPr>
          <a:xfrm>
            <a:off x="2252026" y="2416558"/>
            <a:ext cx="601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9DB63-6821-185C-C95F-BF70EDBB8EB1}"/>
              </a:ext>
            </a:extLst>
          </p:cNvPr>
          <p:cNvSpPr txBox="1"/>
          <p:nvPr/>
        </p:nvSpPr>
        <p:spPr>
          <a:xfrm>
            <a:off x="2044924" y="1875110"/>
            <a:ext cx="10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0.001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6DFA1-7041-9233-71CD-6EB9E0A1E006}"/>
              </a:ext>
            </a:extLst>
          </p:cNvPr>
          <p:cNvSpPr txBox="1"/>
          <p:nvPr/>
        </p:nvSpPr>
        <p:spPr>
          <a:xfrm>
            <a:off x="6123866" y="3193272"/>
            <a:ext cx="5817616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只能学习到经历过的状态如何走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组合过多时失效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s/a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可取连续值时失效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29EA2A-0912-BE3B-0340-A61422F62192}"/>
              </a:ext>
            </a:extLst>
          </p:cNvPr>
          <p:cNvSpPr txBox="1"/>
          <p:nvPr/>
        </p:nvSpPr>
        <p:spPr>
          <a:xfrm>
            <a:off x="7339035" y="2394252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Q-learning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1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DQN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F39E8-A646-8C1B-BBDC-4473A28BDF5D}"/>
              </a:ext>
            </a:extLst>
          </p:cNvPr>
          <p:cNvSpPr txBox="1"/>
          <p:nvPr/>
        </p:nvSpPr>
        <p:spPr>
          <a:xfrm>
            <a:off x="3582327" y="1169821"/>
            <a:ext cx="4899298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相似的输入有相似的输出！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B5BE61-D69F-C35F-156A-82FC12DAF6EA}"/>
              </a:ext>
            </a:extLst>
          </p:cNvPr>
          <p:cNvSpPr txBox="1"/>
          <p:nvPr/>
        </p:nvSpPr>
        <p:spPr>
          <a:xfrm>
            <a:off x="2498101" y="2040376"/>
            <a:ext cx="20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神经网络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3237A8D-E545-8885-759C-1DB56C270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5" y="2417374"/>
            <a:ext cx="5576271" cy="37182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9EC642D-6393-B422-338C-76FE0C0DB3CB}"/>
              </a:ext>
            </a:extLst>
          </p:cNvPr>
          <p:cNvSpPr txBox="1"/>
          <p:nvPr/>
        </p:nvSpPr>
        <p:spPr>
          <a:xfrm>
            <a:off x="838200" y="4014884"/>
            <a:ext cx="46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55254E-296A-F1BC-AF41-BAC7E8164E2F}"/>
              </a:ext>
            </a:extLst>
          </p:cNvPr>
          <p:cNvSpPr txBox="1"/>
          <p:nvPr/>
        </p:nvSpPr>
        <p:spPr>
          <a:xfrm>
            <a:off x="4864875" y="3507900"/>
            <a:ext cx="151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f(x)</a:t>
            </a:r>
            <a:endParaRPr lang="zh-CN" altLang="en-US" dirty="0"/>
          </a:p>
        </p:txBody>
      </p:sp>
      <p:pic>
        <p:nvPicPr>
          <p:cNvPr id="1026" name="Picture 2" descr="卷积神经网络(CNN)简介_cnn网络-CSDN博客">
            <a:extLst>
              <a:ext uri="{FF2B5EF4-FFF2-40B4-BE49-F238E27FC236}">
                <a16:creationId xmlns:a16="http://schemas.microsoft.com/office/drawing/2014/main" id="{AE9672DD-430F-2EF1-86E9-F81EF4FE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27" y="2340956"/>
            <a:ext cx="4237331" cy="42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347F138-A77B-62C2-8E68-0B151349091C}"/>
              </a:ext>
            </a:extLst>
          </p:cNvPr>
          <p:cNvSpPr txBox="1"/>
          <p:nvPr/>
        </p:nvSpPr>
        <p:spPr>
          <a:xfrm>
            <a:off x="7698139" y="2036327"/>
            <a:ext cx="26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卷积神经网络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1F7450-4604-CACA-DB26-EC457A8E62AE}"/>
              </a:ext>
            </a:extLst>
          </p:cNvPr>
          <p:cNvSpPr txBox="1"/>
          <p:nvPr/>
        </p:nvSpPr>
        <p:spPr>
          <a:xfrm>
            <a:off x="8295613" y="5989392"/>
            <a:ext cx="20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卷积层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52B7E-7A41-30C7-C27A-01720675568A}"/>
              </a:ext>
            </a:extLst>
          </p:cNvPr>
          <p:cNvSpPr txBox="1"/>
          <p:nvPr/>
        </p:nvSpPr>
        <p:spPr>
          <a:xfrm>
            <a:off x="2498101" y="5989392"/>
            <a:ext cx="20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全连接层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0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DQN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F39E8-A646-8C1B-BBDC-4473A28BDF5D}"/>
              </a:ext>
            </a:extLst>
          </p:cNvPr>
          <p:cNvSpPr txBox="1"/>
          <p:nvPr/>
        </p:nvSpPr>
        <p:spPr>
          <a:xfrm>
            <a:off x="5908195" y="1535042"/>
            <a:ext cx="5951494" cy="325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以神经网络代替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表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输入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输出对所有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预测的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决策时选择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Q(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s,a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最大的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Agent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自由探索得到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reward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Training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63FD09-9898-4660-9AEE-B74F62DC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" y="2236824"/>
            <a:ext cx="5576271" cy="3718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73002B-CF92-E17A-3E56-AC704F62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57" y="4790292"/>
            <a:ext cx="4495833" cy="13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DQN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63FD09-9898-4660-9AEE-B74F62DC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3105655"/>
            <a:ext cx="4545141" cy="3030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73002B-CF92-E17A-3E56-AC704F62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015" y="2029069"/>
            <a:ext cx="4495833" cy="13954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C22679-B3D4-83F1-BF0E-4EC72873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70" y="3120061"/>
            <a:ext cx="4554940" cy="30372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09A512-8581-75D1-C3CA-BA54C594786D}"/>
              </a:ext>
            </a:extLst>
          </p:cNvPr>
          <p:cNvSpPr txBox="1"/>
          <p:nvPr/>
        </p:nvSpPr>
        <p:spPr>
          <a:xfrm>
            <a:off x="8840671" y="6033959"/>
            <a:ext cx="20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Q-network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72372C-1F12-ED53-8F07-4304BE9B7F93}"/>
              </a:ext>
            </a:extLst>
          </p:cNvPr>
          <p:cNvSpPr txBox="1"/>
          <p:nvPr/>
        </p:nvSpPr>
        <p:spPr>
          <a:xfrm>
            <a:off x="1335671" y="6033959"/>
            <a:ext cx="34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Target-Q-network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D7DB77-69FA-DC34-0E9A-49F591A81147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5126165" y="3424492"/>
            <a:ext cx="905767" cy="1196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A02061-9579-A534-3757-6AE1E7DB485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7169596" y="3433509"/>
            <a:ext cx="230075" cy="12051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4A65E76-BD9B-0C92-014E-34C1C8490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072" y="5353379"/>
            <a:ext cx="2933721" cy="56674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E00359A-6DE6-D6FA-A2E2-CAFAF6247636}"/>
              </a:ext>
            </a:extLst>
          </p:cNvPr>
          <p:cNvSpPr txBox="1"/>
          <p:nvPr/>
        </p:nvSpPr>
        <p:spPr>
          <a:xfrm>
            <a:off x="2448543" y="1326247"/>
            <a:ext cx="729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变化的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target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会使神经网络的学习产生震荡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DQN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F39E8-A646-8C1B-BBDC-4473A28BDF5D}"/>
              </a:ext>
            </a:extLst>
          </p:cNvPr>
          <p:cNvSpPr txBox="1"/>
          <p:nvPr/>
        </p:nvSpPr>
        <p:spPr>
          <a:xfrm>
            <a:off x="7880650" y="1935422"/>
            <a:ext cx="3311520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DQN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63FD09-9898-4660-9AEE-B74F62DC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" y="2236824"/>
            <a:ext cx="5576271" cy="37182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1C216A-188F-DB0C-C6A1-936EB2936F9F}"/>
              </a:ext>
            </a:extLst>
          </p:cNvPr>
          <p:cNvSpPr txBox="1"/>
          <p:nvPr/>
        </p:nvSpPr>
        <p:spPr>
          <a:xfrm>
            <a:off x="5664103" y="2732905"/>
            <a:ext cx="6475770" cy="26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训练速度慢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有效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Reward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设置困难（搜索算法？）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s’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的意义不明确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神经网络训练不收敛或陷入局部最优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MCTS </a:t>
              </a:r>
              <a:r>
                <a:rPr lang="zh-CN" altLang="en-US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蒙特卡洛树搜索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C216A-188F-DB0C-C6A1-936EB2936F9F}"/>
              </a:ext>
            </a:extLst>
          </p:cNvPr>
          <p:cNvSpPr txBox="1"/>
          <p:nvPr/>
        </p:nvSpPr>
        <p:spPr>
          <a:xfrm>
            <a:off x="7505449" y="2194023"/>
            <a:ext cx="4686551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从给定的状态仿真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次，每次走到终局确定输赢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随机多次逼近期望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最有价值的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作为决策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ML | Búsqueda de árboles de Monte Carlo (MCTS) – Barcelona Geeks">
            <a:extLst>
              <a:ext uri="{FF2B5EF4-FFF2-40B4-BE49-F238E27FC236}">
                <a16:creationId xmlns:a16="http://schemas.microsoft.com/office/drawing/2014/main" id="{1536CAEE-4303-8702-740D-3A5C84A8A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1"/>
          <a:stretch/>
        </p:blipFill>
        <p:spPr bwMode="auto">
          <a:xfrm>
            <a:off x="134031" y="1686978"/>
            <a:ext cx="7284910" cy="34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3B9291-74ED-D5B9-ADAB-10A3CE962189}"/>
              </a:ext>
            </a:extLst>
          </p:cNvPr>
          <p:cNvSpPr txBox="1"/>
          <p:nvPr/>
        </p:nvSpPr>
        <p:spPr>
          <a:xfrm>
            <a:off x="3374385" y="5430125"/>
            <a:ext cx="5280151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搜索空间庞杂的棋类游戏也适用！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CFC8F-3365-1B4F-7A4B-01C9270C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358" y="2120010"/>
            <a:ext cx="4391447" cy="40186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五虎棋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强化学习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Deep Q 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(DQN)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MCTS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pUCT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心得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4" y="58755"/>
              <a:ext cx="29606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目录</a:t>
              </a:r>
              <a:endParaRPr lang="en-US" sz="4000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6299031-FFC7-EAAD-7B00-1F7C6ED8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BC8-FF20-4B0E-BF3E-A85D543594C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51EB74-AEB2-E38A-41BD-57560452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26"/>
          <a:stretch/>
        </p:blipFill>
        <p:spPr>
          <a:xfrm>
            <a:off x="581024" y="1780077"/>
            <a:ext cx="6692010" cy="44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MCTS </a:t>
              </a:r>
              <a:r>
                <a:rPr lang="zh-CN" altLang="en-US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蒙特卡洛树搜索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C216A-188F-DB0C-C6A1-936EB2936F9F}"/>
              </a:ext>
            </a:extLst>
          </p:cNvPr>
          <p:cNvSpPr txBox="1"/>
          <p:nvPr/>
        </p:nvSpPr>
        <p:spPr>
          <a:xfrm>
            <a:off x="7505449" y="1877623"/>
            <a:ext cx="4686551" cy="325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选择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UCB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最大的节点仿真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仿真过则扩展其子节点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随机走到终局得到输赢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沿搜索路径更新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</a:p>
        </p:txBody>
      </p:sp>
      <p:pic>
        <p:nvPicPr>
          <p:cNvPr id="2050" name="Picture 2" descr="ML | Búsqueda de árboles de Monte Carlo (MCTS) – Barcelona Geeks">
            <a:extLst>
              <a:ext uri="{FF2B5EF4-FFF2-40B4-BE49-F238E27FC236}">
                <a16:creationId xmlns:a16="http://schemas.microsoft.com/office/drawing/2014/main" id="{1536CAEE-4303-8702-740D-3A5C84A8A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1"/>
          <a:stretch/>
        </p:blipFill>
        <p:spPr bwMode="auto">
          <a:xfrm>
            <a:off x="122383" y="1504785"/>
            <a:ext cx="7284910" cy="34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665645-AF13-F8AB-52DE-FE8CF8DA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4903988"/>
            <a:ext cx="6381797" cy="11191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33C095-2F2A-7787-2B37-5D1FD7D6A268}"/>
              </a:ext>
            </a:extLst>
          </p:cNvPr>
          <p:cNvSpPr txBox="1"/>
          <p:nvPr/>
        </p:nvSpPr>
        <p:spPr>
          <a:xfrm>
            <a:off x="2131545" y="6023184"/>
            <a:ext cx="457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exploitation   exploration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0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MCTS </a:t>
              </a:r>
              <a:r>
                <a:rPr lang="zh-CN" altLang="en-US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蒙特卡洛树搜索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C216A-188F-DB0C-C6A1-936EB2936F9F}"/>
              </a:ext>
            </a:extLst>
          </p:cNvPr>
          <p:cNvSpPr txBox="1"/>
          <p:nvPr/>
        </p:nvSpPr>
        <p:spPr>
          <a:xfrm>
            <a:off x="7552044" y="2504319"/>
            <a:ext cx="4686551" cy="26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每下一步都要重新搜索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随机仿真效率低偏差大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仿真必须进行到终局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ML | Búsqueda de árboles de Monte Carlo (MCTS) – Barcelona Geeks">
            <a:extLst>
              <a:ext uri="{FF2B5EF4-FFF2-40B4-BE49-F238E27FC236}">
                <a16:creationId xmlns:a16="http://schemas.microsoft.com/office/drawing/2014/main" id="{1536CAEE-4303-8702-740D-3A5C84A8A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1"/>
          <a:stretch/>
        </p:blipFill>
        <p:spPr bwMode="auto">
          <a:xfrm>
            <a:off x="128208" y="2331822"/>
            <a:ext cx="7284910" cy="34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BB5EF5-D15A-BA91-B60D-E8C760C514DA}"/>
              </a:ext>
            </a:extLst>
          </p:cNvPr>
          <p:cNvSpPr txBox="1"/>
          <p:nvPr/>
        </p:nvSpPr>
        <p:spPr>
          <a:xfrm>
            <a:off x="8637796" y="2169356"/>
            <a:ext cx="3311520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MCTS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3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 err="1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pUCT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C216A-188F-DB0C-C6A1-936EB2936F9F}"/>
              </a:ext>
            </a:extLst>
          </p:cNvPr>
          <p:cNvSpPr txBox="1"/>
          <p:nvPr/>
        </p:nvSpPr>
        <p:spPr>
          <a:xfrm>
            <a:off x="7360091" y="1563233"/>
            <a:ext cx="468655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从给定的状态探索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次，每次走到终局或没经历过的节点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节点价值由神经网络预测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选择经历次数最多（探索价值最大）的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作为决策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B9291-74ED-D5B9-ADAB-10A3CE962189}"/>
              </a:ext>
            </a:extLst>
          </p:cNvPr>
          <p:cNvSpPr txBox="1"/>
          <p:nvPr/>
        </p:nvSpPr>
        <p:spPr>
          <a:xfrm>
            <a:off x="3689799" y="5430125"/>
            <a:ext cx="500664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alphaGo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alphazero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的方法！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E08B04-741D-CEC0-F25A-BF14E2384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/>
          <a:stretch/>
        </p:blipFill>
        <p:spPr bwMode="auto">
          <a:xfrm>
            <a:off x="19507" y="2340413"/>
            <a:ext cx="7340584" cy="26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1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 err="1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pUCT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E08B04-741D-CEC0-F25A-BF14E2384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/>
          <a:stretch/>
        </p:blipFill>
        <p:spPr bwMode="auto">
          <a:xfrm>
            <a:off x="60277" y="2169442"/>
            <a:ext cx="7340584" cy="26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305CF6-4D24-83FB-BA92-1BB93BA6EBEE}"/>
              </a:ext>
            </a:extLst>
          </p:cNvPr>
          <p:cNvSpPr txBox="1"/>
          <p:nvPr/>
        </p:nvSpPr>
        <p:spPr>
          <a:xfrm>
            <a:off x="7360091" y="1231291"/>
            <a:ext cx="4686551" cy="454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选择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Q+U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最大的节点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没经历过则用神经网络预测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经历过则扩展其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Q+U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最大的子节点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沿搜索路径更新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028721-300D-54DE-8D55-9FD26EECB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83" y="5037140"/>
            <a:ext cx="3379954" cy="8804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B1FF61-CA90-3B73-B2FA-610EFE39E7BD}"/>
                  </a:ext>
                </a:extLst>
              </p:cNvPr>
              <p:cNvSpPr txBox="1"/>
              <p:nvPr/>
            </p:nvSpPr>
            <p:spPr>
              <a:xfrm>
                <a:off x="1378168" y="5184898"/>
                <a:ext cx="1431482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B1FF61-CA90-3B73-B2FA-610EFE39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68" y="5184898"/>
                <a:ext cx="1431482" cy="636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928B052-EEB9-0908-C3B1-E6F0A75D5428}"/>
              </a:ext>
            </a:extLst>
          </p:cNvPr>
          <p:cNvSpPr txBox="1"/>
          <p:nvPr/>
        </p:nvSpPr>
        <p:spPr>
          <a:xfrm>
            <a:off x="5015351" y="1209652"/>
            <a:ext cx="2344740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树搜索算法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3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 err="1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pUCT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05CF6-4D24-83FB-BA92-1BB93BA6EBEE}"/>
              </a:ext>
            </a:extLst>
          </p:cNvPr>
          <p:cNvSpPr txBox="1"/>
          <p:nvPr/>
        </p:nvSpPr>
        <p:spPr>
          <a:xfrm>
            <a:off x="5896735" y="3871092"/>
            <a:ext cx="6295265" cy="178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V: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减小搜索树深度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便于选择节点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P: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减小无效的搜索广度，便于选择子节点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028721-300D-54DE-8D55-9FD26EECB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0" y="5185372"/>
            <a:ext cx="3379954" cy="8804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B1FF61-CA90-3B73-B2FA-610EFE39E7BD}"/>
                  </a:ext>
                </a:extLst>
              </p:cNvPr>
              <p:cNvSpPr txBox="1"/>
              <p:nvPr/>
            </p:nvSpPr>
            <p:spPr>
              <a:xfrm>
                <a:off x="349351" y="5301969"/>
                <a:ext cx="1431482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B1FF61-CA90-3B73-B2FA-610EFE39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1" y="5301969"/>
                <a:ext cx="1431482" cy="636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E4DE080-64B7-DE57-CCBC-4BB855DB79B2}"/>
              </a:ext>
            </a:extLst>
          </p:cNvPr>
          <p:cNvSpPr txBox="1"/>
          <p:nvPr/>
        </p:nvSpPr>
        <p:spPr>
          <a:xfrm>
            <a:off x="6234312" y="2500627"/>
            <a:ext cx="500664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当前局面价值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[-1,1]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46F47D-BDA6-E0E6-B9B7-BBF1B3EA8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467132"/>
            <a:ext cx="5576271" cy="37182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1808B2-042E-0607-193C-4BA224E77B13}"/>
              </a:ext>
            </a:extLst>
          </p:cNvPr>
          <p:cNvSpPr txBox="1"/>
          <p:nvPr/>
        </p:nvSpPr>
        <p:spPr>
          <a:xfrm>
            <a:off x="5319912" y="1199175"/>
            <a:ext cx="2663369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神经网络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B595A8-30B5-8F22-8862-0DA355689884}"/>
              </a:ext>
            </a:extLst>
          </p:cNvPr>
          <p:cNvSpPr txBox="1"/>
          <p:nvPr/>
        </p:nvSpPr>
        <p:spPr>
          <a:xfrm>
            <a:off x="6234312" y="3326252"/>
            <a:ext cx="500664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选择每个动作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的概率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177138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 err="1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pUCT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05CF6-4D24-83FB-BA92-1BB93BA6EBEE}"/>
              </a:ext>
            </a:extLst>
          </p:cNvPr>
          <p:cNvSpPr txBox="1"/>
          <p:nvPr/>
        </p:nvSpPr>
        <p:spPr>
          <a:xfrm>
            <a:off x="6096000" y="5430125"/>
            <a:ext cx="48423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游戏结束后分配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4DE080-64B7-DE57-CCBC-4BB855DB79B2}"/>
              </a:ext>
            </a:extLst>
          </p:cNvPr>
          <p:cNvSpPr txBox="1"/>
          <p:nvPr/>
        </p:nvSpPr>
        <p:spPr>
          <a:xfrm>
            <a:off x="6096000" y="4157136"/>
            <a:ext cx="500664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当前局面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价值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[-1,1]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46F47D-BDA6-E0E6-B9B7-BBF1B3EA8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6" y="2225702"/>
            <a:ext cx="5576271" cy="37182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1808B2-042E-0607-193C-4BA224E77B13}"/>
              </a:ext>
            </a:extLst>
          </p:cNvPr>
          <p:cNvSpPr txBox="1"/>
          <p:nvPr/>
        </p:nvSpPr>
        <p:spPr>
          <a:xfrm>
            <a:off x="4824854" y="1225864"/>
            <a:ext cx="2663369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神经网络训练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B595A8-30B5-8F22-8862-0DA355689884}"/>
              </a:ext>
            </a:extLst>
          </p:cNvPr>
          <p:cNvSpPr txBox="1"/>
          <p:nvPr/>
        </p:nvSpPr>
        <p:spPr>
          <a:xfrm>
            <a:off x="6096000" y="3405783"/>
            <a:ext cx="500664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P: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选择每个动作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的概率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[0,1]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781212-EE19-D0AF-2D90-AEC4884A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538" y="1940937"/>
            <a:ext cx="3219887" cy="81259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FC3722-65AB-844D-7F6F-ECF515FDC22C}"/>
              </a:ext>
            </a:extLst>
          </p:cNvPr>
          <p:cNvCxnSpPr>
            <a:cxnSpLocks/>
          </p:cNvCxnSpPr>
          <p:nvPr/>
        </p:nvCxnSpPr>
        <p:spPr>
          <a:xfrm flipH="1">
            <a:off x="7766481" y="2834953"/>
            <a:ext cx="8643" cy="6754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B08AAD-C6FA-744A-EEFD-FCB29D7D5E05}"/>
              </a:ext>
            </a:extLst>
          </p:cNvPr>
          <p:cNvCxnSpPr>
            <a:cxnSpLocks/>
          </p:cNvCxnSpPr>
          <p:nvPr/>
        </p:nvCxnSpPr>
        <p:spPr>
          <a:xfrm flipV="1">
            <a:off x="7757697" y="4905630"/>
            <a:ext cx="8784" cy="687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7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en-US" altLang="zh-CN" sz="4000" b="1" dirty="0" err="1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pUCT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05CF6-4D24-83FB-BA92-1BB93BA6EBEE}"/>
              </a:ext>
            </a:extLst>
          </p:cNvPr>
          <p:cNvSpPr txBox="1"/>
          <p:nvPr/>
        </p:nvSpPr>
        <p:spPr>
          <a:xfrm>
            <a:off x="2479169" y="3010666"/>
            <a:ext cx="8301431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神经网络预测超级慢！！！</a:t>
            </a:r>
            <a:endParaRPr lang="en-US" altLang="zh-CN" sz="54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1808B2-042E-0607-193C-4BA224E77B13}"/>
              </a:ext>
            </a:extLst>
          </p:cNvPr>
          <p:cNvSpPr txBox="1"/>
          <p:nvPr/>
        </p:nvSpPr>
        <p:spPr>
          <a:xfrm>
            <a:off x="4900569" y="2268396"/>
            <a:ext cx="2663369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pUCT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的缺点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心得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CB9DA3-29B5-C32F-27FA-BD0FB370E636}"/>
              </a:ext>
            </a:extLst>
          </p:cNvPr>
          <p:cNvSpPr txBox="1"/>
          <p:nvPr/>
        </p:nvSpPr>
        <p:spPr>
          <a:xfrm>
            <a:off x="3700306" y="1504785"/>
            <a:ext cx="5350507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GPT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超级实用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Jupyter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notebook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很方便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cnn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应对棋盘游戏很合适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应用新方法先从简单任务开始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每写一个函数都检查一下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参考文章和代码</a:t>
              </a:r>
              <a:endParaRPr lang="en-US" altLang="zh-CN" sz="4000" b="1" baseline="30000" dirty="0">
                <a:solidFill>
                  <a:srgbClr val="2626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442" y="6446109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CB9DA3-29B5-C32F-27FA-BD0FB370E636}"/>
              </a:ext>
            </a:extLst>
          </p:cNvPr>
          <p:cNvSpPr txBox="1"/>
          <p:nvPr/>
        </p:nvSpPr>
        <p:spPr>
          <a:xfrm>
            <a:off x="709612" y="1248609"/>
            <a:ext cx="11031527" cy="484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Q-learning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hlinkClick r:id="rId3"/>
              </a:rPr>
              <a:t>Nim - CS50's Introduction to Artificial Intelligence with Python (harvard.edu)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DQN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000" dirty="0">
                <a:hlinkClick r:id="rId4"/>
              </a:rPr>
              <a:t>无监督学习、推荐器、强化学习 </a:t>
            </a:r>
            <a:r>
              <a:rPr lang="en-US" altLang="zh-CN" sz="2000" dirty="0">
                <a:hlinkClick r:id="rId4"/>
              </a:rPr>
              <a:t>| Coursera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MCTS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hlinkClick r:id="rId5"/>
              </a:rPr>
              <a:t>tictactoe-mtcs/src/tictactoe/tictactoe.py at master · </a:t>
            </a:r>
            <a:r>
              <a:rPr lang="en-US" altLang="zh-CN" sz="2000" dirty="0" err="1">
                <a:hlinkClick r:id="rId5"/>
              </a:rPr>
              <a:t>maksimKorzh</a:t>
            </a:r>
            <a:r>
              <a:rPr lang="en-US" altLang="zh-CN" sz="2000" dirty="0">
                <a:hlinkClick r:id="rId5"/>
              </a:rPr>
              <a:t>/</a:t>
            </a:r>
            <a:r>
              <a:rPr lang="en-US" altLang="zh-CN" sz="2000" dirty="0" err="1">
                <a:hlinkClick r:id="rId5"/>
              </a:rPr>
              <a:t>tictactoe-mtcs</a:t>
            </a:r>
            <a:r>
              <a:rPr lang="en-US" altLang="zh-CN" sz="2000" dirty="0">
                <a:hlinkClick r:id="rId5"/>
              </a:rPr>
              <a:t> (github.com)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pUCT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dirty="0" err="1">
                <a:hlinkClick r:id="rId6"/>
              </a:rPr>
              <a:t>chengstone</a:t>
            </a:r>
            <a:r>
              <a:rPr lang="en-US" altLang="zh-CN" sz="2000" dirty="0">
                <a:hlinkClick r:id="rId6"/>
              </a:rPr>
              <a:t>/</a:t>
            </a:r>
            <a:r>
              <a:rPr lang="en-US" altLang="zh-CN" sz="2000" dirty="0" err="1">
                <a:hlinkClick r:id="rId6"/>
              </a:rPr>
              <a:t>cchess</a:t>
            </a:r>
            <a:r>
              <a:rPr lang="en-US" altLang="zh-CN" sz="2000" dirty="0">
                <a:hlinkClick r:id="rId6"/>
              </a:rPr>
              <a:t>-zero: AlphaZero implemented Chinese chess. AlphaGo Zero / AlphaZero</a:t>
            </a:r>
            <a:r>
              <a:rPr lang="zh-CN" altLang="en-US" sz="2000" dirty="0">
                <a:hlinkClick r:id="rId6"/>
              </a:rPr>
              <a:t>实践项目，实现中国象棋。 </a:t>
            </a:r>
            <a:r>
              <a:rPr lang="en-US" altLang="zh-CN" sz="2000" dirty="0">
                <a:hlinkClick r:id="rId6"/>
              </a:rPr>
              <a:t>(github.com)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7"/>
              </a:rPr>
              <a:t>tensorfly-gpu</a:t>
            </a:r>
            <a:r>
              <a:rPr lang="en-US" altLang="zh-CN" sz="2000" dirty="0">
                <a:hlinkClick r:id="rId7"/>
              </a:rPr>
              <a:t>/</a:t>
            </a:r>
            <a:r>
              <a:rPr lang="en-US" altLang="zh-CN" sz="2000" dirty="0" err="1">
                <a:hlinkClick r:id="rId7"/>
              </a:rPr>
              <a:t>aichess</a:t>
            </a:r>
            <a:r>
              <a:rPr lang="en-US" altLang="zh-CN" sz="2000" dirty="0">
                <a:hlinkClick r:id="rId7"/>
              </a:rPr>
              <a:t>: </a:t>
            </a:r>
            <a:r>
              <a:rPr lang="zh-CN" altLang="en-US" sz="2000" dirty="0">
                <a:hlinkClick r:id="rId7"/>
              </a:rPr>
              <a:t>使用</a:t>
            </a:r>
            <a:r>
              <a:rPr lang="en-US" altLang="zh-CN" sz="2000" dirty="0" err="1">
                <a:hlinkClick r:id="rId7"/>
              </a:rPr>
              <a:t>alphazero</a:t>
            </a:r>
            <a:r>
              <a:rPr lang="zh-CN" altLang="en-US" sz="2000" dirty="0">
                <a:hlinkClick r:id="rId7"/>
              </a:rPr>
              <a:t>算法打造属于你自己的象棋</a:t>
            </a:r>
            <a:r>
              <a:rPr lang="en-US" altLang="zh-CN" sz="2000" dirty="0">
                <a:hlinkClick r:id="rId7"/>
              </a:rPr>
              <a:t>AI (github.com)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8"/>
              </a:rPr>
              <a:t>personal_chatgpt</a:t>
            </a:r>
            <a:r>
              <a:rPr lang="en-US" altLang="zh-CN" sz="2000" dirty="0">
                <a:hlinkClick r:id="rId8"/>
              </a:rPr>
              <a:t>/tutorials/</a:t>
            </a:r>
            <a:r>
              <a:rPr lang="en-US" altLang="zh-CN" sz="2000" dirty="0" err="1">
                <a:hlinkClick r:id="rId8"/>
              </a:rPr>
              <a:t>drl</a:t>
            </a:r>
            <a:r>
              <a:rPr lang="en-US" altLang="zh-CN" sz="2000" dirty="0">
                <a:hlinkClick r:id="rId8"/>
              </a:rPr>
              <a:t>/</a:t>
            </a:r>
            <a:r>
              <a:rPr lang="en-US" altLang="zh-CN" sz="2000" dirty="0" err="1">
                <a:hlinkClick r:id="rId8"/>
              </a:rPr>
              <a:t>mcts</a:t>
            </a:r>
            <a:r>
              <a:rPr lang="en-US" altLang="zh-CN" sz="2000" dirty="0">
                <a:hlinkClick r:id="rId8"/>
              </a:rPr>
              <a:t>/mcts_02_from_scartch.ipynb at main · </a:t>
            </a:r>
            <a:r>
              <a:rPr lang="en-US" altLang="zh-CN" sz="2000" dirty="0" err="1">
                <a:hlinkClick r:id="rId8"/>
              </a:rPr>
              <a:t>chunhuizhang</a:t>
            </a:r>
            <a:r>
              <a:rPr lang="en-US" altLang="zh-CN" sz="2000" dirty="0">
                <a:hlinkClick r:id="rId8"/>
              </a:rPr>
              <a:t>/</a:t>
            </a:r>
            <a:r>
              <a:rPr lang="en-US" altLang="zh-CN" sz="2000" dirty="0" err="1">
                <a:hlinkClick r:id="rId8"/>
              </a:rPr>
              <a:t>personal_chatgpt</a:t>
            </a:r>
            <a:r>
              <a:rPr lang="en-US" altLang="zh-CN" sz="2000" dirty="0">
                <a:hlinkClick r:id="rId8"/>
              </a:rPr>
              <a:t> (github.com)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FC7A09E-C250-79C4-4AAA-FA17176F441E}"/>
              </a:ext>
            </a:extLst>
          </p:cNvPr>
          <p:cNvCxnSpPr>
            <a:cxnSpLocks/>
          </p:cNvCxnSpPr>
          <p:nvPr/>
        </p:nvCxnSpPr>
        <p:spPr>
          <a:xfrm>
            <a:off x="3096429" y="2327316"/>
            <a:ext cx="1980230" cy="19394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A24A045-B187-0769-9AE7-27C894E109BB}"/>
              </a:ext>
            </a:extLst>
          </p:cNvPr>
          <p:cNvCxnSpPr>
            <a:cxnSpLocks/>
          </p:cNvCxnSpPr>
          <p:nvPr/>
        </p:nvCxnSpPr>
        <p:spPr>
          <a:xfrm>
            <a:off x="2325691" y="2327316"/>
            <a:ext cx="2686901" cy="26674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1E3B565-03A0-92B0-8CC3-F25420DAD07F}"/>
              </a:ext>
            </a:extLst>
          </p:cNvPr>
          <p:cNvCxnSpPr>
            <a:cxnSpLocks/>
          </p:cNvCxnSpPr>
          <p:nvPr/>
        </p:nvCxnSpPr>
        <p:spPr>
          <a:xfrm>
            <a:off x="1598637" y="2366309"/>
            <a:ext cx="3413955" cy="34013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387C66-7397-9807-7F3D-0243308F7122}"/>
              </a:ext>
            </a:extLst>
          </p:cNvPr>
          <p:cNvCxnSpPr>
            <a:cxnSpLocks/>
          </p:cNvCxnSpPr>
          <p:nvPr/>
        </p:nvCxnSpPr>
        <p:spPr>
          <a:xfrm>
            <a:off x="2525656" y="2264870"/>
            <a:ext cx="0" cy="36042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77ACF7C-8F9C-4989-5DA9-8CE4A8C09B16}"/>
              </a:ext>
            </a:extLst>
          </p:cNvPr>
          <p:cNvCxnSpPr>
            <a:cxnSpLocks/>
          </p:cNvCxnSpPr>
          <p:nvPr/>
        </p:nvCxnSpPr>
        <p:spPr>
          <a:xfrm>
            <a:off x="1598637" y="3297046"/>
            <a:ext cx="341201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CC96C06-458C-7B0F-9868-0E13B9077C48}"/>
              </a:ext>
            </a:extLst>
          </p:cNvPr>
          <p:cNvSpPr/>
          <p:nvPr/>
        </p:nvSpPr>
        <p:spPr>
          <a:xfrm>
            <a:off x="3015374" y="4495433"/>
            <a:ext cx="1307533" cy="13245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E751369-25EA-6C9D-807A-71C77E9D1513}"/>
              </a:ext>
            </a:extLst>
          </p:cNvPr>
          <p:cNvSpPr/>
          <p:nvPr/>
        </p:nvSpPr>
        <p:spPr>
          <a:xfrm>
            <a:off x="1536028" y="226137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C157117-3C24-C92C-A5F4-2D5E1DCC3D0B}"/>
              </a:ext>
            </a:extLst>
          </p:cNvPr>
          <p:cNvSpPr/>
          <p:nvPr/>
        </p:nvSpPr>
        <p:spPr>
          <a:xfrm>
            <a:off x="4545687" y="226612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FFE1568-5997-6EC7-5553-1101241927A4}"/>
              </a:ext>
            </a:extLst>
          </p:cNvPr>
          <p:cNvSpPr/>
          <p:nvPr/>
        </p:nvSpPr>
        <p:spPr>
          <a:xfrm>
            <a:off x="3039886" y="374084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B711E32-7518-5393-E38B-1F94DFC9DD2A}"/>
              </a:ext>
            </a:extLst>
          </p:cNvPr>
          <p:cNvSpPr/>
          <p:nvPr/>
        </p:nvSpPr>
        <p:spPr>
          <a:xfrm>
            <a:off x="4545687" y="5231287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6D7B15-53CB-AB4F-8ECA-F904DA9A3CEC}"/>
              </a:ext>
            </a:extLst>
          </p:cNvPr>
          <p:cNvSpPr/>
          <p:nvPr/>
        </p:nvSpPr>
        <p:spPr>
          <a:xfrm>
            <a:off x="1515823" y="5257436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47665A8-7FDC-995A-C4F1-0024837B525B}"/>
              </a:ext>
            </a:extLst>
          </p:cNvPr>
          <p:cNvSpPr/>
          <p:nvPr/>
        </p:nvSpPr>
        <p:spPr>
          <a:xfrm>
            <a:off x="3039886" y="2255944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1553655-A7F4-6C55-C499-CE074FFDEDB5}"/>
              </a:ext>
            </a:extLst>
          </p:cNvPr>
          <p:cNvSpPr/>
          <p:nvPr/>
        </p:nvSpPr>
        <p:spPr>
          <a:xfrm>
            <a:off x="3793393" y="2960180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C15BA45-94B4-0209-3A3F-179C9D5356E7}"/>
              </a:ext>
            </a:extLst>
          </p:cNvPr>
          <p:cNvSpPr/>
          <p:nvPr/>
        </p:nvSpPr>
        <p:spPr>
          <a:xfrm>
            <a:off x="4539621" y="3724543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C9E14A-70F3-FDC1-4ECD-A00B3CDBF742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DE751369-25EA-6C9D-807A-71C77E9D1513}"/>
              </a:ext>
            </a:extLst>
          </p:cNvPr>
          <p:cNvSpPr/>
          <p:nvPr/>
        </p:nvSpPr>
        <p:spPr>
          <a:xfrm>
            <a:off x="1536028" y="226137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C157117-3C24-C92C-A5F4-2D5E1DCC3D0B}"/>
              </a:ext>
            </a:extLst>
          </p:cNvPr>
          <p:cNvSpPr/>
          <p:nvPr/>
        </p:nvSpPr>
        <p:spPr>
          <a:xfrm>
            <a:off x="4545687" y="226612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FFE1568-5997-6EC7-5553-1101241927A4}"/>
              </a:ext>
            </a:extLst>
          </p:cNvPr>
          <p:cNvSpPr/>
          <p:nvPr/>
        </p:nvSpPr>
        <p:spPr>
          <a:xfrm>
            <a:off x="3039886" y="374084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B711E32-7518-5393-E38B-1F94DFC9DD2A}"/>
              </a:ext>
            </a:extLst>
          </p:cNvPr>
          <p:cNvSpPr/>
          <p:nvPr/>
        </p:nvSpPr>
        <p:spPr>
          <a:xfrm>
            <a:off x="4545687" y="5231287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6D7B15-53CB-AB4F-8ECA-F904DA9A3CEC}"/>
              </a:ext>
            </a:extLst>
          </p:cNvPr>
          <p:cNvSpPr/>
          <p:nvPr/>
        </p:nvSpPr>
        <p:spPr>
          <a:xfrm>
            <a:off x="1515823" y="5257436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FC0EF-78E8-E3DD-FC35-5C88C5E052F2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54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FC157117-3C24-C92C-A5F4-2D5E1DCC3D0B}"/>
              </a:ext>
            </a:extLst>
          </p:cNvPr>
          <p:cNvSpPr/>
          <p:nvPr/>
        </p:nvSpPr>
        <p:spPr>
          <a:xfrm>
            <a:off x="4545687" y="226612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FFE1568-5997-6EC7-5553-1101241927A4}"/>
              </a:ext>
            </a:extLst>
          </p:cNvPr>
          <p:cNvSpPr/>
          <p:nvPr/>
        </p:nvSpPr>
        <p:spPr>
          <a:xfrm>
            <a:off x="3039886" y="3740849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47665A8-7FDC-995A-C4F1-0024837B525B}"/>
              </a:ext>
            </a:extLst>
          </p:cNvPr>
          <p:cNvSpPr/>
          <p:nvPr/>
        </p:nvSpPr>
        <p:spPr>
          <a:xfrm>
            <a:off x="3039886" y="2255944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1553655-A7F4-6C55-C499-CE074FFDEDB5}"/>
              </a:ext>
            </a:extLst>
          </p:cNvPr>
          <p:cNvSpPr/>
          <p:nvPr/>
        </p:nvSpPr>
        <p:spPr>
          <a:xfrm>
            <a:off x="3793393" y="2960180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C15BA45-94B4-0209-3A3F-179C9D5356E7}"/>
              </a:ext>
            </a:extLst>
          </p:cNvPr>
          <p:cNvSpPr/>
          <p:nvPr/>
        </p:nvSpPr>
        <p:spPr>
          <a:xfrm>
            <a:off x="4539621" y="3724543"/>
            <a:ext cx="529514" cy="53641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C0DF92-1371-579E-3AC8-5828DD9CE5E9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9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387C66-7397-9807-7F3D-0243308F7122}"/>
              </a:ext>
            </a:extLst>
          </p:cNvPr>
          <p:cNvCxnSpPr>
            <a:cxnSpLocks/>
          </p:cNvCxnSpPr>
          <p:nvPr/>
        </p:nvCxnSpPr>
        <p:spPr>
          <a:xfrm>
            <a:off x="2525656" y="2264870"/>
            <a:ext cx="0" cy="36042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77ACF7C-8F9C-4989-5DA9-8CE4A8C09B16}"/>
              </a:ext>
            </a:extLst>
          </p:cNvPr>
          <p:cNvCxnSpPr>
            <a:cxnSpLocks/>
          </p:cNvCxnSpPr>
          <p:nvPr/>
        </p:nvCxnSpPr>
        <p:spPr>
          <a:xfrm>
            <a:off x="1598637" y="3279574"/>
            <a:ext cx="341201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D3BC25-1254-EB02-7624-9A2235E7B5C6}"/>
              </a:ext>
            </a:extLst>
          </p:cNvPr>
          <p:cNvCxnSpPr>
            <a:cxnSpLocks/>
          </p:cNvCxnSpPr>
          <p:nvPr/>
        </p:nvCxnSpPr>
        <p:spPr>
          <a:xfrm>
            <a:off x="1598637" y="2366309"/>
            <a:ext cx="3413955" cy="34013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2614679-F664-DBF2-D1AA-F6CF7BA64DF6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FC7A09E-C250-79C4-4AAA-FA17176F441E}"/>
              </a:ext>
            </a:extLst>
          </p:cNvPr>
          <p:cNvCxnSpPr>
            <a:cxnSpLocks/>
          </p:cNvCxnSpPr>
          <p:nvPr/>
        </p:nvCxnSpPr>
        <p:spPr>
          <a:xfrm>
            <a:off x="3096429" y="2327316"/>
            <a:ext cx="1980230" cy="19394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A24A045-B187-0769-9AE7-27C894E109BB}"/>
              </a:ext>
            </a:extLst>
          </p:cNvPr>
          <p:cNvCxnSpPr>
            <a:cxnSpLocks/>
          </p:cNvCxnSpPr>
          <p:nvPr/>
        </p:nvCxnSpPr>
        <p:spPr>
          <a:xfrm>
            <a:off x="2325691" y="2327316"/>
            <a:ext cx="2686901" cy="26674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CE0EA-CCF2-A46F-93DC-70B9218CE6BD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1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1884F-68D4-C25F-9DDE-6CF95311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73" y="2020697"/>
            <a:ext cx="4033867" cy="3976717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6CC96C06-458C-7B0F-9868-0E13B9077C48}"/>
              </a:ext>
            </a:extLst>
          </p:cNvPr>
          <p:cNvSpPr/>
          <p:nvPr/>
        </p:nvSpPr>
        <p:spPr>
          <a:xfrm>
            <a:off x="3015374" y="4495433"/>
            <a:ext cx="1307533" cy="13245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A3B147AE-CDB2-85A2-042B-751EB9A6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03" y="2095230"/>
            <a:ext cx="2493728" cy="4018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        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小五虎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整排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对角线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三斜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小井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FA8DD8-9BF9-4C67-66F5-C3CB6699E27D}"/>
              </a:ext>
            </a:extLst>
          </p:cNvPr>
          <p:cNvSpPr txBox="1"/>
          <p:nvPr/>
        </p:nvSpPr>
        <p:spPr>
          <a:xfrm>
            <a:off x="2525656" y="1394188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928A0F-7856-99D8-21D6-4EB1E8F968C1}"/>
              </a:ext>
            </a:extLst>
          </p:cNvPr>
          <p:cNvSpPr txBox="1">
            <a:spLocks/>
          </p:cNvSpPr>
          <p:nvPr/>
        </p:nvSpPr>
        <p:spPr>
          <a:xfrm>
            <a:off x="9580811" y="2096205"/>
            <a:ext cx="2493728" cy="401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B60A7-AAD1-A098-2EC9-CD14A2E70000}"/>
              </a:ext>
            </a:extLst>
          </p:cNvPr>
          <p:cNvSpPr txBox="1"/>
          <p:nvPr/>
        </p:nvSpPr>
        <p:spPr>
          <a:xfrm>
            <a:off x="7856367" y="1406867"/>
            <a:ext cx="324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得分高者获胜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46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809233-A545-799B-A15E-ECFAC234F01D}"/>
              </a:ext>
            </a:extLst>
          </p:cNvPr>
          <p:cNvGrpSpPr/>
          <p:nvPr/>
        </p:nvGrpSpPr>
        <p:grpSpPr>
          <a:xfrm>
            <a:off x="0" y="229328"/>
            <a:ext cx="12192000" cy="863583"/>
            <a:chOff x="0" y="58755"/>
            <a:chExt cx="12192000" cy="863583"/>
          </a:xfrm>
        </p:grpSpPr>
        <p:sp>
          <p:nvSpPr>
            <p:cNvPr id="5" name="文本框 10">
              <a:extLst>
                <a:ext uri="{FF2B5EF4-FFF2-40B4-BE49-F238E27FC236}">
                  <a16:creationId xmlns:a16="http://schemas.microsoft.com/office/drawing/2014/main" id="{B56E76F8-479E-FFA3-0E36-A9DDF1B6CA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98873" y="58755"/>
              <a:ext cx="10461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</a:defRPr>
              </a:lvl9pPr>
            </a:lstStyle>
            <a:p>
              <a:r>
                <a:rPr lang="zh-CN" altLang="en-US" sz="4000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五虎棋</a:t>
              </a:r>
              <a:endParaRPr lang="en-US" altLang="zh-CN" sz="4000" b="1" baseline="300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11">
              <a:extLst>
                <a:ext uri="{FF2B5EF4-FFF2-40B4-BE49-F238E27FC236}">
                  <a16:creationId xmlns:a16="http://schemas.microsoft.com/office/drawing/2014/main" id="{377C7E96-372F-6FF9-3083-8BBDEC14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2338"/>
              <a:ext cx="1219200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</p:grpSp>
      <p:sp>
        <p:nvSpPr>
          <p:cNvPr id="13" name="等腰三角形 18">
            <a:extLst>
              <a:ext uri="{FF2B5EF4-FFF2-40B4-BE49-F238E27FC236}">
                <a16:creationId xmlns:a16="http://schemas.microsoft.com/office/drawing/2014/main" id="{072E9CE0-E889-A8B3-D2B3-5CBBC66988D9}"/>
              </a:ext>
            </a:extLst>
          </p:cNvPr>
          <p:cNvSpPr/>
          <p:nvPr/>
        </p:nvSpPr>
        <p:spPr>
          <a:xfrm rot="5400000">
            <a:off x="922337" y="454025"/>
            <a:ext cx="196850" cy="25717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CF91E9C-BAF3-AB7A-C538-6F63770894AF}"/>
              </a:ext>
            </a:extLst>
          </p:cNvPr>
          <p:cNvSpPr/>
          <p:nvPr/>
        </p:nvSpPr>
        <p:spPr>
          <a:xfrm rot="5400000">
            <a:off x="611187" y="454025"/>
            <a:ext cx="196850" cy="2571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15" name="等腰三角形 23">
            <a:extLst>
              <a:ext uri="{FF2B5EF4-FFF2-40B4-BE49-F238E27FC236}">
                <a16:creationId xmlns:a16="http://schemas.microsoft.com/office/drawing/2014/main" id="{F3B2FF06-33F6-970C-A5AC-8FEDADFA1A69}"/>
              </a:ext>
            </a:extLst>
          </p:cNvPr>
          <p:cNvSpPr/>
          <p:nvPr/>
        </p:nvSpPr>
        <p:spPr>
          <a:xfrm rot="5400000">
            <a:off x="299243" y="453231"/>
            <a:ext cx="198438" cy="2571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endParaRPr lang="zh-CN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4D04B-7D56-AA64-22E9-A7367A4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690" y="5997414"/>
            <a:ext cx="2743200" cy="365125"/>
          </a:xfrm>
        </p:spPr>
        <p:txBody>
          <a:bodyPr/>
          <a:lstStyle/>
          <a:p>
            <a:fld id="{4FF42BC8-FF20-4B0E-BF3E-A85D543594CE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8C5CDD-E80A-1FEB-993E-040E1FB1011D}"/>
              </a:ext>
            </a:extLst>
          </p:cNvPr>
          <p:cNvGrpSpPr/>
          <p:nvPr/>
        </p:nvGrpSpPr>
        <p:grpSpPr>
          <a:xfrm>
            <a:off x="1298873" y="2021960"/>
            <a:ext cx="4033867" cy="3976717"/>
            <a:chOff x="1298873" y="2020697"/>
            <a:chExt cx="4033867" cy="397671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7E1884F-68D4-C25F-9DDE-6CF953110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873" y="2020697"/>
              <a:ext cx="4033867" cy="397671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C7A09E-C250-79C4-4AAA-FA17176F441E}"/>
                </a:ext>
              </a:extLst>
            </p:cNvPr>
            <p:cNvCxnSpPr>
              <a:cxnSpLocks/>
            </p:cNvCxnSpPr>
            <p:nvPr/>
          </p:nvCxnSpPr>
          <p:spPr>
            <a:xfrm>
              <a:off x="3096429" y="2327316"/>
              <a:ext cx="1980230" cy="19394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24A045-B187-0769-9AE7-27C894E109BB}"/>
                </a:ext>
              </a:extLst>
            </p:cNvPr>
            <p:cNvCxnSpPr>
              <a:cxnSpLocks/>
            </p:cNvCxnSpPr>
            <p:nvPr/>
          </p:nvCxnSpPr>
          <p:spPr>
            <a:xfrm>
              <a:off x="2325691" y="2327316"/>
              <a:ext cx="2686901" cy="266748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E3B565-03A0-92B0-8CC3-F25420DAD07F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37" y="2366309"/>
              <a:ext cx="3413955" cy="34013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1387C66-7397-9807-7F3D-0243308F7122}"/>
                </a:ext>
              </a:extLst>
            </p:cNvPr>
            <p:cNvCxnSpPr>
              <a:cxnSpLocks/>
            </p:cNvCxnSpPr>
            <p:nvPr/>
          </p:nvCxnSpPr>
          <p:spPr>
            <a:xfrm>
              <a:off x="2525656" y="2264870"/>
              <a:ext cx="0" cy="3604266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77ACF7C-8F9C-4989-5DA9-8CE4A8C09B1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37" y="3297046"/>
              <a:ext cx="341201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CC96C06-458C-7B0F-9868-0E13B9077C48}"/>
                </a:ext>
              </a:extLst>
            </p:cNvPr>
            <p:cNvSpPr/>
            <p:nvPr/>
          </p:nvSpPr>
          <p:spPr>
            <a:xfrm>
              <a:off x="3015374" y="4495433"/>
              <a:ext cx="1307533" cy="132456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E751369-25EA-6C9D-807A-71C77E9D1513}"/>
                </a:ext>
              </a:extLst>
            </p:cNvPr>
            <p:cNvSpPr/>
            <p:nvPr/>
          </p:nvSpPr>
          <p:spPr>
            <a:xfrm>
              <a:off x="1536028" y="2261379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157117-3C24-C92C-A5F4-2D5E1DCC3D0B}"/>
                </a:ext>
              </a:extLst>
            </p:cNvPr>
            <p:cNvSpPr/>
            <p:nvPr/>
          </p:nvSpPr>
          <p:spPr>
            <a:xfrm>
              <a:off x="4545687" y="2266129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FFE1568-5997-6EC7-5553-1101241927A4}"/>
                </a:ext>
              </a:extLst>
            </p:cNvPr>
            <p:cNvSpPr/>
            <p:nvPr/>
          </p:nvSpPr>
          <p:spPr>
            <a:xfrm>
              <a:off x="3039886" y="3740849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B711E32-7518-5393-E38B-1F94DFC9DD2A}"/>
                </a:ext>
              </a:extLst>
            </p:cNvPr>
            <p:cNvSpPr/>
            <p:nvPr/>
          </p:nvSpPr>
          <p:spPr>
            <a:xfrm>
              <a:off x="4545687" y="5231287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6D7B15-53CB-AB4F-8ECA-F904DA9A3CEC}"/>
                </a:ext>
              </a:extLst>
            </p:cNvPr>
            <p:cNvSpPr/>
            <p:nvPr/>
          </p:nvSpPr>
          <p:spPr>
            <a:xfrm>
              <a:off x="1515823" y="5257436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47665A8-7FDC-995A-C4F1-0024837B525B}"/>
                </a:ext>
              </a:extLst>
            </p:cNvPr>
            <p:cNvSpPr/>
            <p:nvPr/>
          </p:nvSpPr>
          <p:spPr>
            <a:xfrm>
              <a:off x="3039886" y="2255944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1553655-A7F4-6C55-C499-CE074FFDEDB5}"/>
                </a:ext>
              </a:extLst>
            </p:cNvPr>
            <p:cNvSpPr/>
            <p:nvPr/>
          </p:nvSpPr>
          <p:spPr>
            <a:xfrm>
              <a:off x="3793393" y="2960180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C15BA45-94B4-0209-3A3F-179C9D5356E7}"/>
                </a:ext>
              </a:extLst>
            </p:cNvPr>
            <p:cNvSpPr/>
            <p:nvPr/>
          </p:nvSpPr>
          <p:spPr>
            <a:xfrm>
              <a:off x="4539621" y="3724543"/>
              <a:ext cx="529514" cy="53641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85774E1-7916-B89F-BA76-11102F3A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506" y="2005255"/>
            <a:ext cx="5247608" cy="4018696"/>
          </a:xfrm>
        </p:spPr>
        <p:txBody>
          <a:bodyPr/>
          <a:lstStyle/>
          <a:p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5×5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棋盘（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25!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游戏结束：棋盘下满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博弈：伪装，阻挡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局面评估？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必胜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不败策略？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无棋谱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强化学习！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4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1168</Words>
  <Application>Microsoft Office PowerPoint</Application>
  <PresentationFormat>宽屏</PresentationFormat>
  <Paragraphs>356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从零开始的五虎棋AI开发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junduo zheng</dc:creator>
  <cp:lastModifiedBy>junduo zheng</cp:lastModifiedBy>
  <cp:revision>150</cp:revision>
  <dcterms:created xsi:type="dcterms:W3CDTF">2024-09-06T00:29:26Z</dcterms:created>
  <dcterms:modified xsi:type="dcterms:W3CDTF">2024-09-06T09:19:33Z</dcterms:modified>
</cp:coreProperties>
</file>