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1"/>
  </p:notes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DE9"/>
    <a:srgbClr val="BFC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E694C-1915-434F-8850-7FC72F6B1356}" v="1873" dt="2024-01-14T23:00:36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CA916-354C-4878-8517-93439E675005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203B2-5B88-4D11-91CD-EA7A646F2C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7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C6CCA-11AA-8DD9-85D4-5676FBAC2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383DDA-FDDB-608C-B302-CC8B4BF10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98A908-32E0-B0A6-D8A6-0C65AE52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7F-803A-4564-B3CF-939AD603AA39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8A9FA8-025C-62F5-66EB-9DC48194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F3AAF-9113-E941-4F4B-0A77DDC1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F4FC-D0E0-4E09-AD57-822012E45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53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85602-B73E-C06E-02C2-1DBD0686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EC11E8-37A5-FFA1-E6B4-F8EA96B00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01B61-71EE-5EA5-6BD8-A1368461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7F-803A-4564-B3CF-939AD603AA39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0D8424-7DDF-96AD-978C-C1C985A4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C16A69-8292-C05B-A7B2-33CE1F78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F4FC-D0E0-4E09-AD57-822012E45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35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81DF48-D148-0758-85A9-8F379B7E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C921D5-29D7-1765-27AB-F3499FBED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039498-12E6-DE0E-552B-B5FAC68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7F-803A-4564-B3CF-939AD603AA39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837F5B-E78B-2870-BD10-B62E9D99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0BC3E-2B18-B774-2EAB-7B5DC238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F4FC-D0E0-4E09-AD57-822012E45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97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304D5-8753-C280-9B9E-B46BCF7A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D7A99E-9EC5-63D0-C7C6-EAC87C92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2BC320-E960-1B75-A47E-0A14120F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7F-803A-4564-B3CF-939AD603AA39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AD2F58-A9F5-550F-43A0-D7353A97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CD4B37-23C3-FCDE-0AFF-66A95467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F4FC-D0E0-4E09-AD57-822012E45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22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73E46-7D64-CEFE-281B-3505E922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2E8FD3-38F5-6F68-8250-8C49CDC6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3BA3F8-4F8F-C7C3-344B-512F8198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7F-803A-4564-B3CF-939AD603AA39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C2748-309D-B575-3FD3-8911C540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E3EE88-F2A3-A187-9F96-21332805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F4FC-D0E0-4E09-AD57-822012E45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48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546D5-B4BB-B64A-B17A-9F99960A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25D94-26A7-4FFB-F94C-519A70E0B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BE8F56-5C79-FDE2-67CF-231794127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95E0C0-58DC-462C-4D14-199B5B53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7F-803A-4564-B3CF-939AD603AA39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1C049E-540F-04A8-3908-CAB0664A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24123E-216C-5EDF-0B43-94B832A5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F4FC-D0E0-4E09-AD57-822012E45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23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10261-574D-025E-6ADB-1968543A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698178-9128-12EE-7107-BD1A6212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E5C99D-1E47-374D-79F5-1B96FBD79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AE9BAB-96B4-E538-5660-798FB54E6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3F39F7E-655D-5915-F659-2409619DE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B1A5D4-3B98-4CA8-A077-E090F09E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7F-803A-4564-B3CF-939AD603AA39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EEB917-853B-6A79-77F4-EDBE6581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7DB171-D3DA-CC5E-D60F-CF8E32B9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F4FC-D0E0-4E09-AD57-822012E45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04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810B4-CA8D-2728-AA52-45933796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85CE04-A54D-F62E-1FB4-897CB151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7F-803A-4564-B3CF-939AD603AA39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FC7560-C2F8-386D-5C55-9DC3924E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7F3C23-C79E-6B83-1342-D6501538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F4FC-D0E0-4E09-AD57-822012E45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8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51F127-BE63-4C6C-C8EF-EAA3972B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7F-803A-4564-B3CF-939AD603AA39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59241A-D6EE-6832-ABE2-C05E7157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0928EA-F72E-60D5-A8E2-F4A5FAED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F4FC-D0E0-4E09-AD57-822012E45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39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7D182-FF82-B852-9A28-01DC0E48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A40708-6E05-3785-2993-B27CCEDC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975E05-170F-A25F-F2E7-ABAFB6ED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1844EA-D697-EAA8-782B-862F621A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7F-803A-4564-B3CF-939AD603AA39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41DD28-AF5A-5793-B560-9B314236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923FE6-117E-3907-6D97-6382577C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F4FC-D0E0-4E09-AD57-822012E45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45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C10FC-618F-4999-BDAE-7F83F645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DA7327-AE32-3839-C24D-47074ACF8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9A77DE-E874-9C5A-F386-BA558AD4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69169-7D2E-167E-9875-80B43380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727F-803A-4564-B3CF-939AD603AA39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F1B041-4ADC-D2B8-2CA8-C4315889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8ECD08-A9A8-F7AD-9135-7357D2E6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F4FC-D0E0-4E09-AD57-822012E45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45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DF1585-D7F6-2A56-7A45-D3147BD0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6640A9-5A71-4CAD-A163-EF6CAB87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48FC20-0F15-BEC5-D9DA-A093BE696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727F-803A-4564-B3CF-939AD603AA39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6F1EB5-A7B3-F0B6-59CA-C03626D84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8DAF03-D698-A640-E857-A45B80ECD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AF4FC-D0E0-4E09-AD57-822012E45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0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egasus Mfg Inc – Safety, Quality, Excellence">
            <a:extLst>
              <a:ext uri="{FF2B5EF4-FFF2-40B4-BE49-F238E27FC236}">
                <a16:creationId xmlns:a16="http://schemas.microsoft.com/office/drawing/2014/main" id="{0887CB55-8054-BEF1-ED35-E756719E3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71"/>
          <a:stretch/>
        </p:blipFill>
        <p:spPr bwMode="auto">
          <a:xfrm>
            <a:off x="-2002445" y="-75304"/>
            <a:ext cx="6102527" cy="700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48F85F-080E-8138-079B-3FFE0B808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082" y="2429131"/>
            <a:ext cx="9144000" cy="1975839"/>
          </a:xfrm>
        </p:spPr>
        <p:txBody>
          <a:bodyPr>
            <a:normAutofit fontScale="90000"/>
          </a:bodyPr>
          <a:lstStyle/>
          <a:p>
            <a:pPr algn="l"/>
            <a:br>
              <a:rPr lang="fr-FR" sz="7200">
                <a:latin typeface="+mn-lt"/>
              </a:rPr>
            </a:br>
            <a:br>
              <a:rPr lang="fr-FR" sz="7200">
                <a:latin typeface="+mn-lt"/>
              </a:rPr>
            </a:br>
            <a:br>
              <a:rPr lang="fr-FR" sz="7200">
                <a:latin typeface="+mn-lt"/>
              </a:rPr>
            </a:br>
            <a:br>
              <a:rPr lang="fr-FR" sz="7200">
                <a:latin typeface="+mn-lt"/>
              </a:rPr>
            </a:br>
            <a:br>
              <a:rPr lang="fr-FR" sz="7200">
                <a:latin typeface="+mn-lt"/>
              </a:rPr>
            </a:br>
            <a:br>
              <a:rPr lang="fr-FR" sz="7200">
                <a:latin typeface="+mn-lt"/>
              </a:rPr>
            </a:br>
            <a:br>
              <a:rPr lang="fr-FR" sz="7200">
                <a:latin typeface="+mn-lt"/>
              </a:rPr>
            </a:br>
            <a:br>
              <a:rPr lang="fr-FR" sz="7200">
                <a:latin typeface="+mn-lt"/>
              </a:rPr>
            </a:br>
            <a:r>
              <a:rPr lang="fr-FR" sz="6900">
                <a:latin typeface="+mn-lt"/>
              </a:rPr>
              <a:t>Projet Base de Données</a:t>
            </a:r>
            <a:br>
              <a:rPr lang="fr-FR" sz="7200" b="1">
                <a:latin typeface="+mn-lt"/>
              </a:rPr>
            </a:br>
            <a:r>
              <a:rPr lang="fr-FR" sz="3100" b="1">
                <a:latin typeface="+mn-lt"/>
              </a:rPr>
              <a:t>  </a:t>
            </a:r>
            <a:r>
              <a:rPr lang="fr-FR" sz="3100" b="1"/>
              <a:t>2023 – 2024</a:t>
            </a:r>
            <a:br>
              <a:rPr lang="fr-FR" sz="7200" b="1"/>
            </a:br>
            <a:endParaRPr lang="fr-FR" sz="7200" b="1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6E8E5C-BEF0-8C50-27DD-8FCA5E60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2523" y="5601898"/>
            <a:ext cx="7704369" cy="734594"/>
          </a:xfrm>
        </p:spPr>
        <p:txBody>
          <a:bodyPr>
            <a:normAutofit/>
          </a:bodyPr>
          <a:lstStyle/>
          <a:p>
            <a:r>
              <a:rPr lang="fr-FR" sz="4000">
                <a:latin typeface="Elephant" panose="02020904090505020303" pitchFamily="18" charset="0"/>
              </a:rPr>
              <a:t>PLATFORM Manager</a:t>
            </a:r>
          </a:p>
          <a:p>
            <a:endParaRPr lang="fr-FR" sz="2800" b="1"/>
          </a:p>
        </p:txBody>
      </p:sp>
      <p:pic>
        <p:nvPicPr>
          <p:cNvPr id="1028" name="Picture 4" descr="Actualité | Le monument romain de Pont-Sainte-Maxence (Oise) ... | Inrap">
            <a:extLst>
              <a:ext uri="{FF2B5EF4-FFF2-40B4-BE49-F238E27FC236}">
                <a16:creationId xmlns:a16="http://schemas.microsoft.com/office/drawing/2014/main" id="{A64F7601-A4E0-B0CE-4C0C-B25FF2D6D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919" y="0"/>
            <a:ext cx="4100081" cy="1232203"/>
          </a:xfrm>
          <a:prstGeom prst="rect">
            <a:avLst/>
          </a:prstGeom>
          <a:blipFill>
            <a:blip r:embed="rId4"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</p:pic>
      <p:pic>
        <p:nvPicPr>
          <p:cNvPr id="1030" name="Picture 6" descr="Vector for free use: Workshop icon">
            <a:extLst>
              <a:ext uri="{FF2B5EF4-FFF2-40B4-BE49-F238E27FC236}">
                <a16:creationId xmlns:a16="http://schemas.microsoft.com/office/drawing/2014/main" id="{BCE89AD1-9C04-C6DD-CC47-C4E9786BA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837" y="5194993"/>
            <a:ext cx="1193925" cy="1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2EAD817-493B-BEF2-AEA2-5246019C8161}"/>
              </a:ext>
            </a:extLst>
          </p:cNvPr>
          <p:cNvSpPr txBox="1"/>
          <p:nvPr/>
        </p:nvSpPr>
        <p:spPr>
          <a:xfrm>
            <a:off x="325420" y="5276698"/>
            <a:ext cx="60942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/>
              <a:t>Régis MBOLA TEMBO</a:t>
            </a:r>
          </a:p>
          <a:p>
            <a:r>
              <a:rPr lang="fr-FR" sz="2800"/>
              <a:t>Violette PULS</a:t>
            </a:r>
          </a:p>
          <a:p>
            <a:r>
              <a:rPr lang="fr-FR" sz="2800"/>
              <a:t>GM3</a:t>
            </a:r>
          </a:p>
        </p:txBody>
      </p:sp>
    </p:spTree>
    <p:extLst>
      <p:ext uri="{BB962C8B-B14F-4D97-AF65-F5344CB8AC3E}">
        <p14:creationId xmlns:p14="http://schemas.microsoft.com/office/powerpoint/2010/main" val="128764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0 L -0.34635 -0.7354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9" y="-3678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47 0.00463 L -0.84219 -0.731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36" y="-3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CNC milling machine rough cutting the injection mold parts ...">
            <a:extLst>
              <a:ext uri="{FF2B5EF4-FFF2-40B4-BE49-F238E27FC236}">
                <a16:creationId xmlns:a16="http://schemas.microsoft.com/office/drawing/2014/main" id="{1E4C4DCC-B35A-EDFD-CB35-75D9D2F18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2"/>
          <a:stretch/>
        </p:blipFill>
        <p:spPr bwMode="auto">
          <a:xfrm flipH="1">
            <a:off x="8735696" y="0"/>
            <a:ext cx="3731024" cy="69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D6D0D2-3BF2-5B73-EB33-3B5F3FB9EB2D}"/>
              </a:ext>
            </a:extLst>
          </p:cNvPr>
          <p:cNvSpPr/>
          <p:nvPr/>
        </p:nvSpPr>
        <p:spPr>
          <a:xfrm>
            <a:off x="634701" y="1945976"/>
            <a:ext cx="3345628" cy="2690570"/>
          </a:xfrm>
          <a:prstGeom prst="rect">
            <a:avLst/>
          </a:prstGeom>
          <a:solidFill>
            <a:srgbClr val="BFCA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27641401-2F8C-2EAB-60D5-7D712370E032}"/>
              </a:ext>
            </a:extLst>
          </p:cNvPr>
          <p:cNvSpPr txBox="1">
            <a:spLocks/>
          </p:cNvSpPr>
          <p:nvPr/>
        </p:nvSpPr>
        <p:spPr>
          <a:xfrm>
            <a:off x="1432186" y="353731"/>
            <a:ext cx="7704369" cy="734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>
                <a:latin typeface="Elephant" panose="02020904090505020303" pitchFamily="18" charset="0"/>
              </a:rPr>
              <a:t>PLATFORM Manager</a:t>
            </a:r>
          </a:p>
          <a:p>
            <a:endParaRPr lang="fr-FR" b="1"/>
          </a:p>
        </p:txBody>
      </p:sp>
      <p:pic>
        <p:nvPicPr>
          <p:cNvPr id="5" name="Picture 6" descr="Vector for free use: Workshop icon">
            <a:extLst>
              <a:ext uri="{FF2B5EF4-FFF2-40B4-BE49-F238E27FC236}">
                <a16:creationId xmlns:a16="http://schemas.microsoft.com/office/drawing/2014/main" id="{D52CC43D-517B-10AA-41E2-272B30AF3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7" y="124066"/>
            <a:ext cx="1193925" cy="1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2FFAD1-E725-E76A-7A5A-7B1680014D29}"/>
              </a:ext>
            </a:extLst>
          </p:cNvPr>
          <p:cNvSpPr txBox="1"/>
          <p:nvPr/>
        </p:nvSpPr>
        <p:spPr>
          <a:xfrm>
            <a:off x="733399" y="1945976"/>
            <a:ext cx="3451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Fonctionnalités de bases demandées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B3D662-B9F3-AE2D-9E58-405B2B8CCE4F}"/>
              </a:ext>
            </a:extLst>
          </p:cNvPr>
          <p:cNvSpPr txBox="1"/>
          <p:nvPr/>
        </p:nvSpPr>
        <p:spPr>
          <a:xfrm>
            <a:off x="733399" y="2776973"/>
            <a:ext cx="27539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- Ensemble de machines</a:t>
            </a:r>
          </a:p>
          <a:p>
            <a:r>
              <a:rPr lang="fr-FR" sz="2000"/>
              <a:t>- Ensemble de produits</a:t>
            </a:r>
          </a:p>
          <a:p>
            <a:r>
              <a:rPr lang="fr-FR" sz="2000"/>
              <a:t>- Ensemble d’opérations    ordonnées pour chaque produit.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9FAA5A-F9B0-2ADA-B187-52D4A921C7B0}"/>
              </a:ext>
            </a:extLst>
          </p:cNvPr>
          <p:cNvSpPr/>
          <p:nvPr/>
        </p:nvSpPr>
        <p:spPr>
          <a:xfrm>
            <a:off x="4429223" y="1945976"/>
            <a:ext cx="3345628" cy="2690570"/>
          </a:xfrm>
          <a:prstGeom prst="rect">
            <a:avLst/>
          </a:prstGeom>
          <a:solidFill>
            <a:srgbClr val="BFCA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29CCFE3-B214-1CE1-54D9-8DBF011BA18B}"/>
              </a:ext>
            </a:extLst>
          </p:cNvPr>
          <p:cNvSpPr txBox="1"/>
          <p:nvPr/>
        </p:nvSpPr>
        <p:spPr>
          <a:xfrm>
            <a:off x="4587001" y="1945976"/>
            <a:ext cx="3451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Fonctionnalités supplémentaires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EA4B21-C803-9D88-7DB6-CABF91D5E066}"/>
              </a:ext>
            </a:extLst>
          </p:cNvPr>
          <p:cNvSpPr txBox="1"/>
          <p:nvPr/>
        </p:nvSpPr>
        <p:spPr>
          <a:xfrm>
            <a:off x="4657493" y="2819016"/>
            <a:ext cx="27539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- Authentification</a:t>
            </a:r>
          </a:p>
          <a:p>
            <a:r>
              <a:rPr lang="fr-FR" sz="2000"/>
              <a:t>- Gestion d’atelier</a:t>
            </a:r>
          </a:p>
          <a:p>
            <a:r>
              <a:rPr lang="fr-FR" sz="2000"/>
              <a:t>- Emploi du temps</a:t>
            </a:r>
          </a:p>
          <a:p>
            <a:r>
              <a:rPr lang="fr-FR" sz="2000"/>
              <a:t>- Lancement de production …</a:t>
            </a:r>
          </a:p>
        </p:txBody>
      </p:sp>
    </p:spTree>
    <p:extLst>
      <p:ext uri="{BB962C8B-B14F-4D97-AF65-F5344CB8AC3E}">
        <p14:creationId xmlns:p14="http://schemas.microsoft.com/office/powerpoint/2010/main" val="304742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56466C-A3B5-C436-B42D-D72F4BCB5F06}"/>
              </a:ext>
            </a:extLst>
          </p:cNvPr>
          <p:cNvSpPr/>
          <p:nvPr/>
        </p:nvSpPr>
        <p:spPr>
          <a:xfrm>
            <a:off x="634701" y="1945976"/>
            <a:ext cx="2183803" cy="2436894"/>
          </a:xfrm>
          <a:prstGeom prst="rect">
            <a:avLst/>
          </a:prstGeom>
          <a:solidFill>
            <a:srgbClr val="BFCA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E5CBB2-3779-4545-EDCC-713725B6DB03}"/>
              </a:ext>
            </a:extLst>
          </p:cNvPr>
          <p:cNvSpPr txBox="1"/>
          <p:nvPr/>
        </p:nvSpPr>
        <p:spPr>
          <a:xfrm>
            <a:off x="634701" y="2013466"/>
            <a:ext cx="261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Types de classe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93626A-E905-9359-3AF7-9C2A794DEC04}"/>
              </a:ext>
            </a:extLst>
          </p:cNvPr>
          <p:cNvSpPr txBox="1"/>
          <p:nvPr/>
        </p:nvSpPr>
        <p:spPr>
          <a:xfrm>
            <a:off x="754914" y="2542621"/>
            <a:ext cx="27539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- Classe table</a:t>
            </a:r>
          </a:p>
          <a:p>
            <a:r>
              <a:rPr lang="fr-FR" sz="2000"/>
              <a:t>- Groupe</a:t>
            </a:r>
          </a:p>
          <a:p>
            <a:r>
              <a:rPr lang="fr-FR" sz="2000"/>
              <a:t>- Paramètre</a:t>
            </a:r>
          </a:p>
          <a:p>
            <a:r>
              <a:rPr lang="fr-FR" sz="2000"/>
              <a:t>- Vue</a:t>
            </a:r>
          </a:p>
          <a:p>
            <a:r>
              <a:rPr lang="fr-FR" sz="2000"/>
              <a:t>- Gestionnaire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331C3C5E-457D-A89B-7A53-1B59F6B05C04}"/>
              </a:ext>
            </a:extLst>
          </p:cNvPr>
          <p:cNvSpPr txBox="1">
            <a:spLocks/>
          </p:cNvSpPr>
          <p:nvPr/>
        </p:nvSpPr>
        <p:spPr>
          <a:xfrm>
            <a:off x="1432186" y="353731"/>
            <a:ext cx="7704369" cy="734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>
                <a:latin typeface="Elephant" panose="02020904090505020303" pitchFamily="18" charset="0"/>
              </a:rPr>
              <a:t>PLATFORM Manager</a:t>
            </a:r>
          </a:p>
          <a:p>
            <a:endParaRPr lang="fr-FR" b="1"/>
          </a:p>
        </p:txBody>
      </p:sp>
      <p:pic>
        <p:nvPicPr>
          <p:cNvPr id="9" name="Picture 6" descr="Vector for free use: Workshop icon">
            <a:extLst>
              <a:ext uri="{FF2B5EF4-FFF2-40B4-BE49-F238E27FC236}">
                <a16:creationId xmlns:a16="http://schemas.microsoft.com/office/drawing/2014/main" id="{A2BA0C9C-F58A-F925-25AD-4FBC12718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7" y="124066"/>
            <a:ext cx="1193925" cy="1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552C6F8-ED07-0BD2-DB88-90E703A82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036" y="1188526"/>
            <a:ext cx="5555461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1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91C2B860-DB26-4388-8938-481E249A6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83341"/>
              </p:ext>
            </p:extLst>
          </p:nvPr>
        </p:nvGraphicFramePr>
        <p:xfrm>
          <a:off x="238262" y="147462"/>
          <a:ext cx="3310358" cy="2695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310">
                  <a:extLst>
                    <a:ext uri="{9D8B030D-6E8A-4147-A177-3AD203B41FA5}">
                      <a16:colId xmlns:a16="http://schemas.microsoft.com/office/drawing/2014/main" val="1518261537"/>
                    </a:ext>
                  </a:extLst>
                </a:gridCol>
                <a:gridCol w="2156048">
                  <a:extLst>
                    <a:ext uri="{9D8B030D-6E8A-4147-A177-3AD203B41FA5}">
                      <a16:colId xmlns:a16="http://schemas.microsoft.com/office/drawing/2014/main" val="2614095943"/>
                    </a:ext>
                  </a:extLst>
                </a:gridCol>
              </a:tblGrid>
              <a:tr h="389433">
                <a:tc gridSpan="2">
                  <a:txBody>
                    <a:bodyPr/>
                    <a:lstStyle/>
                    <a:p>
                      <a:pPr algn="ctr"/>
                      <a:r>
                        <a:rPr lang="fr-FR"/>
                        <a:t>Fiche Méthode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7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err="1"/>
                        <a:t>repartitionMachine</a:t>
                      </a:r>
                      <a:endParaRPr lang="fr-FR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14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Gestionnaire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68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Entrée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Liste de Produits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3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Sortie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Notification, Calendrier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91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Réparti les produits sur les machines, optimise le temps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88110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645230D-8BB1-B178-ED2B-09F8F7CE166C}"/>
              </a:ext>
            </a:extLst>
          </p:cNvPr>
          <p:cNvSpPr/>
          <p:nvPr/>
        </p:nvSpPr>
        <p:spPr>
          <a:xfrm>
            <a:off x="10896151" y="394281"/>
            <a:ext cx="889807" cy="46978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Panier</a:t>
            </a:r>
          </a:p>
        </p:txBody>
      </p:sp>
      <p:sp>
        <p:nvSpPr>
          <p:cNvPr id="8" name="Rectangle : avec coins rognés en diagonale 7">
            <a:extLst>
              <a:ext uri="{FF2B5EF4-FFF2-40B4-BE49-F238E27FC236}">
                <a16:creationId xmlns:a16="http://schemas.microsoft.com/office/drawing/2014/main" id="{19470E73-8863-08CE-4264-DED694A49956}"/>
              </a:ext>
            </a:extLst>
          </p:cNvPr>
          <p:cNvSpPr/>
          <p:nvPr/>
        </p:nvSpPr>
        <p:spPr>
          <a:xfrm>
            <a:off x="9147621" y="394281"/>
            <a:ext cx="1371313" cy="469783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Sous-panier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Losange 9">
            <a:extLst>
              <a:ext uri="{FF2B5EF4-FFF2-40B4-BE49-F238E27FC236}">
                <a16:creationId xmlns:a16="http://schemas.microsoft.com/office/drawing/2014/main" id="{CE4498D4-EE4B-FCE5-208D-58FB37FA4CAD}"/>
              </a:ext>
            </a:extLst>
          </p:cNvPr>
          <p:cNvSpPr/>
          <p:nvPr/>
        </p:nvSpPr>
        <p:spPr>
          <a:xfrm>
            <a:off x="8043401" y="394280"/>
            <a:ext cx="855505" cy="469784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ysClr val="windowText" lastClr="000000"/>
                </a:solidFill>
              </a:rPr>
              <a:t>Tri</a:t>
            </a:r>
          </a:p>
        </p:txBody>
      </p:sp>
      <p:sp>
        <p:nvSpPr>
          <p:cNvPr id="11" name="Rectangle : avec coins rognés en diagonale 10">
            <a:extLst>
              <a:ext uri="{FF2B5EF4-FFF2-40B4-BE49-F238E27FC236}">
                <a16:creationId xmlns:a16="http://schemas.microsoft.com/office/drawing/2014/main" id="{2A0CB389-49AA-CBF3-437C-9F9C59B05089}"/>
              </a:ext>
            </a:extLst>
          </p:cNvPr>
          <p:cNvSpPr/>
          <p:nvPr/>
        </p:nvSpPr>
        <p:spPr>
          <a:xfrm>
            <a:off x="4775060" y="394281"/>
            <a:ext cx="1812022" cy="469784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ysClr val="windowText" lastClr="000000"/>
                </a:solidFill>
              </a:rPr>
              <a:t>Machine Capable</a:t>
            </a:r>
          </a:p>
        </p:txBody>
      </p:sp>
      <p:sp>
        <p:nvSpPr>
          <p:cNvPr id="12" name="Hexagone 11">
            <a:extLst>
              <a:ext uri="{FF2B5EF4-FFF2-40B4-BE49-F238E27FC236}">
                <a16:creationId xmlns:a16="http://schemas.microsoft.com/office/drawing/2014/main" id="{A9DB4C91-D32B-A67E-44EB-E76A72D38D2B}"/>
              </a:ext>
            </a:extLst>
          </p:cNvPr>
          <p:cNvSpPr/>
          <p:nvPr/>
        </p:nvSpPr>
        <p:spPr>
          <a:xfrm>
            <a:off x="4811515" y="1495336"/>
            <a:ext cx="1726403" cy="469784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ysClr val="windowText" lastClr="000000"/>
                </a:solidFill>
              </a:rPr>
              <a:t>Disponibilité</a:t>
            </a:r>
          </a:p>
        </p:txBody>
      </p:sp>
      <p:sp>
        <p:nvSpPr>
          <p:cNvPr id="13" name="Rectangle : avec coins rognés en diagonale 12">
            <a:extLst>
              <a:ext uri="{FF2B5EF4-FFF2-40B4-BE49-F238E27FC236}">
                <a16:creationId xmlns:a16="http://schemas.microsoft.com/office/drawing/2014/main" id="{435D9A79-4679-C145-B088-BF7CDDA16F65}"/>
              </a:ext>
            </a:extLst>
          </p:cNvPr>
          <p:cNvSpPr/>
          <p:nvPr/>
        </p:nvSpPr>
        <p:spPr>
          <a:xfrm>
            <a:off x="4576843" y="2596395"/>
            <a:ext cx="2208449" cy="469784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ysClr val="windowText" lastClr="000000"/>
                </a:solidFill>
              </a:rPr>
              <a:t>Date final théorique</a:t>
            </a:r>
          </a:p>
        </p:txBody>
      </p:sp>
      <p:sp>
        <p:nvSpPr>
          <p:cNvPr id="14" name="Rectangle : avec coins rognés en diagonale 13">
            <a:extLst>
              <a:ext uri="{FF2B5EF4-FFF2-40B4-BE49-F238E27FC236}">
                <a16:creationId xmlns:a16="http://schemas.microsoft.com/office/drawing/2014/main" id="{826B3E23-92B9-7AB9-4375-42DF169C4DEE}"/>
              </a:ext>
            </a:extLst>
          </p:cNvPr>
          <p:cNvSpPr/>
          <p:nvPr/>
        </p:nvSpPr>
        <p:spPr>
          <a:xfrm>
            <a:off x="4284300" y="3697452"/>
            <a:ext cx="2793534" cy="49495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ysClr val="windowText" lastClr="000000"/>
                </a:solidFill>
              </a:rPr>
              <a:t>Date mini = Date théorique</a:t>
            </a:r>
          </a:p>
          <a:p>
            <a:pPr algn="ctr"/>
            <a:r>
              <a:rPr lang="fr-FR">
                <a:solidFill>
                  <a:sysClr val="windowText" lastClr="000000"/>
                </a:solidFill>
              </a:rPr>
              <a:t>Machine retenue</a:t>
            </a:r>
          </a:p>
        </p:txBody>
      </p:sp>
      <p:sp>
        <p:nvSpPr>
          <p:cNvPr id="15" name="Rectangle : avec coins rognés en diagonale 14">
            <a:extLst>
              <a:ext uri="{FF2B5EF4-FFF2-40B4-BE49-F238E27FC236}">
                <a16:creationId xmlns:a16="http://schemas.microsoft.com/office/drawing/2014/main" id="{E8F3CCD0-AF75-8D6C-01AA-E9B0DF109BEF}"/>
              </a:ext>
            </a:extLst>
          </p:cNvPr>
          <p:cNvSpPr/>
          <p:nvPr/>
        </p:nvSpPr>
        <p:spPr>
          <a:xfrm>
            <a:off x="4087158" y="4823676"/>
            <a:ext cx="3187817" cy="494951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ysClr val="windowText" lastClr="000000"/>
                </a:solidFill>
              </a:rPr>
              <a:t>Ajouter indisponibilité machine retenue</a:t>
            </a:r>
          </a:p>
        </p:txBody>
      </p:sp>
      <p:sp>
        <p:nvSpPr>
          <p:cNvPr id="16" name="Rectangle : avec coins rognés en diagonale 15">
            <a:extLst>
              <a:ext uri="{FF2B5EF4-FFF2-40B4-BE49-F238E27FC236}">
                <a16:creationId xmlns:a16="http://schemas.microsoft.com/office/drawing/2014/main" id="{ABF7ED05-B2D8-DABC-7B83-3A95EA78549E}"/>
              </a:ext>
            </a:extLst>
          </p:cNvPr>
          <p:cNvSpPr/>
          <p:nvPr/>
        </p:nvSpPr>
        <p:spPr>
          <a:xfrm>
            <a:off x="4372383" y="5951991"/>
            <a:ext cx="2617365" cy="511728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ysClr val="windowText" lastClr="000000"/>
                </a:solidFill>
              </a:rPr>
              <a:t>Calculer énergie et temps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4E820-8089-75D0-C7F1-9F77A9907149}"/>
              </a:ext>
            </a:extLst>
          </p:cNvPr>
          <p:cNvSpPr/>
          <p:nvPr/>
        </p:nvSpPr>
        <p:spPr>
          <a:xfrm>
            <a:off x="1121654" y="5951991"/>
            <a:ext cx="1543574" cy="51172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Afficher, BDD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906E906C-D521-6ABC-A0A0-F68180640E28}"/>
              </a:ext>
            </a:extLst>
          </p:cNvPr>
          <p:cNvCxnSpPr>
            <a:cxnSpLocks/>
            <a:stCxn id="3" idx="1"/>
            <a:endCxn id="8" idx="0"/>
          </p:cNvCxnSpPr>
          <p:nvPr/>
        </p:nvCxnSpPr>
        <p:spPr>
          <a:xfrm rot="10800000">
            <a:off x="10518935" y="629173"/>
            <a:ext cx="37721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4FED3D27-48B0-5A03-9A48-29FD786D5F23}"/>
              </a:ext>
            </a:extLst>
          </p:cNvPr>
          <p:cNvCxnSpPr>
            <a:cxnSpLocks/>
            <a:stCxn id="8" idx="2"/>
            <a:endCxn id="10" idx="3"/>
          </p:cNvCxnSpPr>
          <p:nvPr/>
        </p:nvCxnSpPr>
        <p:spPr>
          <a:xfrm rot="10800000">
            <a:off x="8898907" y="629173"/>
            <a:ext cx="2487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D5BA13A-0EFE-BD82-A83F-842EE0C05492}"/>
              </a:ext>
            </a:extLst>
          </p:cNvPr>
          <p:cNvCxnSpPr>
            <a:cxnSpLocks/>
            <a:stCxn id="10" idx="1"/>
            <a:endCxn id="11" idx="0"/>
          </p:cNvCxnSpPr>
          <p:nvPr/>
        </p:nvCxnSpPr>
        <p:spPr>
          <a:xfrm rot="10800000" flipV="1">
            <a:off x="6587083" y="629171"/>
            <a:ext cx="14563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DBE2C61D-BDB9-EF2B-1AC8-35FCED4AA4B8}"/>
              </a:ext>
            </a:extLst>
          </p:cNvPr>
          <p:cNvCxnSpPr>
            <a:cxnSpLocks/>
            <a:stCxn id="11" idx="1"/>
          </p:cNvCxnSpPr>
          <p:nvPr/>
        </p:nvCxnSpPr>
        <p:spPr>
          <a:xfrm rot="16200000" flipH="1">
            <a:off x="5371783" y="1173352"/>
            <a:ext cx="624922" cy="6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22462975-633F-0EBA-D5B8-3B6E22F4AA57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H="1">
            <a:off x="5331350" y="2246677"/>
            <a:ext cx="693084" cy="6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E0E8854B-4C3F-A5F9-6CC3-8494CD8869B3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rot="5400000">
            <a:off x="5365432" y="3381815"/>
            <a:ext cx="63127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CE70AAEA-9807-F5CD-3FD1-38C8F0BC5295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rot="5400000">
            <a:off x="5365431" y="4508039"/>
            <a:ext cx="6312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E2BA0EFF-2B71-B6D0-F909-E53EA75B0DB1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rot="5400000">
            <a:off x="5364385" y="5635309"/>
            <a:ext cx="63336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FB4AF23E-2622-4818-B183-BFDCBDE1EA79}"/>
              </a:ext>
            </a:extLst>
          </p:cNvPr>
          <p:cNvCxnSpPr>
            <a:cxnSpLocks/>
            <a:stCxn id="16" idx="2"/>
            <a:endCxn id="17" idx="3"/>
          </p:cNvCxnSpPr>
          <p:nvPr/>
        </p:nvCxnSpPr>
        <p:spPr>
          <a:xfrm rot="10800000">
            <a:off x="2665229" y="6207855"/>
            <a:ext cx="170715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101FB9A5-6344-C36B-6059-4ED8F769BF31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V="1">
            <a:off x="6989748" y="864064"/>
            <a:ext cx="1481406" cy="5343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7FCAFBA1-C3CD-FF4D-71A1-8B96F1EBBE75}"/>
              </a:ext>
            </a:extLst>
          </p:cNvPr>
          <p:cNvCxnSpPr>
            <a:cxnSpLocks/>
            <a:stCxn id="16" idx="0"/>
            <a:endCxn id="11" idx="0"/>
          </p:cNvCxnSpPr>
          <p:nvPr/>
        </p:nvCxnSpPr>
        <p:spPr>
          <a:xfrm flipH="1" flipV="1">
            <a:off x="6587082" y="629173"/>
            <a:ext cx="402666" cy="5578682"/>
          </a:xfrm>
          <a:prstGeom prst="bentConnector3">
            <a:avLst>
              <a:gd name="adj1" fmla="val -171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84E161AA-9E77-B8C9-865D-0C0102D0470B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rot="10800000" flipH="1">
            <a:off x="4576843" y="1730229"/>
            <a:ext cx="234672" cy="1101059"/>
          </a:xfrm>
          <a:prstGeom prst="bentConnector3">
            <a:avLst>
              <a:gd name="adj1" fmla="val -97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0AD5DA2B-870E-7D97-F773-134BBD903A7A}"/>
              </a:ext>
            </a:extLst>
          </p:cNvPr>
          <p:cNvCxnSpPr>
            <a:cxnSpLocks/>
            <a:stCxn id="13" idx="0"/>
            <a:endCxn id="11" idx="0"/>
          </p:cNvCxnSpPr>
          <p:nvPr/>
        </p:nvCxnSpPr>
        <p:spPr>
          <a:xfrm flipH="1" flipV="1">
            <a:off x="6587082" y="629173"/>
            <a:ext cx="198210" cy="2202114"/>
          </a:xfrm>
          <a:prstGeom prst="bentConnector3">
            <a:avLst>
              <a:gd name="adj1" fmla="val -1153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4235F10B-8D17-BCD5-E1E2-A689B6726D78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 flipH="1">
            <a:off x="4284300" y="629174"/>
            <a:ext cx="490760" cy="3315755"/>
          </a:xfrm>
          <a:prstGeom prst="bentConnector3">
            <a:avLst>
              <a:gd name="adj1" fmla="val -465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F8487E36-A25E-419E-91CA-7346A5A74AFA}"/>
              </a:ext>
            </a:extLst>
          </p:cNvPr>
          <p:cNvSpPr txBox="1"/>
          <p:nvPr/>
        </p:nvSpPr>
        <p:spPr>
          <a:xfrm>
            <a:off x="7977498" y="3611299"/>
            <a:ext cx="1115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Etape suivante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6CB73A42-8E8B-AD04-F55B-437EA3397406}"/>
              </a:ext>
            </a:extLst>
          </p:cNvPr>
          <p:cNvSpPr txBox="1"/>
          <p:nvPr/>
        </p:nvSpPr>
        <p:spPr>
          <a:xfrm>
            <a:off x="7257203" y="2956849"/>
            <a:ext cx="85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Ss panier suivant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25793FF4-61D4-3235-5258-6D286604F7B0}"/>
              </a:ext>
            </a:extLst>
          </p:cNvPr>
          <p:cNvSpPr txBox="1"/>
          <p:nvPr/>
        </p:nvSpPr>
        <p:spPr>
          <a:xfrm>
            <a:off x="3607832" y="3134728"/>
            <a:ext cx="73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Machine suivante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9873EEA6-6A80-072E-4B80-B574FA178B26}"/>
              </a:ext>
            </a:extLst>
          </p:cNvPr>
          <p:cNvSpPr txBox="1"/>
          <p:nvPr/>
        </p:nvSpPr>
        <p:spPr>
          <a:xfrm>
            <a:off x="5687418" y="1020147"/>
            <a:ext cx="734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Machine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CCF75A3E-6767-1DFF-4881-7119E8AA8897}"/>
              </a:ext>
            </a:extLst>
          </p:cNvPr>
          <p:cNvSpPr txBox="1"/>
          <p:nvPr/>
        </p:nvSpPr>
        <p:spPr>
          <a:xfrm>
            <a:off x="4281393" y="2114722"/>
            <a:ext cx="959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Inapproprié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9BB26C28-EA82-B867-8EFD-9FF5AF529B01}"/>
              </a:ext>
            </a:extLst>
          </p:cNvPr>
          <p:cNvSpPr txBox="1"/>
          <p:nvPr/>
        </p:nvSpPr>
        <p:spPr>
          <a:xfrm>
            <a:off x="5632047" y="2114229"/>
            <a:ext cx="927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+ durée op.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EFC0EDE5-7263-9715-E937-38A7310008C5}"/>
              </a:ext>
            </a:extLst>
          </p:cNvPr>
          <p:cNvSpPr txBox="1"/>
          <p:nvPr/>
        </p:nvSpPr>
        <p:spPr>
          <a:xfrm>
            <a:off x="6576131" y="1448791"/>
            <a:ext cx="100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Dernière inappropriée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BC608F1E-4468-BBE4-9A22-589268590B10}"/>
              </a:ext>
            </a:extLst>
          </p:cNvPr>
          <p:cNvSpPr txBox="1"/>
          <p:nvPr/>
        </p:nvSpPr>
        <p:spPr>
          <a:xfrm>
            <a:off x="5599332" y="3240254"/>
            <a:ext cx="734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possible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2698F998-51C1-5A78-2306-6E3A2696F43D}"/>
              </a:ext>
            </a:extLst>
          </p:cNvPr>
          <p:cNvSpPr txBox="1"/>
          <p:nvPr/>
        </p:nvSpPr>
        <p:spPr>
          <a:xfrm>
            <a:off x="5599332" y="4219339"/>
            <a:ext cx="73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Dernière machine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FA57ECF5-5EE5-F7B0-EA26-01781E3A688B}"/>
              </a:ext>
            </a:extLst>
          </p:cNvPr>
          <p:cNvSpPr txBox="1"/>
          <p:nvPr/>
        </p:nvSpPr>
        <p:spPr>
          <a:xfrm>
            <a:off x="7732589" y="-20895"/>
            <a:ext cx="1477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Temps requis décroissant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CFA61865-D1A1-AA11-A985-4888FEC81B2F}"/>
              </a:ext>
            </a:extLst>
          </p:cNvPr>
          <p:cNvSpPr txBox="1"/>
          <p:nvPr/>
        </p:nvSpPr>
        <p:spPr>
          <a:xfrm>
            <a:off x="10089072" y="5484912"/>
            <a:ext cx="2102928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u="sng" err="1"/>
              <a:t>Sous-panier</a:t>
            </a:r>
            <a:r>
              <a:rPr lang="fr-FR" u="sng"/>
              <a:t> :</a:t>
            </a:r>
          </a:p>
          <a:p>
            <a:pPr algn="just"/>
            <a:r>
              <a:rPr lang="fr-FR" sz="1600"/>
              <a:t>Objet contenant 1 produit et son nombre d’occurrence dans le panier.</a:t>
            </a:r>
          </a:p>
        </p:txBody>
      </p:sp>
    </p:spTree>
    <p:extLst>
      <p:ext uri="{BB962C8B-B14F-4D97-AF65-F5344CB8AC3E}">
        <p14:creationId xmlns:p14="http://schemas.microsoft.com/office/powerpoint/2010/main" val="136607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FFB24-F7FC-568F-E8E3-3974180D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2613"/>
            <a:ext cx="4423151" cy="1325563"/>
          </a:xfrm>
          <a:prstGeom prst="foldedCorner">
            <a:avLst>
              <a:gd name="adj" fmla="val 3182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fr-FR">
                <a:latin typeface="Elephant" panose="02020904090505020303" pitchFamily="18" charset="0"/>
              </a:rPr>
              <a:t>Démonstration</a:t>
            </a:r>
          </a:p>
        </p:txBody>
      </p:sp>
      <p:pic>
        <p:nvPicPr>
          <p:cNvPr id="4" name="Picture 6" descr="Vector for free use: Workshop icon">
            <a:extLst>
              <a:ext uri="{FF2B5EF4-FFF2-40B4-BE49-F238E27FC236}">
                <a16:creationId xmlns:a16="http://schemas.microsoft.com/office/drawing/2014/main" id="{9575541F-3EC8-6D56-A813-1542B6FEAC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569" y="2570134"/>
            <a:ext cx="1717731" cy="171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ctualité | Le monument romain de Pont-Sainte-Maxence (Oise) ... | Inrap">
            <a:extLst>
              <a:ext uri="{FF2B5EF4-FFF2-40B4-BE49-F238E27FC236}">
                <a16:creationId xmlns:a16="http://schemas.microsoft.com/office/drawing/2014/main" id="{5C4B89C6-A3D5-72FA-51C9-409F99E8F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4" y="2570134"/>
            <a:ext cx="5153610" cy="1717731"/>
          </a:xfrm>
          <a:prstGeom prst="rect">
            <a:avLst/>
          </a:prstGeom>
          <a:blipFill>
            <a:blip r:embed="rId4"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A3D69FD-D458-06EE-D8EC-0280B669B8DD}"/>
              </a:ext>
            </a:extLst>
          </p:cNvPr>
          <p:cNvSpPr txBox="1"/>
          <p:nvPr/>
        </p:nvSpPr>
        <p:spPr>
          <a:xfrm>
            <a:off x="6558962" y="2767279"/>
            <a:ext cx="943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/>
              <a:t>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B552DE2-6B53-4069-E6F1-EE2BF79088BE}"/>
              </a:ext>
            </a:extLst>
          </p:cNvPr>
          <p:cNvSpPr txBox="1"/>
          <p:nvPr/>
        </p:nvSpPr>
        <p:spPr>
          <a:xfrm>
            <a:off x="2021394" y="5205047"/>
            <a:ext cx="814921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5400">
                <a:latin typeface="Elephant" panose="02020904090505020303" pitchFamily="18" charset="0"/>
              </a:rPr>
              <a:t>PLATFORM Manager</a:t>
            </a:r>
          </a:p>
        </p:txBody>
      </p:sp>
    </p:spTree>
    <p:extLst>
      <p:ext uri="{BB962C8B-B14F-4D97-AF65-F5344CB8AC3E}">
        <p14:creationId xmlns:p14="http://schemas.microsoft.com/office/powerpoint/2010/main" val="42819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47 0.00463 L -0.84219 -0.73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36" y="-3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AF435-CD8B-8E1C-D263-0D449D21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40" y="2783048"/>
            <a:ext cx="5053319" cy="129190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ctr"/>
            <a:r>
              <a:rPr lang="fr-FR">
                <a:latin typeface="Elephant" panose="02020904090505020303" pitchFamily="18" charset="0"/>
              </a:rPr>
              <a:t>Conclusion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8359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DB293B2AB7E64C865DA5B533F819C6" ma:contentTypeVersion="7" ma:contentTypeDescription="Ein neues Dokument erstellen." ma:contentTypeScope="" ma:versionID="227cafb3f416eade8dcf947bb117d79c">
  <xsd:schema xmlns:xsd="http://www.w3.org/2001/XMLSchema" xmlns:xs="http://www.w3.org/2001/XMLSchema" xmlns:p="http://schemas.microsoft.com/office/2006/metadata/properties" xmlns:ns3="c9d69096-c0d0-4a5a-99e5-8f4c9b75739b" xmlns:ns4="f4303abf-e1d7-48bc-91d1-a5f8292a079d" targetNamespace="http://schemas.microsoft.com/office/2006/metadata/properties" ma:root="true" ma:fieldsID="63f085a08090a9339e337799bcf6bd89" ns3:_="" ns4:_="">
    <xsd:import namespace="c9d69096-c0d0-4a5a-99e5-8f4c9b75739b"/>
    <xsd:import namespace="f4303abf-e1d7-48bc-91d1-a5f8292a07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d69096-c0d0-4a5a-99e5-8f4c9b7573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303abf-e1d7-48bc-91d1-a5f8292a07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d69096-c0d0-4a5a-99e5-8f4c9b75739b" xsi:nil="true"/>
  </documentManagement>
</p:properties>
</file>

<file path=customXml/itemProps1.xml><?xml version="1.0" encoding="utf-8"?>
<ds:datastoreItem xmlns:ds="http://schemas.openxmlformats.org/officeDocument/2006/customXml" ds:itemID="{309F97F5-CF91-4DD2-9785-5B5C310627E7}">
  <ds:schemaRefs>
    <ds:schemaRef ds:uri="c9d69096-c0d0-4a5a-99e5-8f4c9b75739b"/>
    <ds:schemaRef ds:uri="f4303abf-e1d7-48bc-91d1-a5f8292a079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C306132-EE71-4140-B6C6-6E7DD446A0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307DBA-A881-4F67-8933-255D7B9B81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4303abf-e1d7-48bc-91d1-a5f8292a079d"/>
    <ds:schemaRef ds:uri="http://purl.org/dc/elements/1.1/"/>
    <ds:schemaRef ds:uri="http://schemas.microsoft.com/office/2006/metadata/properties"/>
    <ds:schemaRef ds:uri="c9d69096-c0d0-4a5a-99e5-8f4c9b75739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</Words>
  <Application>Microsoft Office PowerPoint</Application>
  <PresentationFormat>Grand écran</PresentationFormat>
  <Paragraphs>60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Elephant</vt:lpstr>
      <vt:lpstr>Thème Office</vt:lpstr>
      <vt:lpstr>        Projet Base de Données   2023 – 2024 </vt:lpstr>
      <vt:lpstr>Présentation PowerPoint</vt:lpstr>
      <vt:lpstr>Présentation PowerPoint</vt:lpstr>
      <vt:lpstr>Présentation PowerPoint</vt:lpstr>
      <vt:lpstr>Démonstration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Base de Données   2023 – 2024</dc:title>
  <dc:creator>violette puls</dc:creator>
  <cp:lastModifiedBy>MBOLA TEMBO Regis</cp:lastModifiedBy>
  <cp:revision>1</cp:revision>
  <dcterms:created xsi:type="dcterms:W3CDTF">2024-01-14T15:05:19Z</dcterms:created>
  <dcterms:modified xsi:type="dcterms:W3CDTF">2024-01-14T23:00:36Z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0x010100ADDB293B2AB7E64C865DA5B533F819C6</vt:lpwstr>
  </property>
</Properties>
</file>