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Roboto"/>
      <p:regular r:id="rId16"/>
      <p:bold r:id="rId17"/>
      <p:italic r:id="rId18"/>
      <p:boldItalic r:id="rId19"/>
    </p:embeddedFont>
    <p:embeddedFont>
      <p:font typeface="Roboto Medium"/>
      <p:regular r:id="rId20"/>
      <p:bold r:id="rId21"/>
      <p:italic r:id="rId22"/>
      <p:boldItalic r:id="rId23"/>
    </p:embeddedFont>
    <p:embeddedFont>
      <p:font typeface="Proxima Nova"/>
      <p:regular r:id="rId24"/>
      <p:bold r:id="rId25"/>
      <p:italic r:id="rId26"/>
      <p:boldItalic r:id="rId27"/>
    </p:embeddedFont>
    <p:embeddedFont>
      <p:font typeface="Roboto Ligh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gnOB4mZhRKo4dFwpHGivpDqzLB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Medium-regular.fntdata"/><Relationship Id="rId22" Type="http://schemas.openxmlformats.org/officeDocument/2006/relationships/font" Target="fonts/RobotoMedium-italic.fntdata"/><Relationship Id="rId21" Type="http://schemas.openxmlformats.org/officeDocument/2006/relationships/font" Target="fonts/RobotoMedium-bold.fntdata"/><Relationship Id="rId24" Type="http://schemas.openxmlformats.org/officeDocument/2006/relationships/font" Target="fonts/ProximaNova-regular.fntdata"/><Relationship Id="rId23" Type="http://schemas.openxmlformats.org/officeDocument/2006/relationships/font" Target="fonts/RobotoMedium-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RobotoLight-regular.fntdata"/><Relationship Id="rId27" Type="http://schemas.openxmlformats.org/officeDocument/2006/relationships/font" Target="fonts/ProximaNova-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Ligh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Light-boldItalic.fntdata"/><Relationship Id="rId30" Type="http://schemas.openxmlformats.org/officeDocument/2006/relationships/font" Target="fonts/RobotoLight-italic.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Zq1QDAkoRzU" TargetMode="External"/><Relationship Id="rId3" Type="http://schemas.openxmlformats.org/officeDocument/2006/relationships/hyperlink" Target="about:blank"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5"/>
              </a:buClr>
              <a:buSzPts val="1200"/>
              <a:buFont typeface="Roboto Light"/>
              <a:buNone/>
            </a:pPr>
            <a:r>
              <a:rPr lang="en-AU" sz="1200">
                <a:solidFill>
                  <a:srgbClr val="000005"/>
                </a:solidFill>
                <a:latin typeface="Roboto Light"/>
                <a:ea typeface="Roboto Light"/>
                <a:cs typeface="Roboto Light"/>
                <a:sym typeface="Roboto Light"/>
              </a:rPr>
              <a:t>To view Privacy video explaining how important data privacy is to Quantium, please click here: </a:t>
            </a:r>
            <a:r>
              <a:rPr lang="en-AU" sz="1200" u="sng">
                <a:solidFill>
                  <a:srgbClr val="000005"/>
                </a:solidFill>
                <a:latin typeface="Roboto Light"/>
                <a:ea typeface="Roboto Light"/>
                <a:cs typeface="Roboto Light"/>
                <a:sym typeface="Roboto Light"/>
                <a:hlinkClick r:id="rId2">
                  <a:extLst>
                    <a:ext uri="{A12FA001-AC4F-418D-AE19-62706E023703}">
                      <ahyp:hlinkClr val="tx"/>
                    </a:ext>
                  </a:extLst>
                </a:hlinkClick>
              </a:rPr>
              <a:t>https://www.youtube.com/watch?v=Zq1QDAkoRzU</a:t>
            </a:r>
            <a:endParaRPr sz="1200">
              <a:solidFill>
                <a:srgbClr val="000005"/>
              </a:solidFill>
              <a:latin typeface="Roboto Light"/>
              <a:ea typeface="Roboto Light"/>
              <a:cs typeface="Roboto Light"/>
              <a:sym typeface="Roboto Light"/>
            </a:endParaRPr>
          </a:p>
          <a:p>
            <a:pPr indent="0" lvl="0" marL="0" marR="0" rtl="0" algn="l">
              <a:lnSpc>
                <a:spcPct val="100000"/>
              </a:lnSpc>
              <a:spcBef>
                <a:spcPts val="0"/>
              </a:spcBef>
              <a:spcAft>
                <a:spcPts val="0"/>
              </a:spcAft>
              <a:buClr>
                <a:srgbClr val="000005"/>
              </a:buClr>
              <a:buSzPts val="1200"/>
              <a:buFont typeface="Roboto Light"/>
              <a:buNone/>
            </a:pPr>
            <a:r>
              <a:rPr lang="en-AU" sz="1200">
                <a:solidFill>
                  <a:srgbClr val="000005"/>
                </a:solidFill>
                <a:latin typeface="Roboto Light"/>
                <a:ea typeface="Roboto Light"/>
                <a:cs typeface="Roboto Light"/>
                <a:sym typeface="Roboto Light"/>
              </a:rPr>
              <a:t>or here </a:t>
            </a:r>
            <a:r>
              <a:rPr lang="en-AU" sz="1200" u="sng">
                <a:solidFill>
                  <a:srgbClr val="000005"/>
                </a:solidFill>
                <a:latin typeface="Roboto Light"/>
                <a:ea typeface="Roboto Light"/>
                <a:cs typeface="Roboto Light"/>
                <a:sym typeface="Roboto Light"/>
                <a:hlinkClick r:id="rId3">
                  <a:extLst>
                    <a:ext uri="{A12FA001-AC4F-418D-AE19-62706E023703}">
                      <ahyp:hlinkClr val="tx"/>
                    </a:ext>
                  </a:extLst>
                </a:hlinkClick>
              </a:rPr>
              <a:t>Q:\Company Reference\Brand &amp; Design\Brand videos\Q Privacy.mp4</a:t>
            </a:r>
            <a:endParaRPr sz="1200">
              <a:solidFill>
                <a:srgbClr val="000005"/>
              </a:solidFill>
              <a:latin typeface="Roboto Light"/>
              <a:ea typeface="Roboto Light"/>
              <a:cs typeface="Roboto Light"/>
              <a:sym typeface="Roboto Light"/>
            </a:endParaRPr>
          </a:p>
          <a:p>
            <a:pPr indent="0" lvl="0" marL="0" rtl="0" algn="l">
              <a:spcBef>
                <a:spcPts val="0"/>
              </a:spcBef>
              <a:spcAft>
                <a:spcPts val="0"/>
              </a:spcAft>
              <a:buNone/>
            </a:pPr>
            <a:r>
              <a:t/>
            </a:r>
            <a:endParaRPr i="0" sz="1200">
              <a:solidFill>
                <a:schemeClr val="dk1"/>
              </a:solidFill>
              <a:latin typeface="Calibri"/>
              <a:ea typeface="Calibri"/>
              <a:cs typeface="Calibri"/>
              <a:sym typeface="Calibri"/>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At Quantium, we believe that data is the behavioural footprint of humanity and that it has to be treated with the utmost care and responsibility. </a:t>
            </a:r>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Histories, attitudes, indeed lives are stored within it in ways that aren’t always apparent – and that’s what makes its potential so powerful. </a:t>
            </a:r>
            <a:endParaRPr/>
          </a:p>
          <a:p>
            <a:pPr indent="0" lvl="0" marL="0" rtl="0" algn="l">
              <a:spcBef>
                <a:spcPts val="0"/>
              </a:spcBef>
              <a:spcAft>
                <a:spcPts val="0"/>
              </a:spcAft>
              <a:buNone/>
            </a:pPr>
            <a:r>
              <a:t/>
            </a:r>
            <a:endParaRPr i="0" sz="1200">
              <a:solidFill>
                <a:schemeClr val="dk1"/>
              </a:solidFill>
              <a:latin typeface="Calibri"/>
              <a:ea typeface="Calibri"/>
              <a:cs typeface="Calibri"/>
              <a:sym typeface="Calibri"/>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To work with it responsibly, sensitively, we set ourselves the highest data privacy protection and governance standards. </a:t>
            </a:r>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We have spent 17 years perfecting privacy-by-design and secure-by-design principles. Central to this is not holding any personally identifiable information about people – </a:t>
            </a:r>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we neither receive it, and put the necessary protections in place to be unable to decipher it. </a:t>
            </a:r>
            <a:endParaRPr/>
          </a:p>
          <a:p>
            <a:pPr indent="0" lvl="0" marL="0" rtl="0" algn="l">
              <a:spcBef>
                <a:spcPts val="0"/>
              </a:spcBef>
              <a:spcAft>
                <a:spcPts val="0"/>
              </a:spcAft>
              <a:buNone/>
            </a:pPr>
            <a:r>
              <a:t/>
            </a:r>
            <a:endParaRPr i="0" sz="1200">
              <a:solidFill>
                <a:schemeClr val="dk1"/>
              </a:solidFill>
              <a:latin typeface="Calibri"/>
              <a:ea typeface="Calibri"/>
              <a:cs typeface="Calibri"/>
              <a:sym typeface="Calibri"/>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Every aspect of handling data is safeguarded: from its de-identification, to its encryption – data security is paramount and of the highest grade. </a:t>
            </a:r>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We pride ourselves on gaining the trust of iconic organisations around the world through years of securely working with their data, </a:t>
            </a:r>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and in turn the trust that builds with their stakeholders.</a:t>
            </a:r>
            <a:endParaRPr/>
          </a:p>
          <a:p>
            <a:pPr indent="0" lvl="0" marL="0" rtl="0" algn="l">
              <a:spcBef>
                <a:spcPts val="0"/>
              </a:spcBef>
              <a:spcAft>
                <a:spcPts val="0"/>
              </a:spcAft>
              <a:buNone/>
            </a:pPr>
            <a:r>
              <a:t/>
            </a:r>
            <a:endParaRPr i="0"/>
          </a:p>
        </p:txBody>
      </p:sp>
      <p:sp>
        <p:nvSpPr>
          <p:cNvPr id="79" name="Google Shape;7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Roboto Light"/>
              <a:buNone/>
            </a:pPr>
            <a:fld id="{00000000-1234-1234-1234-123412341234}" type="slidenum">
              <a:rPr b="0" i="0" lang="en-AU" sz="1200" u="none" cap="none" strike="noStrike">
                <a:solidFill>
                  <a:srgbClr val="000000"/>
                </a:solidFill>
                <a:latin typeface="Roboto Light"/>
                <a:ea typeface="Roboto Light"/>
                <a:cs typeface="Roboto Light"/>
                <a:sym typeface="Roboto Light"/>
              </a:rPr>
              <a:t>‹#›</a:t>
            </a:fld>
            <a:endParaRPr b="0" i="0" sz="1200" u="none" cap="none" strike="noStrike">
              <a:solidFill>
                <a:srgbClr val="000000"/>
              </a:solidFill>
              <a:latin typeface="Roboto Light"/>
              <a:ea typeface="Roboto Light"/>
              <a:cs typeface="Roboto Light"/>
              <a:sym typeface="Roboto 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each">
  <p:cSld name="Title beach">
    <p:spTree>
      <p:nvGrpSpPr>
        <p:cNvPr id="31" name="Shape 31"/>
        <p:cNvGrpSpPr/>
        <p:nvPr/>
      </p:nvGrpSpPr>
      <p:grpSpPr>
        <a:xfrm>
          <a:off x="0" y="0"/>
          <a:ext cx="0" cy="0"/>
          <a:chOff x="0" y="0"/>
          <a:chExt cx="0" cy="0"/>
        </a:xfrm>
      </p:grpSpPr>
      <p:sp>
        <p:nvSpPr>
          <p:cNvPr id="32" name="Google Shape;32;p13"/>
          <p:cNvSpPr txBox="1"/>
          <p:nvPr>
            <p:ph type="ctrTitle"/>
          </p:nvPr>
        </p:nvSpPr>
        <p:spPr>
          <a:xfrm>
            <a:off x="1212852" y="1537494"/>
            <a:ext cx="4086224" cy="2387600"/>
          </a:xfrm>
          <a:prstGeom prst="rect">
            <a:avLst/>
          </a:prstGeom>
          <a:noFill/>
          <a:ln>
            <a:noFill/>
          </a:ln>
        </p:spPr>
        <p:txBody>
          <a:bodyPr anchorCtr="0" anchor="b" bIns="45700" lIns="0" spcFirstLastPara="1" rIns="91425" wrap="square" tIns="45700">
            <a:noAutofit/>
          </a:bodyPr>
          <a:lstStyle>
            <a:lvl1pPr lvl="0" marR="0" rtl="0" algn="l">
              <a:lnSpc>
                <a:spcPct val="100000"/>
              </a:lnSpc>
              <a:spcBef>
                <a:spcPts val="0"/>
              </a:spcBef>
              <a:spcAft>
                <a:spcPts val="0"/>
              </a:spcAft>
              <a:buClr>
                <a:srgbClr val="000005"/>
              </a:buClr>
              <a:buSzPts val="2700"/>
              <a:buFont typeface="Roboto Medium"/>
              <a:buNone/>
              <a:defRPr b="0" i="0" sz="2700" u="none" cap="none" strike="noStrike">
                <a:solidFill>
                  <a:srgbClr val="000005"/>
                </a:solidFill>
                <a:latin typeface="Roboto Medium"/>
                <a:ea typeface="Roboto Medium"/>
                <a:cs typeface="Roboto Medium"/>
                <a:sym typeface="Roboto Medium"/>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13"/>
          <p:cNvSpPr txBox="1"/>
          <p:nvPr>
            <p:ph idx="1" type="subTitle"/>
          </p:nvPr>
        </p:nvSpPr>
        <p:spPr>
          <a:xfrm>
            <a:off x="1212851" y="4126706"/>
            <a:ext cx="4086224" cy="1236662"/>
          </a:xfrm>
          <a:prstGeom prst="rect">
            <a:avLst/>
          </a:prstGeom>
          <a:noFill/>
          <a:ln>
            <a:noFill/>
          </a:ln>
        </p:spPr>
        <p:txBody>
          <a:bodyPr anchorCtr="0" anchor="t" bIns="45700" lIns="0" spcFirstLastPara="1" rIns="91425" wrap="square" tIns="45700">
            <a:noAutofit/>
          </a:bodyPr>
          <a:lstStyle>
            <a:lvl1pPr lvl="0" marR="0" rtl="0" algn="l">
              <a:lnSpc>
                <a:spcPct val="100000"/>
              </a:lnSpc>
              <a:spcBef>
                <a:spcPts val="1000"/>
              </a:spcBef>
              <a:spcAft>
                <a:spcPts val="0"/>
              </a:spcAft>
              <a:buClr>
                <a:srgbClr val="000005"/>
              </a:buClr>
              <a:buSzPts val="1800"/>
              <a:buFont typeface="Arial"/>
              <a:buNone/>
              <a:defRPr b="0" i="0" sz="1800" u="none" cap="none" strike="noStrike">
                <a:solidFill>
                  <a:srgbClr val="000005"/>
                </a:solidFill>
                <a:latin typeface="Roboto Light"/>
                <a:ea typeface="Roboto Light"/>
                <a:cs typeface="Roboto Light"/>
                <a:sym typeface="Roboto Light"/>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Roboto"/>
                <a:ea typeface="Roboto"/>
                <a:cs typeface="Roboto"/>
                <a:sym typeface="Roboto"/>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Light"/>
                <a:ea typeface="Roboto Light"/>
                <a:cs typeface="Roboto Light"/>
                <a:sym typeface="Roboto Light"/>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Light"/>
                <a:ea typeface="Roboto Light"/>
                <a:cs typeface="Roboto Light"/>
                <a:sym typeface="Roboto Light"/>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Light"/>
                <a:ea typeface="Roboto Light"/>
                <a:cs typeface="Roboto Light"/>
                <a:sym typeface="Roboto Light"/>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Light"/>
                <a:ea typeface="Roboto Light"/>
                <a:cs typeface="Roboto Light"/>
                <a:sym typeface="Roboto Light"/>
              </a:defRPr>
            </a:lvl9pPr>
          </a:lstStyle>
          <a:p/>
        </p:txBody>
      </p:sp>
      <p:sp>
        <p:nvSpPr>
          <p:cNvPr id="34" name="Google Shape;34;p13"/>
          <p:cNvSpPr/>
          <p:nvPr/>
        </p:nvSpPr>
        <p:spPr>
          <a:xfrm>
            <a:off x="169682" y="6202837"/>
            <a:ext cx="377072" cy="377072"/>
          </a:xfrm>
          <a:prstGeom prst="rect">
            <a:avLst/>
          </a:prstGeom>
          <a:solidFill>
            <a:srgbClr val="0000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35" name="Google Shape;35;p13"/>
          <p:cNvSpPr txBox="1"/>
          <p:nvPr>
            <p:ph idx="2" type="body"/>
          </p:nvPr>
        </p:nvSpPr>
        <p:spPr>
          <a:xfrm>
            <a:off x="1212851" y="650875"/>
            <a:ext cx="2128838" cy="2444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rgbClr val="000005"/>
              </a:buClr>
              <a:buSzPts val="1000"/>
              <a:buFont typeface="Arial"/>
              <a:buNone/>
              <a:defRPr b="0" i="0" sz="1000" u="none" cap="none" strike="noStrike">
                <a:solidFill>
                  <a:srgbClr val="000005"/>
                </a:solidFill>
                <a:latin typeface="Roboto Light"/>
                <a:ea typeface="Roboto Light"/>
                <a:cs typeface="Roboto Light"/>
                <a:sym typeface="Roboto Ligh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36" name="Google Shape;36;p13"/>
          <p:cNvSpPr txBox="1"/>
          <p:nvPr>
            <p:ph idx="3" type="body"/>
          </p:nvPr>
        </p:nvSpPr>
        <p:spPr>
          <a:xfrm>
            <a:off x="1212851" y="458789"/>
            <a:ext cx="2128838" cy="2444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rgbClr val="000005"/>
              </a:buClr>
              <a:buSzPts val="1000"/>
              <a:buFont typeface="Arial"/>
              <a:buNone/>
              <a:defRPr b="0" i="0" sz="1000" u="none" cap="none" strike="noStrike">
                <a:solidFill>
                  <a:srgbClr val="000005"/>
                </a:solidFill>
                <a:latin typeface="Roboto Medium"/>
                <a:ea typeface="Roboto Medium"/>
                <a:cs typeface="Roboto Medium"/>
                <a:sym typeface="Roboto Medium"/>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37" name="Google Shape;37;p13"/>
          <p:cNvSpPr/>
          <p:nvPr/>
        </p:nvSpPr>
        <p:spPr>
          <a:xfrm>
            <a:off x="7580399" y="-1"/>
            <a:ext cx="4611600" cy="6858000"/>
          </a:xfrm>
          <a:prstGeom prst="rect">
            <a:avLst/>
          </a:prstGeom>
          <a:blipFill rotWithShape="1">
            <a:blip r:embed="rId2">
              <a:alphaModFix/>
            </a:blip>
            <a:stretch>
              <a:fillRect b="-15" l="0" r="0" t="-15"/>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000005"/>
              </a:solidFill>
              <a:latin typeface="Roboto Light"/>
              <a:ea typeface="Roboto Light"/>
              <a:cs typeface="Roboto Light"/>
              <a:sym typeface="Roboto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C, privacy &amp; ISO">
  <p:cSld name="CIC, privacy &amp; ISO">
    <p:spTree>
      <p:nvGrpSpPr>
        <p:cNvPr id="38" name="Shape 38"/>
        <p:cNvGrpSpPr/>
        <p:nvPr/>
      </p:nvGrpSpPr>
      <p:grpSpPr>
        <a:xfrm>
          <a:off x="0" y="0"/>
          <a:ext cx="0" cy="0"/>
          <a:chOff x="0" y="0"/>
          <a:chExt cx="0" cy="0"/>
        </a:xfrm>
      </p:grpSpPr>
      <p:sp>
        <p:nvSpPr>
          <p:cNvPr id="39" name="Google Shape;39;p14"/>
          <p:cNvSpPr/>
          <p:nvPr/>
        </p:nvSpPr>
        <p:spPr>
          <a:xfrm>
            <a:off x="740569" y="1777835"/>
            <a:ext cx="11451428" cy="5080164"/>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40" name="Google Shape;40;p14"/>
          <p:cNvSpPr/>
          <p:nvPr/>
        </p:nvSpPr>
        <p:spPr>
          <a:xfrm>
            <a:off x="9004300" y="-2"/>
            <a:ext cx="3187698" cy="685800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41" name="Google Shape;41;p14"/>
          <p:cNvSpPr/>
          <p:nvPr/>
        </p:nvSpPr>
        <p:spPr>
          <a:xfrm>
            <a:off x="11677650" y="500063"/>
            <a:ext cx="1073150" cy="107315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42" name="Google Shape;42;p14"/>
          <p:cNvSpPr/>
          <p:nvPr/>
        </p:nvSpPr>
        <p:spPr>
          <a:xfrm>
            <a:off x="1206500" y="6209380"/>
            <a:ext cx="1422400" cy="360045"/>
          </a:xfrm>
          <a:custGeom>
            <a:rect b="b" l="l" r="r" t="t"/>
            <a:pathLst>
              <a:path extrusionOk="0" h="1944" w="7680">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Light"/>
              <a:ea typeface="Roboto Light"/>
              <a:cs typeface="Roboto Light"/>
              <a:sym typeface="Roboto Light"/>
            </a:endParaRPr>
          </a:p>
        </p:txBody>
      </p:sp>
      <p:sp>
        <p:nvSpPr>
          <p:cNvPr id="43" name="Google Shape;43;p14"/>
          <p:cNvSpPr txBox="1"/>
          <p:nvPr/>
        </p:nvSpPr>
        <p:spPr>
          <a:xfrm>
            <a:off x="1196974" y="400204"/>
            <a:ext cx="7446169" cy="824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5"/>
              </a:buClr>
              <a:buSzPts val="2400"/>
              <a:buFont typeface="Arial"/>
              <a:buNone/>
            </a:pPr>
            <a:r>
              <a:rPr b="0" i="0" lang="en-AU" sz="2400" u="none" cap="none" strike="noStrike">
                <a:solidFill>
                  <a:srgbClr val="000005"/>
                </a:solidFill>
                <a:latin typeface="Roboto"/>
                <a:ea typeface="Roboto"/>
                <a:cs typeface="Roboto"/>
                <a:sym typeface="Roboto"/>
              </a:rPr>
              <a:t>Our 17 year history assures best practice in privacy, security and the ethical use of data</a:t>
            </a:r>
            <a:endParaRPr/>
          </a:p>
        </p:txBody>
      </p:sp>
      <p:sp>
        <p:nvSpPr>
          <p:cNvPr id="44" name="Google Shape;44;p14"/>
          <p:cNvSpPr txBox="1"/>
          <p:nvPr/>
        </p:nvSpPr>
        <p:spPr>
          <a:xfrm>
            <a:off x="9407615" y="2417885"/>
            <a:ext cx="2338907" cy="2180492"/>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1800"/>
              <a:buFont typeface="Arial"/>
              <a:buNone/>
            </a:pPr>
            <a:r>
              <a:rPr b="0" i="0" lang="en-AU" sz="1800" u="none" cap="none" strike="noStrike">
                <a:solidFill>
                  <a:srgbClr val="FFFFFF"/>
                </a:solidFill>
                <a:latin typeface="Roboto Light"/>
                <a:ea typeface="Roboto Light"/>
                <a:cs typeface="Roboto Light"/>
                <a:sym typeface="Roboto Light"/>
              </a:rPr>
              <a:t>Quantium believes </a:t>
            </a:r>
            <a:br>
              <a:rPr b="0" i="0" lang="en-AU" sz="1800" u="none" cap="none" strike="noStrike">
                <a:solidFill>
                  <a:srgbClr val="FFFFFF"/>
                </a:solidFill>
                <a:latin typeface="Roboto Light"/>
                <a:ea typeface="Roboto Light"/>
                <a:cs typeface="Roboto Light"/>
                <a:sym typeface="Roboto Light"/>
              </a:rPr>
            </a:br>
            <a:r>
              <a:rPr b="0" i="0" lang="en-AU" sz="1800" u="none" cap="none" strike="noStrike">
                <a:solidFill>
                  <a:srgbClr val="FFFFFF"/>
                </a:solidFill>
                <a:latin typeface="Roboto Light"/>
                <a:ea typeface="Roboto Light"/>
                <a:cs typeface="Roboto Light"/>
                <a:sym typeface="Roboto Light"/>
              </a:rPr>
              <a:t>in using data for progress, with great care and responsibility. As such please respect the commercial in confidence nature </a:t>
            </a:r>
            <a:br>
              <a:rPr b="0" i="0" lang="en-AU" sz="1800" u="none" cap="none" strike="noStrike">
                <a:solidFill>
                  <a:srgbClr val="FFFFFF"/>
                </a:solidFill>
                <a:latin typeface="Roboto Light"/>
                <a:ea typeface="Roboto Light"/>
                <a:cs typeface="Roboto Light"/>
                <a:sym typeface="Roboto Light"/>
              </a:rPr>
            </a:br>
            <a:r>
              <a:rPr b="0" i="0" lang="en-AU" sz="1800" u="none" cap="none" strike="noStrike">
                <a:solidFill>
                  <a:srgbClr val="FFFFFF"/>
                </a:solidFill>
                <a:latin typeface="Roboto Light"/>
                <a:ea typeface="Roboto Light"/>
                <a:cs typeface="Roboto Light"/>
                <a:sym typeface="Roboto Light"/>
              </a:rPr>
              <a:t>of this document.</a:t>
            </a:r>
            <a:endParaRPr/>
          </a:p>
        </p:txBody>
      </p:sp>
      <p:sp>
        <p:nvSpPr>
          <p:cNvPr id="45" name="Google Shape;45;p14"/>
          <p:cNvSpPr txBox="1"/>
          <p:nvPr/>
        </p:nvSpPr>
        <p:spPr>
          <a:xfrm>
            <a:off x="9407615" y="500063"/>
            <a:ext cx="2207023" cy="107315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b="0" i="0" lang="en-AU" sz="2400" u="none" cap="none" strike="noStrike">
                <a:solidFill>
                  <a:srgbClr val="FFFFFF"/>
                </a:solidFill>
                <a:latin typeface="Roboto"/>
                <a:ea typeface="Roboto"/>
                <a:cs typeface="Roboto"/>
                <a:sym typeface="Roboto"/>
              </a:rPr>
              <a:t>We all have a responsibility</a:t>
            </a:r>
            <a:br>
              <a:rPr b="0" i="0" lang="en-AU" sz="2400" u="none" cap="none" strike="noStrike">
                <a:solidFill>
                  <a:srgbClr val="FFFFFF"/>
                </a:solidFill>
                <a:latin typeface="Roboto"/>
                <a:ea typeface="Roboto"/>
                <a:cs typeface="Roboto"/>
                <a:sym typeface="Roboto"/>
              </a:rPr>
            </a:br>
            <a:r>
              <a:rPr b="0" i="0" lang="en-AU" sz="2400" u="none" cap="none" strike="noStrike">
                <a:solidFill>
                  <a:srgbClr val="FFFFFF"/>
                </a:solidFill>
                <a:latin typeface="Roboto"/>
                <a:ea typeface="Roboto"/>
                <a:cs typeface="Roboto"/>
                <a:sym typeface="Roboto"/>
              </a:rPr>
              <a:t>to use data</a:t>
            </a:r>
            <a:br>
              <a:rPr b="0" i="0" lang="en-AU" sz="2400" u="none" cap="none" strike="noStrike">
                <a:solidFill>
                  <a:srgbClr val="FFFFFF"/>
                </a:solidFill>
                <a:latin typeface="Roboto"/>
                <a:ea typeface="Roboto"/>
                <a:cs typeface="Roboto"/>
                <a:sym typeface="Roboto"/>
              </a:rPr>
            </a:br>
            <a:r>
              <a:rPr b="0" i="0" lang="en-AU" sz="2400" u="none" cap="none" strike="noStrike">
                <a:solidFill>
                  <a:srgbClr val="FFFFFF"/>
                </a:solidFill>
                <a:latin typeface="Roboto"/>
                <a:ea typeface="Roboto"/>
                <a:cs typeface="Roboto"/>
                <a:sym typeface="Roboto"/>
              </a:rPr>
              <a:t>for good</a:t>
            </a:r>
            <a:endParaRPr/>
          </a:p>
        </p:txBody>
      </p:sp>
      <p:sp>
        <p:nvSpPr>
          <p:cNvPr id="46" name="Google Shape;46;p14"/>
          <p:cNvSpPr/>
          <p:nvPr/>
        </p:nvSpPr>
        <p:spPr>
          <a:xfrm>
            <a:off x="1196975" y="1972575"/>
            <a:ext cx="2311153" cy="307777"/>
          </a:xfrm>
          <a:prstGeom prst="rect">
            <a:avLst/>
          </a:prstGeom>
          <a:noFill/>
          <a:ln>
            <a:noFill/>
          </a:ln>
        </p:spPr>
        <p:txBody>
          <a:bodyPr anchorCtr="0" anchor="ctr" bIns="45700" lIns="0" spcFirstLastPara="1" rIns="91425" wrap="square" tIns="45700">
            <a:spAutoFit/>
          </a:bodyPr>
          <a:lstStyle/>
          <a:p>
            <a:pPr indent="0" lvl="0" marL="0" marR="0" rtl="0" algn="l">
              <a:lnSpc>
                <a:spcPct val="100000"/>
              </a:lnSpc>
              <a:spcBef>
                <a:spcPts val="0"/>
              </a:spcBef>
              <a:spcAft>
                <a:spcPts val="0"/>
              </a:spcAft>
              <a:buClr>
                <a:srgbClr val="000005"/>
              </a:buClr>
              <a:buSzPts val="1400"/>
              <a:buFont typeface="Roboto Medium"/>
              <a:buNone/>
            </a:pPr>
            <a:r>
              <a:rPr b="0" i="0" lang="en-AU" sz="1400" u="none" cap="none" strike="noStrike">
                <a:solidFill>
                  <a:srgbClr val="000005"/>
                </a:solidFill>
                <a:latin typeface="Roboto Medium"/>
                <a:ea typeface="Roboto Medium"/>
                <a:cs typeface="Roboto Medium"/>
                <a:sym typeface="Roboto Medium"/>
              </a:rPr>
              <a:t>Privacy</a:t>
            </a:r>
            <a:endParaRPr/>
          </a:p>
        </p:txBody>
      </p:sp>
      <p:sp>
        <p:nvSpPr>
          <p:cNvPr id="47" name="Google Shape;47;p14"/>
          <p:cNvSpPr/>
          <p:nvPr/>
        </p:nvSpPr>
        <p:spPr>
          <a:xfrm>
            <a:off x="1196974" y="2254637"/>
            <a:ext cx="2311153" cy="1938992"/>
          </a:xfrm>
          <a:prstGeom prst="rect">
            <a:avLst/>
          </a:prstGeom>
          <a:noFill/>
          <a:ln>
            <a:noFill/>
          </a:ln>
        </p:spPr>
        <p:txBody>
          <a:bodyPr anchorCtr="0" anchor="t" bIns="45700" lIns="0" spcFirstLastPara="1" rIns="0" wrap="square" tIns="45700">
            <a:spAutoFit/>
          </a:bodyPr>
          <a:lstStyle/>
          <a:p>
            <a:pPr indent="-179997" lvl="0" marL="179997" marR="0" rtl="0" algn="l">
              <a:lnSpc>
                <a:spcPct val="100000"/>
              </a:lnSpc>
              <a:spcBef>
                <a:spcPts val="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We have built our business based on privacy by design principles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for the past 17 years</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Quantium has strict protocols</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around the receipt and storage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of personal information</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All information is de-identified using an irreversible tokenisation process with no ability to</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re-identify individuals.</a:t>
            </a:r>
            <a:endParaRPr/>
          </a:p>
        </p:txBody>
      </p:sp>
      <p:sp>
        <p:nvSpPr>
          <p:cNvPr id="48" name="Google Shape;48;p14"/>
          <p:cNvSpPr/>
          <p:nvPr/>
        </p:nvSpPr>
        <p:spPr>
          <a:xfrm>
            <a:off x="3957637" y="1972575"/>
            <a:ext cx="2311153" cy="307777"/>
          </a:xfrm>
          <a:prstGeom prst="rect">
            <a:avLst/>
          </a:prstGeom>
          <a:noFill/>
          <a:ln>
            <a:noFill/>
          </a:ln>
        </p:spPr>
        <p:txBody>
          <a:bodyPr anchorCtr="0" anchor="ctr" bIns="45700" lIns="0" spcFirstLastPara="1" rIns="91425" wrap="square" tIns="45700">
            <a:spAutoFit/>
          </a:bodyPr>
          <a:lstStyle/>
          <a:p>
            <a:pPr indent="0" lvl="0" marL="0" marR="0" rtl="0" algn="l">
              <a:lnSpc>
                <a:spcPct val="100000"/>
              </a:lnSpc>
              <a:spcBef>
                <a:spcPts val="0"/>
              </a:spcBef>
              <a:spcAft>
                <a:spcPts val="0"/>
              </a:spcAft>
              <a:buClr>
                <a:srgbClr val="000005"/>
              </a:buClr>
              <a:buSzPts val="1400"/>
              <a:buFont typeface="Roboto Medium"/>
              <a:buNone/>
            </a:pPr>
            <a:r>
              <a:rPr b="0" i="0" lang="en-AU" sz="1400" u="none" cap="none" strike="noStrike">
                <a:solidFill>
                  <a:srgbClr val="000005"/>
                </a:solidFill>
                <a:latin typeface="Roboto Medium"/>
                <a:ea typeface="Roboto Medium"/>
                <a:cs typeface="Roboto Medium"/>
                <a:sym typeface="Roboto Medium"/>
              </a:rPr>
              <a:t>Security</a:t>
            </a:r>
            <a:endParaRPr/>
          </a:p>
        </p:txBody>
      </p:sp>
      <p:sp>
        <p:nvSpPr>
          <p:cNvPr id="49" name="Google Shape;49;p14"/>
          <p:cNvSpPr/>
          <p:nvPr/>
        </p:nvSpPr>
        <p:spPr>
          <a:xfrm>
            <a:off x="3957637" y="2254637"/>
            <a:ext cx="2311153" cy="3524042"/>
          </a:xfrm>
          <a:prstGeom prst="rect">
            <a:avLst/>
          </a:prstGeom>
          <a:noFill/>
          <a:ln>
            <a:noFill/>
          </a:ln>
        </p:spPr>
        <p:txBody>
          <a:bodyPr anchorCtr="0" anchor="t" bIns="45700" lIns="0" spcFirstLastPara="1" rIns="91425" wrap="square" tIns="45700">
            <a:spAutoFit/>
          </a:bodyPr>
          <a:lstStyle/>
          <a:p>
            <a:pPr indent="-179997" lvl="0" marL="179997" marR="0" rtl="0" algn="l">
              <a:lnSpc>
                <a:spcPct val="100000"/>
              </a:lnSpc>
              <a:spcBef>
                <a:spcPts val="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We are ISO27001 certified - internationally recognised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for our ability to uphold best practice standards across information security</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We use ‘bank grade’ security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to store and process our data</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Comply with 200+ security requirements from NAB, Woolworths and other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data partners</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All partner data is held in separate restricted environments</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All access to partner data is limited to essential staff only</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Security environment and processes regularly audited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by our data partners.</a:t>
            </a:r>
            <a:endParaRPr b="0" i="0" sz="1100" u="none" cap="none" strike="noStrike">
              <a:solidFill>
                <a:srgbClr val="000005"/>
              </a:solidFill>
              <a:latin typeface="Roboto Light"/>
              <a:ea typeface="Roboto Light"/>
              <a:cs typeface="Roboto Light"/>
              <a:sym typeface="Roboto Light"/>
            </a:endParaRPr>
          </a:p>
        </p:txBody>
      </p:sp>
      <p:sp>
        <p:nvSpPr>
          <p:cNvPr id="50" name="Google Shape;50;p14"/>
          <p:cNvSpPr/>
          <p:nvPr/>
        </p:nvSpPr>
        <p:spPr>
          <a:xfrm>
            <a:off x="6718300" y="1972575"/>
            <a:ext cx="2311153" cy="307777"/>
          </a:xfrm>
          <a:prstGeom prst="rect">
            <a:avLst/>
          </a:prstGeom>
          <a:noFill/>
          <a:ln>
            <a:noFill/>
          </a:ln>
        </p:spPr>
        <p:txBody>
          <a:bodyPr anchorCtr="0" anchor="ctr" bIns="45700" lIns="0" spcFirstLastPara="1" rIns="91425" wrap="square" tIns="45700">
            <a:spAutoFit/>
          </a:bodyPr>
          <a:lstStyle/>
          <a:p>
            <a:pPr indent="0" lvl="0" marL="0" marR="0" rtl="0" algn="l">
              <a:lnSpc>
                <a:spcPct val="100000"/>
              </a:lnSpc>
              <a:spcBef>
                <a:spcPts val="0"/>
              </a:spcBef>
              <a:spcAft>
                <a:spcPts val="0"/>
              </a:spcAft>
              <a:buClr>
                <a:srgbClr val="000005"/>
              </a:buClr>
              <a:buSzPts val="1400"/>
              <a:buFont typeface="Roboto Medium"/>
              <a:buNone/>
            </a:pPr>
            <a:r>
              <a:rPr b="0" i="0" lang="en-AU" sz="1400" u="none" cap="none" strike="noStrike">
                <a:solidFill>
                  <a:srgbClr val="000005"/>
                </a:solidFill>
                <a:latin typeface="Roboto Medium"/>
                <a:ea typeface="Roboto Medium"/>
                <a:cs typeface="Roboto Medium"/>
                <a:sym typeface="Roboto Medium"/>
              </a:rPr>
              <a:t>Ethical use of data</a:t>
            </a:r>
            <a:endParaRPr/>
          </a:p>
        </p:txBody>
      </p:sp>
      <p:sp>
        <p:nvSpPr>
          <p:cNvPr id="51" name="Google Shape;51;p14"/>
          <p:cNvSpPr/>
          <p:nvPr/>
        </p:nvSpPr>
        <p:spPr>
          <a:xfrm>
            <a:off x="6718300" y="2254637"/>
            <a:ext cx="2125664" cy="938719"/>
          </a:xfrm>
          <a:prstGeom prst="rect">
            <a:avLst/>
          </a:prstGeom>
          <a:noFill/>
          <a:ln>
            <a:noFill/>
          </a:ln>
        </p:spPr>
        <p:txBody>
          <a:bodyPr anchorCtr="0" anchor="t" bIns="45700" lIns="0" spcFirstLastPara="1" rIns="91425" wrap="square" tIns="45700">
            <a:spAutoFit/>
          </a:bodyPr>
          <a:lstStyle/>
          <a:p>
            <a:pPr indent="0" lvl="0" marL="0" marR="0" rtl="0" algn="l">
              <a:lnSpc>
                <a:spcPct val="100000"/>
              </a:lnSpc>
              <a:spcBef>
                <a:spcPts val="0"/>
              </a:spcBef>
              <a:spcAft>
                <a:spcPts val="0"/>
              </a:spcAft>
              <a:buClr>
                <a:srgbClr val="000005"/>
              </a:buClr>
              <a:buSzPts val="1100"/>
              <a:buFont typeface="Roboto Light"/>
              <a:buNone/>
            </a:pPr>
            <a:r>
              <a:rPr b="0" i="0" lang="en-AU" sz="1100" u="none" cap="none" strike="noStrike">
                <a:solidFill>
                  <a:srgbClr val="000005"/>
                </a:solidFill>
                <a:latin typeface="Roboto Light"/>
                <a:ea typeface="Roboto Light"/>
                <a:cs typeface="Roboto Light"/>
                <a:sym typeface="Roboto Light"/>
              </a:rPr>
              <a:t>Applies to all facets of our work, from the initiatives we take on, the information we use and how our solutions impact individuals, organisations and society.</a:t>
            </a:r>
            <a:endParaRPr/>
          </a:p>
        </p:txBody>
      </p:sp>
      <p:grpSp>
        <p:nvGrpSpPr>
          <p:cNvPr id="52" name="Google Shape;52;p14"/>
          <p:cNvGrpSpPr/>
          <p:nvPr/>
        </p:nvGrpSpPr>
        <p:grpSpPr>
          <a:xfrm>
            <a:off x="3732882" y="1987963"/>
            <a:ext cx="2760663" cy="3790715"/>
            <a:chOff x="3732882" y="1987964"/>
            <a:chExt cx="2760663" cy="3850128"/>
          </a:xfrm>
        </p:grpSpPr>
        <p:cxnSp>
          <p:nvCxnSpPr>
            <p:cNvPr id="53" name="Google Shape;53;p14"/>
            <p:cNvCxnSpPr/>
            <p:nvPr/>
          </p:nvCxnSpPr>
          <p:spPr>
            <a:xfrm>
              <a:off x="3732882" y="1987964"/>
              <a:ext cx="0" cy="3850128"/>
            </a:xfrm>
            <a:prstGeom prst="straightConnector1">
              <a:avLst/>
            </a:prstGeom>
            <a:noFill/>
            <a:ln cap="flat" cmpd="sng" w="9525">
              <a:solidFill>
                <a:srgbClr val="BCB5AC"/>
              </a:solidFill>
              <a:prstDash val="solid"/>
              <a:miter lim="800000"/>
              <a:headEnd len="sm" w="sm" type="none"/>
              <a:tailEnd len="sm" w="sm" type="none"/>
            </a:ln>
          </p:spPr>
        </p:cxnSp>
        <p:cxnSp>
          <p:nvCxnSpPr>
            <p:cNvPr id="54" name="Google Shape;54;p14"/>
            <p:cNvCxnSpPr/>
            <p:nvPr/>
          </p:nvCxnSpPr>
          <p:spPr>
            <a:xfrm>
              <a:off x="6493545" y="1987964"/>
              <a:ext cx="0" cy="3850128"/>
            </a:xfrm>
            <a:prstGeom prst="straightConnector1">
              <a:avLst/>
            </a:prstGeom>
            <a:noFill/>
            <a:ln cap="flat" cmpd="sng" w="9525">
              <a:solidFill>
                <a:srgbClr val="BCB5AC"/>
              </a:solidFill>
              <a:prstDash val="solid"/>
              <a:miter lim="800000"/>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ing blank">
  <p:cSld name="Heading blank">
    <p:spTree>
      <p:nvGrpSpPr>
        <p:cNvPr id="55" name="Shape 55"/>
        <p:cNvGrpSpPr/>
        <p:nvPr/>
      </p:nvGrpSpPr>
      <p:grpSpPr>
        <a:xfrm>
          <a:off x="0" y="0"/>
          <a:ext cx="0" cy="0"/>
          <a:chOff x="0" y="0"/>
          <a:chExt cx="0" cy="0"/>
        </a:xfrm>
      </p:grpSpPr>
      <p:sp>
        <p:nvSpPr>
          <p:cNvPr id="56" name="Google Shape;56;p15"/>
          <p:cNvSpPr txBox="1"/>
          <p:nvPr>
            <p:ph idx="1" type="body"/>
          </p:nvPr>
        </p:nvSpPr>
        <p:spPr>
          <a:xfrm>
            <a:off x="1196975" y="453371"/>
            <a:ext cx="10479600" cy="824400"/>
          </a:xfrm>
          <a:prstGeom prst="rect">
            <a:avLst/>
          </a:prstGeom>
          <a:noFill/>
          <a:ln>
            <a:noFill/>
          </a:ln>
        </p:spPr>
        <p:txBody>
          <a:bodyPr anchorCtr="0" anchor="t" bIns="45700" lIns="0" spcFirstLastPara="1" rIns="91425" wrap="square" tIns="0">
            <a:noAutofit/>
          </a:bodyPr>
          <a:lstStyle>
            <a:lvl1pPr indent="-228600" lvl="0" marL="457200" marR="0" rtl="0" algn="l">
              <a:lnSpc>
                <a:spcPct val="100000"/>
              </a:lnSpc>
              <a:spcBef>
                <a:spcPts val="1000"/>
              </a:spcBef>
              <a:spcAft>
                <a:spcPts val="0"/>
              </a:spcAft>
              <a:buClr>
                <a:srgbClr val="000005"/>
              </a:buClr>
              <a:buSzPts val="2400"/>
              <a:buFont typeface="Arial"/>
              <a:buNone/>
              <a:defRPr b="0" i="0" sz="2400" u="none" cap="none" strike="noStrike">
                <a:solidFill>
                  <a:srgbClr val="000005"/>
                </a:solidFill>
                <a:latin typeface="Roboto"/>
                <a:ea typeface="Roboto"/>
                <a:cs typeface="Roboto"/>
                <a:sym typeface="Roboto"/>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Roboto Light"/>
                <a:ea typeface="Roboto Light"/>
                <a:cs typeface="Roboto Light"/>
                <a:sym typeface="Roboto Light"/>
              </a:defRPr>
            </a:lvl2pPr>
            <a:lvl3pPr indent="-228600" lvl="2" marL="13716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Roboto Light"/>
                <a:ea typeface="Roboto Light"/>
                <a:cs typeface="Roboto Light"/>
                <a:sym typeface="Roboto Light"/>
              </a:defRPr>
            </a:lvl3pPr>
            <a:lvl4pPr indent="-228600" lvl="3" marL="18288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Roboto Light"/>
                <a:ea typeface="Roboto Light"/>
                <a:cs typeface="Roboto Light"/>
                <a:sym typeface="Roboto Light"/>
              </a:defRPr>
            </a:lvl4pPr>
            <a:lvl5pPr indent="-228600" lvl="4" marL="22860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Roboto Light"/>
                <a:ea typeface="Roboto Light"/>
                <a:cs typeface="Roboto Light"/>
                <a:sym typeface="Roboto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ivider (plain)">
  <p:cSld name="Agenda Divider (plain)">
    <p:spTree>
      <p:nvGrpSpPr>
        <p:cNvPr id="57" name="Shape 57"/>
        <p:cNvGrpSpPr/>
        <p:nvPr/>
      </p:nvGrpSpPr>
      <p:grpSpPr>
        <a:xfrm>
          <a:off x="0" y="0"/>
          <a:ext cx="0" cy="0"/>
          <a:chOff x="0" y="0"/>
          <a:chExt cx="0" cy="0"/>
        </a:xfrm>
      </p:grpSpPr>
      <p:sp>
        <p:nvSpPr>
          <p:cNvPr id="58" name="Google Shape;58;p16"/>
          <p:cNvSpPr/>
          <p:nvPr/>
        </p:nvSpPr>
        <p:spPr>
          <a:xfrm>
            <a:off x="740568" y="0"/>
            <a:ext cx="11451432" cy="24669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59" name="Google Shape;59;p16"/>
          <p:cNvSpPr txBox="1"/>
          <p:nvPr>
            <p:ph type="title"/>
          </p:nvPr>
        </p:nvSpPr>
        <p:spPr>
          <a:xfrm>
            <a:off x="1162050" y="400050"/>
            <a:ext cx="2305050" cy="97155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rgbClr val="000005"/>
              </a:buClr>
              <a:buSzPts val="8300"/>
              <a:buFont typeface="Roboto Light"/>
              <a:buNone/>
              <a:defRPr b="0" i="0" sz="8300" u="none" cap="none" strike="noStrike">
                <a:solidFill>
                  <a:srgbClr val="000005"/>
                </a:solidFill>
                <a:latin typeface="Roboto Light"/>
                <a:ea typeface="Roboto Light"/>
                <a:cs typeface="Roboto Light"/>
                <a:sym typeface="Roboto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16"/>
          <p:cNvSpPr txBox="1"/>
          <p:nvPr>
            <p:ph idx="1" type="body"/>
          </p:nvPr>
        </p:nvSpPr>
        <p:spPr>
          <a:xfrm>
            <a:off x="1201738" y="3122612"/>
            <a:ext cx="5516562" cy="2516187"/>
          </a:xfrm>
          <a:prstGeom prst="rect">
            <a:avLst/>
          </a:prstGeom>
          <a:noFill/>
          <a:ln>
            <a:noFill/>
          </a:ln>
        </p:spPr>
        <p:txBody>
          <a:bodyPr anchorCtr="0" anchor="t" bIns="45700" lIns="0" spcFirstLastPara="1" rIns="91425" wrap="square" tIns="0">
            <a:noAutofit/>
          </a:bodyPr>
          <a:lstStyle>
            <a:lvl1pPr indent="-228600" lvl="0" marL="457200" marR="0" rtl="0" algn="l">
              <a:lnSpc>
                <a:spcPct val="100000"/>
              </a:lnSpc>
              <a:spcBef>
                <a:spcPts val="1000"/>
              </a:spcBef>
              <a:spcAft>
                <a:spcPts val="0"/>
              </a:spcAft>
              <a:buClr>
                <a:srgbClr val="000005"/>
              </a:buClr>
              <a:buSzPts val="2400"/>
              <a:buFont typeface="Arial"/>
              <a:buNone/>
              <a:defRPr b="0" i="0" sz="2400" u="none" cap="none" strike="noStrike">
                <a:solidFill>
                  <a:srgbClr val="000005"/>
                </a:solidFill>
                <a:latin typeface="Roboto Medium"/>
                <a:ea typeface="Roboto Medium"/>
                <a:cs typeface="Roboto Medium"/>
                <a:sym typeface="Roboto Medium"/>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Roboto"/>
                <a:ea typeface="Roboto"/>
                <a:cs typeface="Roboto"/>
                <a:sym typeface="Roboto"/>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Roboto"/>
                <a:ea typeface="Roboto"/>
                <a:cs typeface="Roboto"/>
                <a:sym typeface="Roboto"/>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Roboto"/>
                <a:ea typeface="Roboto"/>
                <a:cs typeface="Roboto"/>
                <a:sym typeface="Roboto"/>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Roboto"/>
                <a:ea typeface="Roboto"/>
                <a:cs typeface="Roboto"/>
                <a:sym typeface="Roboto"/>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Roboto Light"/>
                <a:ea typeface="Roboto Light"/>
                <a:cs typeface="Roboto Light"/>
                <a:sym typeface="Roboto Light"/>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Roboto Light"/>
                <a:ea typeface="Roboto Light"/>
                <a:cs typeface="Roboto Light"/>
                <a:sym typeface="Roboto Light"/>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Roboto Light"/>
                <a:ea typeface="Roboto Light"/>
                <a:cs typeface="Roboto Light"/>
                <a:sym typeface="Roboto Light"/>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Roboto Light"/>
                <a:ea typeface="Roboto Light"/>
                <a:cs typeface="Roboto Light"/>
                <a:sym typeface="Roboto Ligh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laimer">
  <p:cSld name="Disclaimer">
    <p:spTree>
      <p:nvGrpSpPr>
        <p:cNvPr id="61" name="Shape 61"/>
        <p:cNvGrpSpPr/>
        <p:nvPr/>
      </p:nvGrpSpPr>
      <p:grpSpPr>
        <a:xfrm>
          <a:off x="0" y="0"/>
          <a:ext cx="0" cy="0"/>
          <a:chOff x="0" y="0"/>
          <a:chExt cx="0" cy="0"/>
        </a:xfrm>
      </p:grpSpPr>
      <p:sp>
        <p:nvSpPr>
          <p:cNvPr id="62" name="Google Shape;62;p17"/>
          <p:cNvSpPr/>
          <p:nvPr/>
        </p:nvSpPr>
        <p:spPr>
          <a:xfrm>
            <a:off x="177800" y="6223000"/>
            <a:ext cx="336550" cy="299969"/>
          </a:xfrm>
          <a:prstGeom prst="rect">
            <a:avLst/>
          </a:prstGeom>
          <a:solidFill>
            <a:srgbClr val="0000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63" name="Google Shape;63;p17"/>
          <p:cNvSpPr/>
          <p:nvPr/>
        </p:nvSpPr>
        <p:spPr>
          <a:xfrm>
            <a:off x="3631660" y="4792494"/>
            <a:ext cx="8045990" cy="1730475"/>
          </a:xfrm>
          <a:prstGeom prst="rect">
            <a:avLst/>
          </a:prstGeom>
          <a:noFill/>
          <a:ln>
            <a:noFill/>
          </a:ln>
        </p:spPr>
        <p:txBody>
          <a:bodyPr anchorCtr="0" anchor="b" bIns="45700" lIns="0" spcFirstLastPara="1" rIns="91425" wrap="square" tIns="45700">
            <a:noAutofit/>
          </a:bodyPr>
          <a:lstStyle/>
          <a:p>
            <a:pPr indent="0" lvl="0" marL="0" marR="0" rtl="0" algn="just">
              <a:lnSpc>
                <a:spcPct val="100000"/>
              </a:lnSpc>
              <a:spcBef>
                <a:spcPts val="0"/>
              </a:spcBef>
              <a:spcAft>
                <a:spcPts val="0"/>
              </a:spcAft>
              <a:buNone/>
            </a:pPr>
            <a:r>
              <a:rPr b="0" lang="en-AU" sz="1000">
                <a:solidFill>
                  <a:srgbClr val="736D67"/>
                </a:solidFill>
                <a:latin typeface="Roboto Medium"/>
                <a:ea typeface="Roboto Medium"/>
                <a:cs typeface="Roboto Medium"/>
                <a:sym typeface="Roboto Medium"/>
              </a:rPr>
              <a:t>Disclaimer: </a:t>
            </a:r>
            <a:r>
              <a:rPr b="0" lang="en-AU" sz="1000">
                <a:solidFill>
                  <a:srgbClr val="736D67"/>
                </a:solidFill>
                <a:latin typeface="Roboto Light"/>
                <a:ea typeface="Roboto Light"/>
                <a:cs typeface="Roboto Light"/>
                <a:sym typeface="Roboto Light"/>
              </a:rPr>
              <a:t>This document comprises, and is the subject of intellectual property (including copyright) and confidentiality rights of one or multiple owners, including The Quantium Group Pty Limited and its affiliates (</a:t>
            </a:r>
            <a:r>
              <a:rPr b="0" lang="en-AU" sz="1000">
                <a:solidFill>
                  <a:srgbClr val="736D67"/>
                </a:solidFill>
                <a:latin typeface="Roboto Medium"/>
                <a:ea typeface="Roboto Medium"/>
                <a:cs typeface="Roboto Medium"/>
                <a:sym typeface="Roboto Medium"/>
              </a:rPr>
              <a:t>Quantium</a:t>
            </a:r>
            <a:r>
              <a:rPr b="0" lang="en-AU" sz="1000">
                <a:solidFill>
                  <a:srgbClr val="736D67"/>
                </a:solidFill>
                <a:latin typeface="Roboto Light"/>
                <a:ea typeface="Roboto Light"/>
                <a:cs typeface="Roboto Light"/>
                <a:sym typeface="Roboto Light"/>
              </a:rPr>
              <a:t>) and where applicable, its third-party data owners (</a:t>
            </a:r>
            <a:r>
              <a:rPr b="0" lang="en-AU" sz="1000">
                <a:solidFill>
                  <a:srgbClr val="736D67"/>
                </a:solidFill>
                <a:latin typeface="Roboto Medium"/>
                <a:ea typeface="Roboto Medium"/>
                <a:cs typeface="Roboto Medium"/>
                <a:sym typeface="Roboto Medium"/>
              </a:rPr>
              <a:t>Data Providers</a:t>
            </a:r>
            <a:r>
              <a:rPr b="0" lang="en-AU" sz="1000">
                <a:solidFill>
                  <a:srgbClr val="736D67"/>
                </a:solidFill>
                <a:latin typeface="Roboto Light"/>
                <a:ea typeface="Roboto Light"/>
                <a:cs typeface="Roboto Light"/>
                <a:sym typeface="Roboto Light"/>
              </a:rPr>
              <a:t>), together (</a:t>
            </a:r>
            <a:r>
              <a:rPr b="0" lang="en-AU" sz="1000">
                <a:solidFill>
                  <a:srgbClr val="736D67"/>
                </a:solidFill>
                <a:latin typeface="Roboto Medium"/>
                <a:ea typeface="Roboto Medium"/>
                <a:cs typeface="Roboto Medium"/>
                <a:sym typeface="Roboto Medium"/>
              </a:rPr>
              <a:t>IP Owners</a:t>
            </a:r>
            <a:r>
              <a:rPr b="0" lang="en-AU" sz="1000">
                <a:solidFill>
                  <a:srgbClr val="736D67"/>
                </a:solidFill>
                <a:latin typeface="Roboto Light"/>
                <a:ea typeface="Roboto Light"/>
                <a:cs typeface="Roboto Light"/>
                <a:sym typeface="Roboto Light"/>
              </a:rPr>
              <a:t>). The information contained in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may have been prepared using raw data owned by the Data Providers. The Data Providers have not been involved in the analysis of the raw data, the preparation of, or the information contained in the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The IP Owners do not make any representation (express or implied), nor give any guarantee or warranty in relation to the accuracy, completeness or appropriateness of the raw data, nor the analysis contained in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None of the IP Owners will have any liability for any use or disclosure by the recipient of any information contained in, or derived from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To the maximum extent permitted by law, the IP Owners expressly disclaim, take no responsibility for and have no liability for the preparation, contents, accuracy or completeness of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nor the analysis on which it is based.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b="0" sz="1000">
              <a:solidFill>
                <a:srgbClr val="736D67"/>
              </a:solidFill>
              <a:latin typeface="Roboto Light"/>
              <a:ea typeface="Roboto Light"/>
              <a:cs typeface="Roboto Light"/>
              <a:sym typeface="Roboto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p:nvPr/>
        </p:nvSpPr>
        <p:spPr>
          <a:xfrm>
            <a:off x="-1" y="0"/>
            <a:ext cx="740979"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1" name="Google Shape;11;p12"/>
          <p:cNvSpPr txBox="1"/>
          <p:nvPr/>
        </p:nvSpPr>
        <p:spPr>
          <a:xfrm>
            <a:off x="127000" y="6239658"/>
            <a:ext cx="457200" cy="3651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AU" sz="1400" u="none" cap="none" strike="noStrike">
                <a:solidFill>
                  <a:srgbClr val="FFFFFF"/>
                </a:solidFill>
                <a:latin typeface="Roboto"/>
                <a:ea typeface="Roboto"/>
                <a:cs typeface="Roboto"/>
                <a:sym typeface="Roboto"/>
              </a:rPr>
              <a:t>‹#›</a:t>
            </a:fld>
            <a:endParaRPr b="0" i="0" sz="1400" u="none" cap="none" strike="noStrike">
              <a:solidFill>
                <a:srgbClr val="FFFFFF"/>
              </a:solidFill>
              <a:latin typeface="Roboto"/>
              <a:ea typeface="Roboto"/>
              <a:cs typeface="Roboto"/>
              <a:sym typeface="Roboto"/>
            </a:endParaRPr>
          </a:p>
        </p:txBody>
      </p:sp>
      <p:sp>
        <p:nvSpPr>
          <p:cNvPr id="12" name="Google Shape;12;p12"/>
          <p:cNvSpPr/>
          <p:nvPr/>
        </p:nvSpPr>
        <p:spPr>
          <a:xfrm>
            <a:off x="-394521" y="473749"/>
            <a:ext cx="229577" cy="229577"/>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3" name="Google Shape;13;p12"/>
          <p:cNvSpPr/>
          <p:nvPr/>
        </p:nvSpPr>
        <p:spPr>
          <a:xfrm>
            <a:off x="-394521" y="783791"/>
            <a:ext cx="229577" cy="229577"/>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4" name="Google Shape;14;p12"/>
          <p:cNvSpPr/>
          <p:nvPr/>
        </p:nvSpPr>
        <p:spPr>
          <a:xfrm>
            <a:off x="-394521" y="1093833"/>
            <a:ext cx="229577" cy="229577"/>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5" name="Google Shape;15;p12"/>
          <p:cNvSpPr/>
          <p:nvPr/>
        </p:nvSpPr>
        <p:spPr>
          <a:xfrm>
            <a:off x="-394521" y="1403875"/>
            <a:ext cx="229577" cy="22957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6" name="Google Shape;16;p12"/>
          <p:cNvSpPr/>
          <p:nvPr/>
        </p:nvSpPr>
        <p:spPr>
          <a:xfrm>
            <a:off x="-394521" y="2334001"/>
            <a:ext cx="229577" cy="22957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7" name="Google Shape;17;p12"/>
          <p:cNvSpPr/>
          <p:nvPr/>
        </p:nvSpPr>
        <p:spPr>
          <a:xfrm>
            <a:off x="-394521" y="1713917"/>
            <a:ext cx="229577" cy="229577"/>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8" name="Google Shape;18;p12"/>
          <p:cNvSpPr/>
          <p:nvPr/>
        </p:nvSpPr>
        <p:spPr>
          <a:xfrm>
            <a:off x="-394521" y="2023959"/>
            <a:ext cx="229577" cy="229577"/>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9" name="Google Shape;19;p12"/>
          <p:cNvSpPr/>
          <p:nvPr/>
        </p:nvSpPr>
        <p:spPr>
          <a:xfrm>
            <a:off x="-394521" y="2644043"/>
            <a:ext cx="229577" cy="229577"/>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0" name="Google Shape;20;p12"/>
          <p:cNvSpPr/>
          <p:nvPr/>
        </p:nvSpPr>
        <p:spPr>
          <a:xfrm>
            <a:off x="-394521" y="3802925"/>
            <a:ext cx="230400" cy="230400"/>
          </a:xfrm>
          <a:prstGeom prst="ellipse">
            <a:avLst/>
          </a:prstGeom>
          <a:solidFill>
            <a:srgbClr val="3F68A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1" name="Google Shape;21;p12"/>
          <p:cNvSpPr/>
          <p:nvPr/>
        </p:nvSpPr>
        <p:spPr>
          <a:xfrm>
            <a:off x="-394521" y="4113790"/>
            <a:ext cx="230400" cy="230400"/>
          </a:xfrm>
          <a:prstGeom prst="ellipse">
            <a:avLst/>
          </a:prstGeom>
          <a:solidFill>
            <a:srgbClr val="44B5C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2" name="Google Shape;22;p12"/>
          <p:cNvSpPr/>
          <p:nvPr/>
        </p:nvSpPr>
        <p:spPr>
          <a:xfrm>
            <a:off x="-394521" y="4424655"/>
            <a:ext cx="230400" cy="230400"/>
          </a:xfrm>
          <a:prstGeom prst="ellipse">
            <a:avLst/>
          </a:prstGeom>
          <a:solidFill>
            <a:srgbClr val="44D6A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3" name="Google Shape;23;p12"/>
          <p:cNvSpPr/>
          <p:nvPr/>
        </p:nvSpPr>
        <p:spPr>
          <a:xfrm>
            <a:off x="-394521" y="4735520"/>
            <a:ext cx="230400" cy="230400"/>
          </a:xfrm>
          <a:prstGeom prst="ellipse">
            <a:avLst/>
          </a:prstGeom>
          <a:solidFill>
            <a:srgbClr val="7FDD7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4" name="Google Shape;24;p12"/>
          <p:cNvSpPr/>
          <p:nvPr/>
        </p:nvSpPr>
        <p:spPr>
          <a:xfrm>
            <a:off x="-394521" y="5046385"/>
            <a:ext cx="230400" cy="230400"/>
          </a:xfrm>
          <a:prstGeom prst="ellipse">
            <a:avLst/>
          </a:prstGeom>
          <a:solidFill>
            <a:srgbClr val="EAC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5" name="Google Shape;25;p12"/>
          <p:cNvSpPr/>
          <p:nvPr/>
        </p:nvSpPr>
        <p:spPr>
          <a:xfrm>
            <a:off x="-394521" y="5357250"/>
            <a:ext cx="230400" cy="230400"/>
          </a:xfrm>
          <a:prstGeom prst="ellipse">
            <a:avLst/>
          </a:prstGeom>
          <a:solidFill>
            <a:srgbClr val="EF9B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6" name="Google Shape;26;p12"/>
          <p:cNvSpPr/>
          <p:nvPr/>
        </p:nvSpPr>
        <p:spPr>
          <a:xfrm>
            <a:off x="-394521" y="5668115"/>
            <a:ext cx="230400" cy="230400"/>
          </a:xfrm>
          <a:prstGeom prst="ellipse">
            <a:avLst/>
          </a:prstGeom>
          <a:solidFill>
            <a:srgbClr val="EF63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7" name="Google Shape;27;p12"/>
          <p:cNvSpPr/>
          <p:nvPr/>
        </p:nvSpPr>
        <p:spPr>
          <a:xfrm>
            <a:off x="-394521" y="5978980"/>
            <a:ext cx="230400" cy="230400"/>
          </a:xfrm>
          <a:prstGeom prst="ellipse">
            <a:avLst/>
          </a:prstGeom>
          <a:solidFill>
            <a:srgbClr val="C963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8" name="Google Shape;28;p12"/>
          <p:cNvSpPr/>
          <p:nvPr/>
        </p:nvSpPr>
        <p:spPr>
          <a:xfrm>
            <a:off x="-394521" y="6289840"/>
            <a:ext cx="230400" cy="230400"/>
          </a:xfrm>
          <a:prstGeom prst="ellipse">
            <a:avLst/>
          </a:prstGeom>
          <a:solidFill>
            <a:srgbClr val="8E72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9" name="Google Shape;29;p12"/>
          <p:cNvSpPr/>
          <p:nvPr/>
        </p:nvSpPr>
        <p:spPr>
          <a:xfrm>
            <a:off x="1206500" y="6209380"/>
            <a:ext cx="1422400" cy="360045"/>
          </a:xfrm>
          <a:custGeom>
            <a:rect b="b" l="l" r="r" t="t"/>
            <a:pathLst>
              <a:path extrusionOk="0" h="1944" w="7680">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Light"/>
              <a:ea typeface="Roboto Light"/>
              <a:cs typeface="Roboto Light"/>
              <a:sym typeface="Roboto Light"/>
            </a:endParaRPr>
          </a:p>
        </p:txBody>
      </p:sp>
      <p:sp>
        <p:nvSpPr>
          <p:cNvPr descr="{&quot;HashCode&quot;:-231024771,&quot;Placement&quot;:&quot;Footer&quot;}" id="30" name="Google Shape;30;p12"/>
          <p:cNvSpPr txBox="1"/>
          <p:nvPr/>
        </p:nvSpPr>
        <p:spPr>
          <a:xfrm>
            <a:off x="5263052" y="6595656"/>
            <a:ext cx="1665897" cy="262344"/>
          </a:xfrm>
          <a:prstGeom prst="rect">
            <a:avLst/>
          </a:prstGeom>
          <a:noFill/>
          <a:ln>
            <a:noFill/>
          </a:ln>
        </p:spPr>
        <p:txBody>
          <a:bodyPr anchorCtr="1" anchor="ctr" bIns="0" lIns="0" spcFirstLastPara="1" rIns="0" wrap="square" tIns="0">
            <a:noAutofit/>
          </a:bodyPr>
          <a:lstStyle/>
          <a:p>
            <a:pPr indent="0" lvl="0" marL="0" marR="0" rtl="0" algn="ctr">
              <a:spcBef>
                <a:spcPts val="0"/>
              </a:spcBef>
              <a:spcAft>
                <a:spcPts val="0"/>
              </a:spcAft>
              <a:buNone/>
            </a:pPr>
            <a:r>
              <a:rPr lang="en-AU" sz="1000">
                <a:solidFill>
                  <a:srgbClr val="000000"/>
                </a:solidFill>
                <a:latin typeface="Calibri"/>
                <a:ea typeface="Calibri"/>
                <a:cs typeface="Calibri"/>
                <a:sym typeface="Calibri"/>
              </a:rPr>
              <a:t>Classification: Confidential</a:t>
            </a:r>
            <a:endParaRPr sz="1000">
              <a:solidFill>
                <a:srgbClr val="0000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356">
          <p15:clr>
            <a:srgbClr val="5ACBF0"/>
          </p15:clr>
        </p15:guide>
        <p15:guide id="2" orient="horz" pos="3793">
          <p15:clr>
            <a:srgbClr val="5ACBF0"/>
          </p15:clr>
        </p15:guide>
        <p15:guide id="3" orient="horz" pos="315">
          <p15:clr>
            <a:srgbClr val="5ACBF0"/>
          </p15:clr>
        </p15:guide>
        <p15:guide id="4" pos="760">
          <p15:clr>
            <a:srgbClr val="5ACBF0"/>
          </p15:clr>
        </p15:guide>
        <p15:guide id="5" orient="horz" pos="822">
          <p15:clr>
            <a:srgbClr val="FBAE40"/>
          </p15:clr>
        </p15:guide>
        <p15:guide id="6" pos="4067">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
          <p:cNvSpPr txBox="1"/>
          <p:nvPr>
            <p:ph type="ctrTitle"/>
          </p:nvPr>
        </p:nvSpPr>
        <p:spPr>
          <a:xfrm>
            <a:off x="1212852" y="1537494"/>
            <a:ext cx="4086224" cy="2387600"/>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Clr>
                <a:srgbClr val="000005"/>
              </a:buClr>
              <a:buSzPts val="2700"/>
              <a:buFont typeface="Roboto Medium"/>
              <a:buNone/>
            </a:pPr>
            <a:r>
              <a:rPr lang="en-AU"/>
              <a:t>Category review: Chips</a:t>
            </a:r>
            <a:endParaRPr/>
          </a:p>
        </p:txBody>
      </p:sp>
      <p:sp>
        <p:nvSpPr>
          <p:cNvPr id="69" name="Google Shape;69;p1"/>
          <p:cNvSpPr txBox="1"/>
          <p:nvPr>
            <p:ph idx="1" type="subTitle"/>
          </p:nvPr>
        </p:nvSpPr>
        <p:spPr>
          <a:xfrm>
            <a:off x="1212851" y="4126706"/>
            <a:ext cx="4086224" cy="1236662"/>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rgbClr val="000005"/>
              </a:buClr>
              <a:buSzPts val="1800"/>
              <a:buNone/>
            </a:pPr>
            <a:r>
              <a:rPr lang="en-AU"/>
              <a:t>Retail Analytics</a:t>
            </a:r>
            <a:endParaRPr/>
          </a:p>
          <a:p>
            <a:pPr indent="0" lvl="0" marL="0" rtl="0" algn="l">
              <a:lnSpc>
                <a:spcPct val="100000"/>
              </a:lnSpc>
              <a:spcBef>
                <a:spcPts val="1000"/>
              </a:spcBef>
              <a:spcAft>
                <a:spcPts val="0"/>
              </a:spcAft>
              <a:buClr>
                <a:srgbClr val="000005"/>
              </a:buClr>
              <a:buSzPts val="1800"/>
              <a:buNone/>
            </a:pPr>
            <a:r>
              <a:t/>
            </a:r>
            <a:endParaRPr/>
          </a:p>
        </p:txBody>
      </p:sp>
      <p:sp>
        <p:nvSpPr>
          <p:cNvPr id="70" name="Google Shape;70;p1"/>
          <p:cNvSpPr txBox="1"/>
          <p:nvPr>
            <p:ph idx="2" type="body"/>
          </p:nvPr>
        </p:nvSpPr>
        <p:spPr>
          <a:xfrm>
            <a:off x="1212850" y="650875"/>
            <a:ext cx="1216500" cy="3375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rgbClr val="000005"/>
              </a:buClr>
              <a:buSzPts val="1000"/>
              <a:buFont typeface="Arial"/>
              <a:buNone/>
            </a:pPr>
            <a:r>
              <a:rPr lang="en-AU"/>
              <a:t>September</a:t>
            </a:r>
            <a:r>
              <a:rPr lang="en-AU"/>
              <a:t>, 2024</a:t>
            </a:r>
            <a:endParaRPr/>
          </a:p>
          <a:p>
            <a:pPr indent="0" lvl="0" marL="0" rtl="0" algn="l">
              <a:lnSpc>
                <a:spcPct val="90000"/>
              </a:lnSpc>
              <a:spcBef>
                <a:spcPts val="0"/>
              </a:spcBef>
              <a:spcAft>
                <a:spcPts val="0"/>
              </a:spcAft>
              <a:buClr>
                <a:srgbClr val="000005"/>
              </a:buClr>
              <a:buSzPts val="1000"/>
              <a:buFont typeface="Arial"/>
              <a:buNone/>
            </a:pPr>
            <a:r>
              <a:t/>
            </a:r>
            <a:endParaRPr/>
          </a:p>
        </p:txBody>
      </p:sp>
      <p:grpSp>
        <p:nvGrpSpPr>
          <p:cNvPr id="71" name="Google Shape;71;p1"/>
          <p:cNvGrpSpPr/>
          <p:nvPr/>
        </p:nvGrpSpPr>
        <p:grpSpPr>
          <a:xfrm>
            <a:off x="12294760" y="5621533"/>
            <a:ext cx="1981965" cy="1236467"/>
            <a:chOff x="8857913" y="1025653"/>
            <a:chExt cx="1981965" cy="1236467"/>
          </a:xfrm>
        </p:grpSpPr>
        <p:sp>
          <p:nvSpPr>
            <p:cNvPr id="72" name="Google Shape;72;p1"/>
            <p:cNvSpPr/>
            <p:nvPr/>
          </p:nvSpPr>
          <p:spPr>
            <a:xfrm>
              <a:off x="8857914" y="1025653"/>
              <a:ext cx="1981964" cy="1236467"/>
            </a:xfrm>
            <a:prstGeom prst="rect">
              <a:avLst/>
            </a:prstGeom>
            <a:solidFill>
              <a:srgbClr val="FFFFFF"/>
            </a:solidFill>
            <a:ln cap="flat" cmpd="sng" w="12700">
              <a:solidFill>
                <a:srgbClr val="C7C5C4"/>
              </a:solidFill>
              <a:prstDash val="solid"/>
              <a:miter lim="800000"/>
              <a:headEnd len="sm" w="sm" type="none"/>
              <a:tailEnd len="sm" w="sm" type="none"/>
            </a:ln>
          </p:spPr>
          <p:txBody>
            <a:bodyPr anchorCtr="0" anchor="t" bIns="45700" lIns="91425" spcFirstLastPara="1" rIns="91425" wrap="square" tIns="468000">
              <a:noAutofit/>
            </a:bodyPr>
            <a:lstStyle/>
            <a:p>
              <a:pPr indent="0" lvl="0" marL="0" marR="0" rtl="0" algn="l">
                <a:spcBef>
                  <a:spcPts val="0"/>
                </a:spcBef>
                <a:spcAft>
                  <a:spcPts val="0"/>
                </a:spcAft>
                <a:buNone/>
              </a:pPr>
              <a:r>
                <a:rPr lang="en-AU" sz="1000">
                  <a:solidFill>
                    <a:srgbClr val="EF9B47"/>
                  </a:solidFill>
                  <a:latin typeface="Roboto Medium"/>
                  <a:ea typeface="Roboto Medium"/>
                  <a:cs typeface="Roboto Medium"/>
                  <a:sym typeface="Roboto Medium"/>
                </a:rPr>
                <a:t>Brand note:</a:t>
              </a:r>
              <a:r>
                <a:rPr lang="en-AU" sz="1000">
                  <a:solidFill>
                    <a:srgbClr val="000005"/>
                  </a:solidFill>
                  <a:latin typeface="Roboto Light"/>
                  <a:ea typeface="Roboto Light"/>
                  <a:cs typeface="Roboto Light"/>
                  <a:sym typeface="Roboto Light"/>
                </a:rPr>
                <a:t> If client logo is not required, use alternate title page layout </a:t>
              </a:r>
              <a:r>
                <a:rPr lang="en-AU" sz="1000">
                  <a:solidFill>
                    <a:srgbClr val="000005"/>
                  </a:solidFill>
                  <a:latin typeface="Roboto Medium"/>
                  <a:ea typeface="Roboto Medium"/>
                  <a:cs typeface="Roboto Medium"/>
                  <a:sym typeface="Roboto Medium"/>
                </a:rPr>
                <a:t>right click slide thumbnail </a:t>
              </a:r>
              <a:r>
                <a:rPr lang="en-AU" sz="1000">
                  <a:solidFill>
                    <a:srgbClr val="000005"/>
                  </a:solidFill>
                  <a:latin typeface="Roboto Light"/>
                  <a:ea typeface="Roboto Light"/>
                  <a:cs typeface="Roboto Light"/>
                  <a:sym typeface="Roboto Light"/>
                </a:rPr>
                <a:t>&gt;</a:t>
              </a:r>
              <a:r>
                <a:rPr lang="en-AU" sz="1000">
                  <a:solidFill>
                    <a:srgbClr val="000005"/>
                  </a:solidFill>
                  <a:latin typeface="Roboto Medium"/>
                  <a:ea typeface="Roboto Medium"/>
                  <a:cs typeface="Roboto Medium"/>
                  <a:sym typeface="Roboto Medium"/>
                </a:rPr>
                <a:t> Layout </a:t>
              </a:r>
              <a:r>
                <a:rPr lang="en-AU" sz="1000">
                  <a:solidFill>
                    <a:srgbClr val="000005"/>
                  </a:solidFill>
                  <a:latin typeface="Roboto Light"/>
                  <a:ea typeface="Roboto Light"/>
                  <a:cs typeface="Roboto Light"/>
                  <a:sym typeface="Roboto Light"/>
                </a:rPr>
                <a:t>&gt;</a:t>
              </a:r>
              <a:r>
                <a:rPr lang="en-AU" sz="1000">
                  <a:solidFill>
                    <a:srgbClr val="000005"/>
                  </a:solidFill>
                  <a:latin typeface="Roboto Medium"/>
                  <a:ea typeface="Roboto Medium"/>
                  <a:cs typeface="Roboto Medium"/>
                  <a:sym typeface="Roboto Medium"/>
                </a:rPr>
                <a:t> Title</a:t>
              </a:r>
              <a:endParaRPr sz="1000">
                <a:solidFill>
                  <a:srgbClr val="000005"/>
                </a:solidFill>
                <a:latin typeface="Roboto Medium"/>
                <a:ea typeface="Roboto Medium"/>
                <a:cs typeface="Roboto Medium"/>
                <a:sym typeface="Roboto Medium"/>
              </a:endParaRPr>
            </a:p>
          </p:txBody>
        </p:sp>
        <p:grpSp>
          <p:nvGrpSpPr>
            <p:cNvPr id="73" name="Google Shape;73;p1"/>
            <p:cNvGrpSpPr/>
            <p:nvPr/>
          </p:nvGrpSpPr>
          <p:grpSpPr>
            <a:xfrm>
              <a:off x="8857913" y="1025653"/>
              <a:ext cx="356123" cy="320040"/>
              <a:chOff x="2932" y="1344"/>
              <a:chExt cx="1816" cy="1632"/>
            </a:xfrm>
          </p:grpSpPr>
          <p:sp>
            <p:nvSpPr>
              <p:cNvPr id="74" name="Google Shape;74;p1"/>
              <p:cNvSpPr/>
              <p:nvPr/>
            </p:nvSpPr>
            <p:spPr>
              <a:xfrm>
                <a:off x="2932" y="1344"/>
                <a:ext cx="1806" cy="1622"/>
              </a:xfrm>
              <a:custGeom>
                <a:rect b="b" l="l" r="r" t="t"/>
                <a:pathLst>
                  <a:path extrusionOk="0" h="1622" w="1806">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p:spPr>
            <p:txBody>
              <a:bodyPr anchorCtr="0" anchor="t" bIns="45700" lIns="90000" spcFirstLastPara="1" rIns="36000" wrap="square" tIns="648000">
                <a:noAutofit/>
              </a:bodyPr>
              <a:lstStyle/>
              <a:p>
                <a:pPr indent="0" lvl="0" marL="0" marR="0" rtl="0" algn="l">
                  <a:spcBef>
                    <a:spcPts val="0"/>
                  </a:spcBef>
                  <a:spcAft>
                    <a:spcPts val="0"/>
                  </a:spcAft>
                  <a:buNone/>
                </a:pPr>
                <a:r>
                  <a:t/>
                </a:r>
                <a:endParaRPr sz="1800">
                  <a:solidFill>
                    <a:schemeClr val="dk1"/>
                  </a:solidFill>
                  <a:latin typeface="Roboto Light"/>
                  <a:ea typeface="Roboto Light"/>
                  <a:cs typeface="Roboto Light"/>
                  <a:sym typeface="Roboto Light"/>
                </a:endParaRPr>
              </a:p>
            </p:txBody>
          </p:sp>
          <p:sp>
            <p:nvSpPr>
              <p:cNvPr id="75" name="Google Shape;75;p1"/>
              <p:cNvSpPr/>
              <p:nvPr/>
            </p:nvSpPr>
            <p:spPr>
              <a:xfrm>
                <a:off x="4465" y="2694"/>
                <a:ext cx="283" cy="282"/>
              </a:xfrm>
              <a:custGeom>
                <a:rect b="b" l="l" r="r" t="t"/>
                <a:pathLst>
                  <a:path extrusionOk="0" h="282" w="283">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solidFill>
                <a:srgbClr val="C7C5C4"/>
              </a:solidFill>
              <a:ln>
                <a:noFill/>
              </a:ln>
            </p:spPr>
            <p:txBody>
              <a:bodyPr anchorCtr="0" anchor="t" bIns="45700" lIns="90000" spcFirstLastPara="1" rIns="36000" wrap="square" tIns="648000">
                <a:noAutofit/>
              </a:bodyPr>
              <a:lstStyle/>
              <a:p>
                <a:pPr indent="0" lvl="0" marL="0" marR="0" rtl="0" algn="l">
                  <a:spcBef>
                    <a:spcPts val="0"/>
                  </a:spcBef>
                  <a:spcAft>
                    <a:spcPts val="0"/>
                  </a:spcAft>
                  <a:buNone/>
                </a:pPr>
                <a:r>
                  <a:t/>
                </a:r>
                <a:endParaRPr sz="1800">
                  <a:solidFill>
                    <a:schemeClr val="dk1"/>
                  </a:solidFill>
                  <a:latin typeface="Roboto Light"/>
                  <a:ea typeface="Roboto Light"/>
                  <a:cs typeface="Roboto Light"/>
                  <a:sym typeface="Roboto Light"/>
                </a:endParaRPr>
              </a:p>
            </p:txBody>
          </p:sp>
        </p:grpSp>
      </p:gr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0"/>
          <p:cNvSpPr txBox="1"/>
          <p:nvPr>
            <p:ph idx="1" type="body"/>
          </p:nvPr>
        </p:nvSpPr>
        <p:spPr>
          <a:xfrm>
            <a:off x="1196975" y="0"/>
            <a:ext cx="10479600" cy="1424700"/>
          </a:xfrm>
          <a:prstGeom prst="rect">
            <a:avLst/>
          </a:prstGeom>
          <a:noFill/>
          <a:ln>
            <a:noFill/>
          </a:ln>
        </p:spPr>
        <p:txBody>
          <a:bodyPr anchorCtr="0" anchor="t" bIns="45700" lIns="0" spcFirstLastPara="1" rIns="91425" wrap="square" tIns="0">
            <a:noAutofit/>
          </a:bodyPr>
          <a:lstStyle/>
          <a:p>
            <a:pPr indent="0" lvl="0" marL="0" rtl="0" algn="l">
              <a:lnSpc>
                <a:spcPct val="100000"/>
              </a:lnSpc>
              <a:spcBef>
                <a:spcPts val="0"/>
              </a:spcBef>
              <a:spcAft>
                <a:spcPts val="0"/>
              </a:spcAft>
              <a:buClr>
                <a:srgbClr val="000005"/>
              </a:buClr>
              <a:buSzPts val="2400"/>
              <a:buNone/>
            </a:pPr>
            <a:r>
              <a:rPr lang="en-AU"/>
              <a:t>From Feb to May the trial store outperformed the control store highlighting the success of the new store layout</a:t>
            </a:r>
            <a:endParaRPr/>
          </a:p>
          <a:p>
            <a:pPr indent="0" lvl="0" marL="0" rtl="0" algn="l">
              <a:lnSpc>
                <a:spcPct val="100000"/>
              </a:lnSpc>
              <a:spcBef>
                <a:spcPts val="0"/>
              </a:spcBef>
              <a:spcAft>
                <a:spcPts val="0"/>
              </a:spcAft>
              <a:buClr>
                <a:srgbClr val="000005"/>
              </a:buClr>
              <a:buSzPts val="2400"/>
              <a:buNone/>
            </a:pPr>
            <a:r>
              <a:rPr lang="en-AU"/>
              <a:t>Snack Food – Chips – Number of customers over time </a:t>
            </a:r>
            <a:endParaRPr/>
          </a:p>
          <a:p>
            <a:pPr indent="0" lvl="0" marL="0" rtl="0" algn="l">
              <a:lnSpc>
                <a:spcPct val="100000"/>
              </a:lnSpc>
              <a:spcBef>
                <a:spcPts val="0"/>
              </a:spcBef>
              <a:spcAft>
                <a:spcPts val="0"/>
              </a:spcAft>
              <a:buClr>
                <a:srgbClr val="000005"/>
              </a:buClr>
              <a:buSzPts val="2400"/>
              <a:buNone/>
            </a:pPr>
            <a:r>
              <a:t/>
            </a:r>
            <a:endParaRPr/>
          </a:p>
        </p:txBody>
      </p:sp>
      <p:pic>
        <p:nvPicPr>
          <p:cNvPr id="138" name="Google Shape;138;p10"/>
          <p:cNvPicPr preferRelativeResize="0"/>
          <p:nvPr/>
        </p:nvPicPr>
        <p:blipFill>
          <a:blip r:embed="rId3">
            <a:alphaModFix/>
          </a:blip>
          <a:stretch>
            <a:fillRect/>
          </a:stretch>
        </p:blipFill>
        <p:spPr>
          <a:xfrm>
            <a:off x="900300" y="1304925"/>
            <a:ext cx="11062050" cy="527542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3"/>
          <p:cNvSpPr txBox="1"/>
          <p:nvPr>
            <p:ph idx="1" type="body"/>
          </p:nvPr>
        </p:nvSpPr>
        <p:spPr>
          <a:xfrm>
            <a:off x="1196975" y="453371"/>
            <a:ext cx="10479600" cy="824400"/>
          </a:xfrm>
          <a:prstGeom prst="rect">
            <a:avLst/>
          </a:prstGeom>
          <a:noFill/>
          <a:ln>
            <a:noFill/>
          </a:ln>
        </p:spPr>
        <p:txBody>
          <a:bodyPr anchorCtr="0" anchor="t" bIns="45700" lIns="0" spcFirstLastPara="1" rIns="91425" wrap="square" tIns="0">
            <a:noAutofit/>
          </a:bodyPr>
          <a:lstStyle/>
          <a:p>
            <a:pPr indent="0" lvl="0" marL="0" rtl="0" algn="l">
              <a:lnSpc>
                <a:spcPct val="100000"/>
              </a:lnSpc>
              <a:spcBef>
                <a:spcPts val="0"/>
              </a:spcBef>
              <a:spcAft>
                <a:spcPts val="0"/>
              </a:spcAft>
              <a:buClr>
                <a:srgbClr val="000005"/>
              </a:buClr>
              <a:buSzPts val="2400"/>
              <a:buNone/>
            </a:pPr>
            <a:r>
              <a:rPr lang="en-AU"/>
              <a:t>Executive summary</a:t>
            </a:r>
            <a:endParaRPr/>
          </a:p>
        </p:txBody>
      </p:sp>
      <p:sp>
        <p:nvSpPr>
          <p:cNvPr id="86" name="Google Shape;86;p3"/>
          <p:cNvSpPr/>
          <p:nvPr/>
        </p:nvSpPr>
        <p:spPr>
          <a:xfrm>
            <a:off x="1196975" y="1905000"/>
            <a:ext cx="485775" cy="485775"/>
          </a:xfrm>
          <a:prstGeom prst="ellipse">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800">
                <a:solidFill>
                  <a:srgbClr val="000000"/>
                </a:solidFill>
                <a:latin typeface="Roboto Light"/>
                <a:ea typeface="Roboto Light"/>
                <a:cs typeface="Roboto Light"/>
                <a:sym typeface="Roboto Light"/>
              </a:rPr>
              <a:t>01</a:t>
            </a:r>
            <a:endParaRPr/>
          </a:p>
        </p:txBody>
      </p:sp>
      <p:sp>
        <p:nvSpPr>
          <p:cNvPr id="87" name="Google Shape;87;p3"/>
          <p:cNvSpPr/>
          <p:nvPr/>
        </p:nvSpPr>
        <p:spPr>
          <a:xfrm>
            <a:off x="1196975" y="4095579"/>
            <a:ext cx="485775" cy="485775"/>
          </a:xfrm>
          <a:prstGeom prst="ellipse">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800">
                <a:solidFill>
                  <a:srgbClr val="000000"/>
                </a:solidFill>
                <a:latin typeface="Roboto Light"/>
                <a:ea typeface="Roboto Light"/>
                <a:cs typeface="Roboto Light"/>
                <a:sym typeface="Roboto Light"/>
              </a:rPr>
              <a:t>02</a:t>
            </a:r>
            <a:endParaRPr sz="1800">
              <a:solidFill>
                <a:srgbClr val="000000"/>
              </a:solidFill>
              <a:latin typeface="Roboto Light"/>
              <a:ea typeface="Roboto Light"/>
              <a:cs typeface="Roboto Light"/>
              <a:sym typeface="Roboto Light"/>
            </a:endParaRPr>
          </a:p>
        </p:txBody>
      </p:sp>
      <p:sp>
        <p:nvSpPr>
          <p:cNvPr id="88" name="Google Shape;88;p3"/>
          <p:cNvSpPr txBox="1"/>
          <p:nvPr/>
        </p:nvSpPr>
        <p:spPr>
          <a:xfrm>
            <a:off x="1935575" y="1967876"/>
            <a:ext cx="1896300" cy="10122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AU" sz="2100">
                <a:solidFill>
                  <a:schemeClr val="dk1"/>
                </a:solidFill>
                <a:latin typeface="Twentieth Century"/>
                <a:ea typeface="Twentieth Century"/>
                <a:cs typeface="Twentieth Century"/>
                <a:sym typeface="Twentieth Century"/>
              </a:rPr>
              <a:t>Chips Category Review</a:t>
            </a:r>
            <a:endParaRPr sz="2100">
              <a:latin typeface="Twentieth Century"/>
              <a:ea typeface="Twentieth Century"/>
              <a:cs typeface="Twentieth Century"/>
              <a:sym typeface="Twentieth Century"/>
            </a:endParaRPr>
          </a:p>
        </p:txBody>
      </p:sp>
      <p:sp>
        <p:nvSpPr>
          <p:cNvPr id="89" name="Google Shape;89;p3"/>
          <p:cNvSpPr txBox="1"/>
          <p:nvPr/>
        </p:nvSpPr>
        <p:spPr>
          <a:xfrm>
            <a:off x="1935586" y="4158465"/>
            <a:ext cx="1896185" cy="171874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AU" sz="1900">
                <a:solidFill>
                  <a:schemeClr val="dk1"/>
                </a:solidFill>
                <a:latin typeface="Proxima Nova"/>
                <a:ea typeface="Proxima Nova"/>
                <a:cs typeface="Proxima Nova"/>
                <a:sym typeface="Proxima Nova"/>
              </a:rPr>
              <a:t>Trial stores review</a:t>
            </a:r>
            <a:endParaRPr sz="1900">
              <a:solidFill>
                <a:schemeClr val="dk1"/>
              </a:solidFill>
              <a:latin typeface="Proxima Nova"/>
              <a:ea typeface="Proxima Nova"/>
              <a:cs typeface="Proxima Nova"/>
              <a:sym typeface="Proxima Nova"/>
            </a:endParaRPr>
          </a:p>
          <a:p>
            <a:pPr indent="0" lvl="0" marL="0" marR="0" rtl="0" algn="l">
              <a:spcBef>
                <a:spcPts val="0"/>
              </a:spcBef>
              <a:spcAft>
                <a:spcPts val="0"/>
              </a:spcAft>
              <a:buNone/>
            </a:pPr>
            <a:r>
              <a:t/>
            </a:r>
            <a:endParaRPr>
              <a:solidFill>
                <a:schemeClr val="dk1"/>
              </a:solidFill>
              <a:latin typeface="Roboto"/>
              <a:ea typeface="Roboto"/>
              <a:cs typeface="Roboto"/>
              <a:sym typeface="Roboto"/>
            </a:endParaRPr>
          </a:p>
        </p:txBody>
      </p:sp>
      <p:sp>
        <p:nvSpPr>
          <p:cNvPr id="90" name="Google Shape;90;p3"/>
          <p:cNvSpPr txBox="1"/>
          <p:nvPr/>
        </p:nvSpPr>
        <p:spPr>
          <a:xfrm>
            <a:off x="4095575" y="1277773"/>
            <a:ext cx="7581000" cy="2409000"/>
          </a:xfrm>
          <a:prstGeom prst="rect">
            <a:avLst/>
          </a:prstGeom>
          <a:noFill/>
          <a:ln>
            <a:noFill/>
          </a:ln>
        </p:spPr>
        <p:txBody>
          <a:bodyPr anchorCtr="0" anchor="t" bIns="0" lIns="0" spcFirstLastPara="1" rIns="0" wrap="square" tIns="0">
            <a:noAutofit/>
          </a:bodyPr>
          <a:lstStyle/>
          <a:p>
            <a:pPr indent="-323850" lvl="0" marL="457200" rtl="0" algn="l">
              <a:lnSpc>
                <a:spcPct val="115000"/>
              </a:lnSpc>
              <a:spcBef>
                <a:spcPts val="600"/>
              </a:spcBef>
              <a:spcAft>
                <a:spcPts val="0"/>
              </a:spcAft>
              <a:buClr>
                <a:srgbClr val="212121"/>
              </a:buClr>
              <a:buSzPts val="1500"/>
              <a:buFont typeface="Proxima Nova"/>
              <a:buChar char="●"/>
            </a:pPr>
            <a:r>
              <a:rPr lang="en-AU" sz="1500">
                <a:solidFill>
                  <a:srgbClr val="212121"/>
                </a:solidFill>
                <a:highlight>
                  <a:srgbClr val="FFFFFF"/>
                </a:highlight>
                <a:latin typeface="Proxima Nova"/>
                <a:ea typeface="Proxima Nova"/>
                <a:cs typeface="Proxima Nova"/>
                <a:sym typeface="Proxima Nova"/>
              </a:rPr>
              <a:t>The number of chips transactions dramatically increases prior to Christmas. Thus, added visibility to customers via a promotional display or Gondola end would increase purchases driving sales growth over this holiday period. Mainstream </a:t>
            </a:r>
            <a:endParaRPr sz="1500">
              <a:solidFill>
                <a:srgbClr val="212121"/>
              </a:solidFill>
              <a:highlight>
                <a:srgbClr val="FFFFFF"/>
              </a:highlight>
              <a:latin typeface="Proxima Nova"/>
              <a:ea typeface="Proxima Nova"/>
              <a:cs typeface="Proxima Nova"/>
              <a:sym typeface="Proxima Nova"/>
            </a:endParaRPr>
          </a:p>
          <a:p>
            <a:pPr indent="-323850" lvl="0" marL="457200" rtl="0" algn="l">
              <a:lnSpc>
                <a:spcPct val="115000"/>
              </a:lnSpc>
              <a:spcBef>
                <a:spcPts val="0"/>
              </a:spcBef>
              <a:spcAft>
                <a:spcPts val="0"/>
              </a:spcAft>
              <a:buClr>
                <a:srgbClr val="212121"/>
              </a:buClr>
              <a:buSzPts val="1500"/>
              <a:buFont typeface="Proxima Nova"/>
              <a:buChar char="●"/>
            </a:pPr>
            <a:r>
              <a:rPr lang="en-AU" sz="1500">
                <a:solidFill>
                  <a:srgbClr val="212121"/>
                </a:solidFill>
                <a:highlight>
                  <a:srgbClr val="FFFFFF"/>
                </a:highlight>
                <a:latin typeface="Proxima Nova"/>
                <a:ea typeface="Proxima Nova"/>
                <a:cs typeface="Proxima Nova"/>
                <a:sym typeface="Proxima Nova"/>
              </a:rPr>
              <a:t>Young Singles &amp; Couples are the primary shopper of chips. </a:t>
            </a:r>
            <a:endParaRPr sz="1500">
              <a:solidFill>
                <a:srgbClr val="212121"/>
              </a:solidFill>
              <a:highlight>
                <a:srgbClr val="FFFFFF"/>
              </a:highlight>
              <a:latin typeface="Proxima Nova"/>
              <a:ea typeface="Proxima Nova"/>
              <a:cs typeface="Proxima Nova"/>
              <a:sym typeface="Proxima Nova"/>
            </a:endParaRPr>
          </a:p>
          <a:p>
            <a:pPr indent="-323850" lvl="0" marL="457200" rtl="0" algn="l">
              <a:lnSpc>
                <a:spcPct val="115000"/>
              </a:lnSpc>
              <a:spcBef>
                <a:spcPts val="0"/>
              </a:spcBef>
              <a:spcAft>
                <a:spcPts val="0"/>
              </a:spcAft>
              <a:buClr>
                <a:srgbClr val="212121"/>
              </a:buClr>
              <a:buSzPts val="1500"/>
              <a:buFont typeface="Proxima Nova"/>
              <a:buChar char="●"/>
            </a:pPr>
            <a:r>
              <a:rPr lang="en-AU" sz="1500">
                <a:solidFill>
                  <a:srgbClr val="212121"/>
                </a:solidFill>
                <a:highlight>
                  <a:srgbClr val="FFFFFF"/>
                </a:highlight>
                <a:latin typeface="Proxima Nova"/>
                <a:ea typeface="Proxima Nova"/>
                <a:cs typeface="Proxima Nova"/>
                <a:sym typeface="Proxima Nova"/>
              </a:rPr>
              <a:t>Young and Older Families make up 26% of Chips shoppes and on average purchase larger baskets. There is more opportunity for sales with these shoppers. </a:t>
            </a:r>
            <a:endParaRPr sz="1500">
              <a:solidFill>
                <a:srgbClr val="212121"/>
              </a:solidFill>
              <a:highlight>
                <a:srgbClr val="FFFFFF"/>
              </a:highlight>
              <a:latin typeface="Proxima Nova"/>
              <a:ea typeface="Proxima Nova"/>
              <a:cs typeface="Proxima Nova"/>
              <a:sym typeface="Proxima Nova"/>
            </a:endParaRPr>
          </a:p>
          <a:p>
            <a:pPr indent="0" lvl="0" marL="0" marR="0" rtl="0" algn="l">
              <a:spcBef>
                <a:spcPts val="500"/>
              </a:spcBef>
              <a:spcAft>
                <a:spcPts val="0"/>
              </a:spcAft>
              <a:buNone/>
            </a:pPr>
            <a:r>
              <a:t/>
            </a:r>
            <a:endParaRPr>
              <a:latin typeface="Proxima Nova"/>
              <a:ea typeface="Proxima Nova"/>
              <a:cs typeface="Proxima Nova"/>
              <a:sym typeface="Proxima Nova"/>
            </a:endParaRPr>
          </a:p>
        </p:txBody>
      </p:sp>
      <p:sp>
        <p:nvSpPr>
          <p:cNvPr id="91" name="Google Shape;91;p3"/>
          <p:cNvSpPr txBox="1"/>
          <p:nvPr/>
        </p:nvSpPr>
        <p:spPr>
          <a:xfrm>
            <a:off x="4095585" y="4158466"/>
            <a:ext cx="7580989" cy="1718742"/>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sz="1200">
              <a:solidFill>
                <a:schemeClr val="dk1"/>
              </a:solidFill>
              <a:latin typeface="Roboto Light"/>
              <a:ea typeface="Roboto Light"/>
              <a:cs typeface="Roboto Light"/>
              <a:sym typeface="Roboto Light"/>
            </a:endParaRPr>
          </a:p>
          <a:p>
            <a:pPr indent="-323850" lvl="0" marL="457200" rtl="0" algn="l">
              <a:spcBef>
                <a:spcPts val="0"/>
              </a:spcBef>
              <a:spcAft>
                <a:spcPts val="0"/>
              </a:spcAft>
              <a:buClr>
                <a:schemeClr val="dk1"/>
              </a:buClr>
              <a:buSzPts val="1500"/>
              <a:buFont typeface="Proxima Nova"/>
              <a:buChar char="●"/>
            </a:pPr>
            <a:r>
              <a:rPr lang="en-AU" sz="1500">
                <a:solidFill>
                  <a:schemeClr val="dk1"/>
                </a:solidFill>
                <a:latin typeface="Proxima Nova"/>
                <a:ea typeface="Proxima Nova"/>
                <a:cs typeface="Proxima Nova"/>
                <a:sym typeface="Proxima Nova"/>
              </a:rPr>
              <a:t>Trial stores 77 and 86 have significant increase in total sales and number of customers during trial as compared to control store.</a:t>
            </a:r>
            <a:endParaRPr sz="1500">
              <a:solidFill>
                <a:schemeClr val="dk1"/>
              </a:solidFill>
              <a:latin typeface="Proxima Nova"/>
              <a:ea typeface="Proxima Nova"/>
              <a:cs typeface="Proxima Nova"/>
              <a:sym typeface="Proxima Nova"/>
            </a:endParaRPr>
          </a:p>
          <a:p>
            <a:pPr indent="-323850" lvl="0" marL="457200" rtl="0" algn="l">
              <a:spcBef>
                <a:spcPts val="0"/>
              </a:spcBef>
              <a:spcAft>
                <a:spcPts val="0"/>
              </a:spcAft>
              <a:buClr>
                <a:schemeClr val="dk1"/>
              </a:buClr>
              <a:buSzPts val="1500"/>
              <a:buFont typeface="Proxima Nova"/>
              <a:buChar char="●"/>
            </a:pPr>
            <a:r>
              <a:rPr lang="en-AU" sz="1200">
                <a:solidFill>
                  <a:schemeClr val="dk1"/>
                </a:solidFill>
                <a:latin typeface="Roboto Light"/>
                <a:ea typeface="Roboto Light"/>
                <a:cs typeface="Roboto Light"/>
                <a:sym typeface="Roboto Light"/>
              </a:rPr>
              <a:t>T</a:t>
            </a:r>
            <a:r>
              <a:rPr lang="en-AU" sz="1500">
                <a:solidFill>
                  <a:schemeClr val="dk1"/>
                </a:solidFill>
                <a:latin typeface="Proxima Nova"/>
                <a:ea typeface="Proxima Nova"/>
                <a:cs typeface="Proxima Nova"/>
                <a:sym typeface="Proxima Nova"/>
              </a:rPr>
              <a:t>rial store 88 had increase as well but not as good as stores 77 and 86.</a:t>
            </a:r>
            <a:endParaRPr sz="15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5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500">
              <a:solidFill>
                <a:schemeClr val="dk1"/>
              </a:solidFill>
              <a:latin typeface="Proxima Nova"/>
              <a:ea typeface="Proxima Nova"/>
              <a:cs typeface="Proxima Nova"/>
              <a:sym typeface="Proxima Nova"/>
            </a:endParaRPr>
          </a:p>
          <a:p>
            <a:pPr indent="0" lvl="0" marL="0" marR="0" rtl="0" algn="l">
              <a:spcBef>
                <a:spcPts val="0"/>
              </a:spcBef>
              <a:spcAft>
                <a:spcPts val="0"/>
              </a:spcAft>
              <a:buNone/>
            </a:pPr>
            <a:r>
              <a:t/>
            </a:r>
            <a:endParaRPr sz="1200">
              <a:solidFill>
                <a:schemeClr val="dk1"/>
              </a:solidFill>
              <a:latin typeface="Roboto Light"/>
              <a:ea typeface="Roboto Light"/>
              <a:cs typeface="Roboto Light"/>
              <a:sym typeface="Roboto Ligh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
          <p:cNvSpPr txBox="1"/>
          <p:nvPr>
            <p:ph type="title"/>
          </p:nvPr>
        </p:nvSpPr>
        <p:spPr>
          <a:xfrm>
            <a:off x="1162050" y="400050"/>
            <a:ext cx="2305050" cy="97155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0005"/>
              </a:buClr>
              <a:buSzPts val="8300"/>
              <a:buFont typeface="Roboto Light"/>
              <a:buNone/>
            </a:pPr>
            <a:r>
              <a:rPr lang="en-AU"/>
              <a:t>01</a:t>
            </a:r>
            <a:endParaRPr/>
          </a:p>
        </p:txBody>
      </p:sp>
      <p:sp>
        <p:nvSpPr>
          <p:cNvPr id="97" name="Google Shape;97;p4"/>
          <p:cNvSpPr txBox="1"/>
          <p:nvPr>
            <p:ph idx="1" type="body"/>
          </p:nvPr>
        </p:nvSpPr>
        <p:spPr>
          <a:xfrm>
            <a:off x="1201738" y="3122612"/>
            <a:ext cx="5516562" cy="2516187"/>
          </a:xfrm>
          <a:prstGeom prst="rect">
            <a:avLst/>
          </a:prstGeom>
          <a:noFill/>
          <a:ln>
            <a:noFill/>
          </a:ln>
        </p:spPr>
        <p:txBody>
          <a:bodyPr anchorCtr="0" anchor="t" bIns="45700" lIns="0" spcFirstLastPara="1" rIns="91425" wrap="square" tIns="0">
            <a:noAutofit/>
          </a:bodyPr>
          <a:lstStyle/>
          <a:p>
            <a:pPr indent="0" lvl="0" marL="0" rtl="0" algn="l">
              <a:lnSpc>
                <a:spcPct val="100000"/>
              </a:lnSpc>
              <a:spcBef>
                <a:spcPts val="0"/>
              </a:spcBef>
              <a:spcAft>
                <a:spcPts val="0"/>
              </a:spcAft>
              <a:buClr>
                <a:srgbClr val="000005"/>
              </a:buClr>
              <a:buSzPts val="2400"/>
              <a:buNone/>
            </a:pPr>
            <a:r>
              <a:rPr b="1" lang="en-AU" sz="4800">
                <a:latin typeface="Proxima Nova"/>
                <a:ea typeface="Proxima Nova"/>
                <a:cs typeface="Proxima Nova"/>
                <a:sym typeface="Proxima Nova"/>
              </a:rPr>
              <a:t>Category</a:t>
            </a:r>
            <a:endParaRPr b="1" sz="4800">
              <a:latin typeface="Proxima Nova"/>
              <a:ea typeface="Proxima Nova"/>
              <a:cs typeface="Proxima Nova"/>
              <a:sym typeface="Proxima Nov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5"/>
          <p:cNvSpPr txBox="1"/>
          <p:nvPr>
            <p:ph idx="1" type="body"/>
          </p:nvPr>
        </p:nvSpPr>
        <p:spPr>
          <a:xfrm>
            <a:off x="741425" y="0"/>
            <a:ext cx="10479600" cy="2560800"/>
          </a:xfrm>
          <a:prstGeom prst="rect">
            <a:avLst/>
          </a:prstGeom>
          <a:noFill/>
          <a:ln>
            <a:noFill/>
          </a:ln>
        </p:spPr>
        <p:txBody>
          <a:bodyPr anchorCtr="0" anchor="t" bIns="45700" lIns="0" spcFirstLastPara="1" rIns="91425" wrap="square" tIns="0">
            <a:noAutofit/>
          </a:bodyPr>
          <a:lstStyle/>
          <a:p>
            <a:pPr indent="-368300" lvl="0" marL="457200" rtl="0" algn="l">
              <a:spcBef>
                <a:spcPts val="0"/>
              </a:spcBef>
              <a:spcAft>
                <a:spcPts val="0"/>
              </a:spcAft>
              <a:buSzPts val="2200"/>
              <a:buFont typeface="Proxima Nova"/>
              <a:buChar char="●"/>
            </a:pPr>
            <a:r>
              <a:rPr lang="en-AU" sz="2200">
                <a:latin typeface="Proxima Nova"/>
                <a:ea typeface="Proxima Nova"/>
                <a:cs typeface="Proxima Nova"/>
                <a:sym typeface="Proxima Nova"/>
              </a:rPr>
              <a:t>The number of Chips transitions has remained relatively consistent over the last 52wks; a notable increase occurred in the week leading up to Christmas and return again to early December sales level during New Year Eve.</a:t>
            </a:r>
            <a:endParaRPr sz="2200">
              <a:latin typeface="Proxima Nova"/>
              <a:ea typeface="Proxima Nova"/>
              <a:cs typeface="Proxima Nova"/>
              <a:sym typeface="Proxima Nova"/>
            </a:endParaRPr>
          </a:p>
          <a:p>
            <a:pPr indent="0" lvl="0" marL="457200" rtl="0" algn="l">
              <a:spcBef>
                <a:spcPts val="0"/>
              </a:spcBef>
              <a:spcAft>
                <a:spcPts val="0"/>
              </a:spcAft>
              <a:buNone/>
            </a:pPr>
            <a:r>
              <a:t/>
            </a:r>
            <a:endParaRPr sz="2200">
              <a:latin typeface="Proxima Nova"/>
              <a:ea typeface="Proxima Nova"/>
              <a:cs typeface="Proxima Nova"/>
              <a:sym typeface="Proxima Nova"/>
            </a:endParaRPr>
          </a:p>
          <a:p>
            <a:pPr indent="-368300" lvl="0" marL="457200" rtl="0" algn="l">
              <a:spcBef>
                <a:spcPts val="0"/>
              </a:spcBef>
              <a:spcAft>
                <a:spcPts val="0"/>
              </a:spcAft>
              <a:buSzPts val="2200"/>
              <a:buFont typeface="Proxima Nova"/>
              <a:buChar char="●"/>
            </a:pPr>
            <a:r>
              <a:rPr lang="en-AU" sz="2200">
                <a:latin typeface="Proxima Nova"/>
                <a:ea typeface="Proxima Nova"/>
                <a:cs typeface="Proxima Nova"/>
                <a:sym typeface="Proxima Nova"/>
              </a:rPr>
              <a:t>The total number of transactions in the week including Christmas was negatively affected by public holiday store closures</a:t>
            </a:r>
            <a:endParaRPr sz="2200">
              <a:latin typeface="Proxima Nova"/>
              <a:ea typeface="Proxima Nova"/>
              <a:cs typeface="Proxima Nova"/>
              <a:sym typeface="Proxima Nova"/>
            </a:endParaRPr>
          </a:p>
          <a:p>
            <a:pPr indent="0" lvl="0" marL="0" rtl="0" algn="l">
              <a:lnSpc>
                <a:spcPct val="100000"/>
              </a:lnSpc>
              <a:spcBef>
                <a:spcPts val="0"/>
              </a:spcBef>
              <a:spcAft>
                <a:spcPts val="0"/>
              </a:spcAft>
              <a:buClr>
                <a:srgbClr val="000005"/>
              </a:buClr>
              <a:buSzPts val="2400"/>
              <a:buNone/>
            </a:pPr>
            <a:r>
              <a:t/>
            </a:r>
            <a:endParaRPr sz="2200">
              <a:latin typeface="Proxima Nova"/>
              <a:ea typeface="Proxima Nova"/>
              <a:cs typeface="Proxima Nova"/>
              <a:sym typeface="Proxima Nova"/>
            </a:endParaRPr>
          </a:p>
        </p:txBody>
      </p:sp>
      <p:pic>
        <p:nvPicPr>
          <p:cNvPr id="103" name="Google Shape;103;p5"/>
          <p:cNvPicPr preferRelativeResize="0"/>
          <p:nvPr/>
        </p:nvPicPr>
        <p:blipFill>
          <a:blip r:embed="rId3">
            <a:alphaModFix/>
          </a:blip>
          <a:stretch>
            <a:fillRect/>
          </a:stretch>
        </p:blipFill>
        <p:spPr>
          <a:xfrm>
            <a:off x="1196975" y="3030050"/>
            <a:ext cx="10995025" cy="31681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6"/>
          <p:cNvSpPr txBox="1"/>
          <p:nvPr>
            <p:ph idx="1" type="body"/>
          </p:nvPr>
        </p:nvSpPr>
        <p:spPr>
          <a:xfrm>
            <a:off x="1196975" y="0"/>
            <a:ext cx="10479600" cy="1800600"/>
          </a:xfrm>
          <a:prstGeom prst="rect">
            <a:avLst/>
          </a:prstGeom>
          <a:noFill/>
          <a:ln>
            <a:noFill/>
          </a:ln>
        </p:spPr>
        <p:txBody>
          <a:bodyPr anchorCtr="0" anchor="t" bIns="45700" lIns="0" spcFirstLastPara="1" rIns="91425" wrap="square" tIns="0">
            <a:noAutofit/>
          </a:bodyPr>
          <a:lstStyle/>
          <a:p>
            <a:pPr indent="-361950" lvl="0" marL="457200" rtl="0" algn="l">
              <a:spcBef>
                <a:spcPts val="0"/>
              </a:spcBef>
              <a:spcAft>
                <a:spcPts val="0"/>
              </a:spcAft>
              <a:buSzPts val="2100"/>
              <a:buFont typeface="Proxima Nova"/>
              <a:buChar char="●"/>
            </a:pPr>
            <a:r>
              <a:rPr lang="en-AU" sz="2100">
                <a:latin typeface="Proxima Nova"/>
                <a:ea typeface="Proxima Nova"/>
                <a:cs typeface="Proxima Nova"/>
                <a:sym typeface="Proxima Nova"/>
              </a:rPr>
              <a:t>Affluence appears consistent across each individual life stage profile; Older and Young Family shoppers purchase the highest avg units per transaction</a:t>
            </a:r>
            <a:endParaRPr sz="2100">
              <a:latin typeface="Proxima Nova"/>
              <a:ea typeface="Proxima Nova"/>
              <a:cs typeface="Proxima Nova"/>
              <a:sym typeface="Proxima Nova"/>
            </a:endParaRPr>
          </a:p>
          <a:p>
            <a:pPr indent="0" lvl="0" marL="0" rtl="0" algn="l">
              <a:spcBef>
                <a:spcPts val="0"/>
              </a:spcBef>
              <a:spcAft>
                <a:spcPts val="0"/>
              </a:spcAft>
              <a:buNone/>
            </a:pPr>
            <a:r>
              <a:rPr lang="en-AU" sz="2100">
                <a:latin typeface="Proxima Nova"/>
                <a:ea typeface="Proxima Nova"/>
                <a:cs typeface="Proxima Nova"/>
                <a:sym typeface="Proxima Nova"/>
              </a:rPr>
              <a:t>sales revenue</a:t>
            </a:r>
            <a:endParaRPr sz="2100">
              <a:latin typeface="Proxima Nova"/>
              <a:ea typeface="Proxima Nova"/>
              <a:cs typeface="Proxima Nova"/>
              <a:sym typeface="Proxima Nova"/>
            </a:endParaRPr>
          </a:p>
          <a:p>
            <a:pPr indent="0" lvl="0" marL="0" rtl="0" algn="l">
              <a:lnSpc>
                <a:spcPct val="100000"/>
              </a:lnSpc>
              <a:spcBef>
                <a:spcPts val="0"/>
              </a:spcBef>
              <a:spcAft>
                <a:spcPts val="0"/>
              </a:spcAft>
              <a:buClr>
                <a:srgbClr val="000005"/>
              </a:buClr>
              <a:buSzPts val="2400"/>
              <a:buNone/>
            </a:pPr>
            <a:r>
              <a:t/>
            </a:r>
            <a:endParaRPr/>
          </a:p>
        </p:txBody>
      </p:sp>
      <p:pic>
        <p:nvPicPr>
          <p:cNvPr id="109" name="Google Shape;109;p6"/>
          <p:cNvPicPr preferRelativeResize="0"/>
          <p:nvPr/>
        </p:nvPicPr>
        <p:blipFill>
          <a:blip r:embed="rId3">
            <a:alphaModFix/>
          </a:blip>
          <a:stretch>
            <a:fillRect/>
          </a:stretch>
        </p:blipFill>
        <p:spPr>
          <a:xfrm>
            <a:off x="774025" y="1965025"/>
            <a:ext cx="11552999" cy="40563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7"/>
          <p:cNvSpPr txBox="1"/>
          <p:nvPr>
            <p:ph idx="1" type="body"/>
          </p:nvPr>
        </p:nvSpPr>
        <p:spPr>
          <a:xfrm>
            <a:off x="1196975" y="453374"/>
            <a:ext cx="10479600" cy="1934400"/>
          </a:xfrm>
          <a:prstGeom prst="rect">
            <a:avLst/>
          </a:prstGeom>
          <a:noFill/>
          <a:ln>
            <a:noFill/>
          </a:ln>
        </p:spPr>
        <p:txBody>
          <a:bodyPr anchorCtr="0" anchor="t" bIns="45700" lIns="0" spcFirstLastPara="1" rIns="91425" wrap="square" tIns="0">
            <a:noAutofit/>
          </a:bodyPr>
          <a:lstStyle/>
          <a:p>
            <a:pPr indent="0" lvl="0" marL="0" rtl="0" algn="l">
              <a:lnSpc>
                <a:spcPct val="100000"/>
              </a:lnSpc>
              <a:spcBef>
                <a:spcPts val="0"/>
              </a:spcBef>
              <a:spcAft>
                <a:spcPts val="0"/>
              </a:spcAft>
              <a:buClr>
                <a:srgbClr val="000005"/>
              </a:buClr>
              <a:buSzPts val="2400"/>
              <a:buNone/>
            </a:pPr>
            <a:r>
              <a:rPr lang="en-AU"/>
              <a:t>Mainstream Young Singles &amp; Couples make up the largest proportion of Snacking Chips shoppers; Mainstream Retirees also have a significant share</a:t>
            </a:r>
            <a:endParaRPr/>
          </a:p>
          <a:p>
            <a:pPr indent="0" lvl="0" marL="0" rtl="0" algn="l">
              <a:lnSpc>
                <a:spcPct val="100000"/>
              </a:lnSpc>
              <a:spcBef>
                <a:spcPts val="0"/>
              </a:spcBef>
              <a:spcAft>
                <a:spcPts val="0"/>
              </a:spcAft>
              <a:buClr>
                <a:srgbClr val="000005"/>
              </a:buClr>
              <a:buSzPts val="2400"/>
              <a:buNone/>
            </a:pPr>
            <a:r>
              <a:t/>
            </a:r>
            <a:endParaRPr/>
          </a:p>
          <a:p>
            <a:pPr indent="0" lvl="0" marL="0" rtl="0" algn="l">
              <a:lnSpc>
                <a:spcPct val="100000"/>
              </a:lnSpc>
              <a:spcBef>
                <a:spcPts val="0"/>
              </a:spcBef>
              <a:spcAft>
                <a:spcPts val="0"/>
              </a:spcAft>
              <a:buClr>
                <a:srgbClr val="000005"/>
              </a:buClr>
              <a:buSzPts val="2400"/>
              <a:buNone/>
            </a:pPr>
            <a:r>
              <a:rPr lang="en-AU"/>
              <a:t>Snack Food - Chips – Proportion of Customers by affluence and life stage profile</a:t>
            </a:r>
            <a:endParaRPr/>
          </a:p>
        </p:txBody>
      </p:sp>
      <p:grpSp>
        <p:nvGrpSpPr>
          <p:cNvPr id="115" name="Google Shape;115;p7"/>
          <p:cNvGrpSpPr/>
          <p:nvPr/>
        </p:nvGrpSpPr>
        <p:grpSpPr>
          <a:xfrm>
            <a:off x="12294760" y="-281940"/>
            <a:ext cx="1536700" cy="601980"/>
            <a:chOff x="12294760" y="-281940"/>
            <a:chExt cx="1536700" cy="601980"/>
          </a:xfrm>
        </p:grpSpPr>
        <p:grpSp>
          <p:nvGrpSpPr>
            <p:cNvPr id="116" name="Google Shape;116;p7"/>
            <p:cNvGrpSpPr/>
            <p:nvPr/>
          </p:nvGrpSpPr>
          <p:grpSpPr>
            <a:xfrm>
              <a:off x="12294760" y="0"/>
              <a:ext cx="356123" cy="320040"/>
              <a:chOff x="2932" y="1344"/>
              <a:chExt cx="1816" cy="1632"/>
            </a:xfrm>
          </p:grpSpPr>
          <p:sp>
            <p:nvSpPr>
              <p:cNvPr id="117" name="Google Shape;117;p7"/>
              <p:cNvSpPr/>
              <p:nvPr/>
            </p:nvSpPr>
            <p:spPr>
              <a:xfrm>
                <a:off x="2932" y="1344"/>
                <a:ext cx="1806" cy="1622"/>
              </a:xfrm>
              <a:custGeom>
                <a:rect b="b" l="l" r="r" t="t"/>
                <a:pathLst>
                  <a:path extrusionOk="0" h="1622" w="1806">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p:spPr>
            <p:txBody>
              <a:bodyPr anchorCtr="0" anchor="t" bIns="45700" lIns="90000" spcFirstLastPara="1" rIns="36000" wrap="square" tIns="648000">
                <a:noAutofit/>
              </a:bodyPr>
              <a:lstStyle/>
              <a:p>
                <a:pPr indent="0" lvl="0" marL="0" marR="0" rtl="0" algn="l">
                  <a:lnSpc>
                    <a:spcPct val="100000"/>
                  </a:lnSpc>
                  <a:spcBef>
                    <a:spcPts val="0"/>
                  </a:spcBef>
                  <a:spcAft>
                    <a:spcPts val="0"/>
                  </a:spcAft>
                  <a:buClr>
                    <a:schemeClr val="dk1"/>
                  </a:buClr>
                  <a:buSzPts val="1800"/>
                  <a:buFont typeface="Roboto Light"/>
                  <a:buNone/>
                </a:pPr>
                <a:r>
                  <a:t/>
                </a:r>
                <a:endParaRPr b="0" i="0" sz="1800" u="none" cap="none" strike="noStrike">
                  <a:solidFill>
                    <a:srgbClr val="000005"/>
                  </a:solidFill>
                  <a:latin typeface="Roboto Light"/>
                  <a:ea typeface="Roboto Light"/>
                  <a:cs typeface="Roboto Light"/>
                  <a:sym typeface="Roboto Light"/>
                </a:endParaRPr>
              </a:p>
            </p:txBody>
          </p:sp>
          <p:sp>
            <p:nvSpPr>
              <p:cNvPr id="118" name="Google Shape;118;p7"/>
              <p:cNvSpPr/>
              <p:nvPr/>
            </p:nvSpPr>
            <p:spPr>
              <a:xfrm>
                <a:off x="4465" y="2694"/>
                <a:ext cx="283" cy="282"/>
              </a:xfrm>
              <a:custGeom>
                <a:rect b="b" l="l" r="r" t="t"/>
                <a:pathLst>
                  <a:path extrusionOk="0" h="282" w="283">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solidFill>
                <a:srgbClr val="C7C5C4"/>
              </a:solidFill>
              <a:ln>
                <a:noFill/>
              </a:ln>
            </p:spPr>
            <p:txBody>
              <a:bodyPr anchorCtr="0" anchor="t" bIns="45700" lIns="90000" spcFirstLastPara="1" rIns="36000" wrap="square" tIns="648000">
                <a:noAutofit/>
              </a:bodyPr>
              <a:lstStyle/>
              <a:p>
                <a:pPr indent="0" lvl="0" marL="0" marR="0" rtl="0" algn="l">
                  <a:lnSpc>
                    <a:spcPct val="100000"/>
                  </a:lnSpc>
                  <a:spcBef>
                    <a:spcPts val="0"/>
                  </a:spcBef>
                  <a:spcAft>
                    <a:spcPts val="0"/>
                  </a:spcAft>
                  <a:buClr>
                    <a:schemeClr val="dk1"/>
                  </a:buClr>
                  <a:buSzPts val="1800"/>
                  <a:buFont typeface="Roboto Light"/>
                  <a:buNone/>
                </a:pPr>
                <a:r>
                  <a:t/>
                </a:r>
                <a:endParaRPr b="0" i="0" sz="1800" u="none" cap="none" strike="noStrike">
                  <a:solidFill>
                    <a:srgbClr val="000005"/>
                  </a:solidFill>
                  <a:latin typeface="Roboto Light"/>
                  <a:ea typeface="Roboto Light"/>
                  <a:cs typeface="Roboto Light"/>
                  <a:sym typeface="Roboto Light"/>
                </a:endParaRPr>
              </a:p>
            </p:txBody>
          </p:sp>
        </p:grpSp>
        <p:sp>
          <p:nvSpPr>
            <p:cNvPr id="119" name="Google Shape;119;p7"/>
            <p:cNvSpPr txBox="1"/>
            <p:nvPr/>
          </p:nvSpPr>
          <p:spPr>
            <a:xfrm>
              <a:off x="12294760" y="-281940"/>
              <a:ext cx="1536700" cy="31807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AU" sz="1200">
                  <a:solidFill>
                    <a:srgbClr val="EF6347"/>
                  </a:solidFill>
                  <a:latin typeface="Roboto Light"/>
                  <a:ea typeface="Roboto Light"/>
                  <a:cs typeface="Roboto Light"/>
                  <a:sym typeface="Roboto Light"/>
                </a:rPr>
                <a:t>Editable (delete this)</a:t>
              </a:r>
              <a:endParaRPr/>
            </a:p>
          </p:txBody>
        </p:sp>
      </p:grpSp>
      <p:pic>
        <p:nvPicPr>
          <p:cNvPr id="120" name="Google Shape;120;p7"/>
          <p:cNvPicPr preferRelativeResize="0"/>
          <p:nvPr/>
        </p:nvPicPr>
        <p:blipFill>
          <a:blip r:embed="rId3">
            <a:alphaModFix/>
          </a:blip>
          <a:stretch>
            <a:fillRect/>
          </a:stretch>
        </p:blipFill>
        <p:spPr>
          <a:xfrm>
            <a:off x="965475" y="2387774"/>
            <a:ext cx="10711095" cy="416542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8"/>
          <p:cNvSpPr txBox="1"/>
          <p:nvPr>
            <p:ph type="title"/>
          </p:nvPr>
        </p:nvSpPr>
        <p:spPr>
          <a:xfrm>
            <a:off x="1162050" y="400050"/>
            <a:ext cx="2305050" cy="97155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0005"/>
              </a:buClr>
              <a:buSzPts val="8300"/>
              <a:buFont typeface="Roboto Light"/>
              <a:buNone/>
            </a:pPr>
            <a:r>
              <a:rPr lang="en-AU"/>
              <a:t>02</a:t>
            </a:r>
            <a:endParaRPr/>
          </a:p>
        </p:txBody>
      </p:sp>
      <p:sp>
        <p:nvSpPr>
          <p:cNvPr id="126" name="Google Shape;126;p8"/>
          <p:cNvSpPr txBox="1"/>
          <p:nvPr>
            <p:ph idx="1" type="body"/>
          </p:nvPr>
        </p:nvSpPr>
        <p:spPr>
          <a:xfrm>
            <a:off x="1201738" y="3122612"/>
            <a:ext cx="5516562" cy="2516187"/>
          </a:xfrm>
          <a:prstGeom prst="rect">
            <a:avLst/>
          </a:prstGeom>
          <a:noFill/>
          <a:ln>
            <a:noFill/>
          </a:ln>
        </p:spPr>
        <p:txBody>
          <a:bodyPr anchorCtr="0" anchor="t" bIns="45700" lIns="0" spcFirstLastPara="1" rIns="91425" wrap="square" tIns="0">
            <a:noAutofit/>
          </a:bodyPr>
          <a:lstStyle/>
          <a:p>
            <a:pPr indent="0" lvl="0" marL="0" rtl="0" algn="l">
              <a:lnSpc>
                <a:spcPct val="100000"/>
              </a:lnSpc>
              <a:spcBef>
                <a:spcPts val="0"/>
              </a:spcBef>
              <a:spcAft>
                <a:spcPts val="0"/>
              </a:spcAft>
              <a:buClr>
                <a:srgbClr val="000005"/>
              </a:buClr>
              <a:buSzPts val="2400"/>
              <a:buNone/>
            </a:pPr>
            <a:r>
              <a:rPr lang="en-AU"/>
              <a:t>Trial store performance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9"/>
          <p:cNvSpPr txBox="1"/>
          <p:nvPr>
            <p:ph idx="1" type="body"/>
          </p:nvPr>
        </p:nvSpPr>
        <p:spPr>
          <a:xfrm>
            <a:off x="1196975" y="453374"/>
            <a:ext cx="10479600" cy="2075400"/>
          </a:xfrm>
          <a:prstGeom prst="rect">
            <a:avLst/>
          </a:prstGeom>
          <a:noFill/>
          <a:ln>
            <a:noFill/>
          </a:ln>
        </p:spPr>
        <p:txBody>
          <a:bodyPr anchorCtr="0" anchor="t" bIns="45700" lIns="0" spcFirstLastPara="1" rIns="91425" wrap="square" tIns="0">
            <a:noAutofit/>
          </a:bodyPr>
          <a:lstStyle/>
          <a:p>
            <a:pPr indent="0" lvl="0" marL="0" rtl="0" algn="l">
              <a:lnSpc>
                <a:spcPct val="100000"/>
              </a:lnSpc>
              <a:spcBef>
                <a:spcPts val="0"/>
              </a:spcBef>
              <a:spcAft>
                <a:spcPts val="0"/>
              </a:spcAft>
              <a:buClr>
                <a:srgbClr val="000005"/>
              </a:buClr>
              <a:buSzPts val="2400"/>
              <a:buNone/>
            </a:pPr>
            <a:r>
              <a:rPr lang="en-AU" sz="2600">
                <a:solidFill>
                  <a:srgbClr val="212121"/>
                </a:solidFill>
                <a:highlight>
                  <a:srgbClr val="FFFFFF"/>
                </a:highlight>
                <a:latin typeface="Proxima Nova"/>
                <a:ea typeface="Proxima Nova"/>
                <a:cs typeface="Proxima Nova"/>
                <a:sym typeface="Proxima Nova"/>
              </a:rPr>
              <a:t>The control store is constructed to reflect performance of the trial store rather than the average of other stores  </a:t>
            </a:r>
            <a:endParaRPr sz="2600">
              <a:solidFill>
                <a:srgbClr val="212121"/>
              </a:solidFill>
              <a:highlight>
                <a:srgbClr val="FFFFFF"/>
              </a:highlight>
              <a:latin typeface="Proxima Nova"/>
              <a:ea typeface="Proxima Nova"/>
              <a:cs typeface="Proxima Nova"/>
              <a:sym typeface="Proxima Nova"/>
            </a:endParaRPr>
          </a:p>
          <a:p>
            <a:pPr indent="0" lvl="0" marL="0" rtl="0" algn="l">
              <a:lnSpc>
                <a:spcPct val="100000"/>
              </a:lnSpc>
              <a:spcBef>
                <a:spcPts val="0"/>
              </a:spcBef>
              <a:spcAft>
                <a:spcPts val="0"/>
              </a:spcAft>
              <a:buClr>
                <a:srgbClr val="000005"/>
              </a:buClr>
              <a:buSzPts val="2400"/>
              <a:buNone/>
            </a:pPr>
            <a:r>
              <a:t/>
            </a:r>
            <a:endParaRPr>
              <a:solidFill>
                <a:srgbClr val="212121"/>
              </a:solidFill>
              <a:highlight>
                <a:srgbClr val="FFFFFF"/>
              </a:highlight>
              <a:latin typeface="Proxima Nova"/>
              <a:ea typeface="Proxima Nova"/>
              <a:cs typeface="Proxima Nova"/>
              <a:sym typeface="Proxima Nova"/>
            </a:endParaRPr>
          </a:p>
          <a:p>
            <a:pPr indent="0" lvl="0" marL="0" rtl="0" algn="l">
              <a:lnSpc>
                <a:spcPct val="100000"/>
              </a:lnSpc>
              <a:spcBef>
                <a:spcPts val="0"/>
              </a:spcBef>
              <a:spcAft>
                <a:spcPts val="0"/>
              </a:spcAft>
              <a:buClr>
                <a:srgbClr val="000005"/>
              </a:buClr>
              <a:buSzPts val="2400"/>
              <a:buNone/>
            </a:pPr>
            <a:r>
              <a:rPr lang="en-AU">
                <a:solidFill>
                  <a:srgbClr val="212121"/>
                </a:solidFill>
                <a:highlight>
                  <a:srgbClr val="FFFFFF"/>
                </a:highlight>
                <a:latin typeface="Proxima Nova"/>
                <a:ea typeface="Proxima Nova"/>
                <a:cs typeface="Proxima Nova"/>
                <a:sym typeface="Proxima Nova"/>
              </a:rPr>
              <a:t>Snack Food - Chips – Avg monthly store sales over time</a:t>
            </a:r>
            <a:endParaRPr>
              <a:solidFill>
                <a:srgbClr val="212121"/>
              </a:solidFill>
              <a:highlight>
                <a:srgbClr val="FFFFFF"/>
              </a:highlight>
              <a:latin typeface="Proxima Nova"/>
              <a:ea typeface="Proxima Nova"/>
              <a:cs typeface="Proxima Nova"/>
              <a:sym typeface="Proxima Nova"/>
            </a:endParaRPr>
          </a:p>
        </p:txBody>
      </p:sp>
      <p:pic>
        <p:nvPicPr>
          <p:cNvPr id="132" name="Google Shape;132;p9"/>
          <p:cNvPicPr preferRelativeResize="0"/>
          <p:nvPr/>
        </p:nvPicPr>
        <p:blipFill>
          <a:blip r:embed="rId3">
            <a:alphaModFix/>
          </a:blip>
          <a:stretch>
            <a:fillRect/>
          </a:stretch>
        </p:blipFill>
        <p:spPr>
          <a:xfrm>
            <a:off x="1491125" y="2528775"/>
            <a:ext cx="10479601" cy="402442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2018-02-07T23:23:24Z</dcterms:created>
  <dc:creator>Eva Lewis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