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6858000" cx="9144000"/>
  <p:notesSz cx="6858000" cy="91440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8" roundtripDataSignature="AMtx7miA+YwuTxeWCZlJNHo1hf/ZFwj0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7B26CB-0467-4EDE-99F7-BA6E27B391BF}">
  <a:tblStyle styleId="{8F7B26CB-0467-4EDE-99F7-BA6E27B391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Tahoma-regular.fntdata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customschemas.google.com/relationships/presentationmetadata" Target="metadata"/><Relationship Id="rId25" Type="http://schemas.openxmlformats.org/officeDocument/2006/relationships/slide" Target="slides/slide18.xml"/><Relationship Id="rId47" Type="http://schemas.openxmlformats.org/officeDocument/2006/relationships/font" Target="fonts/Tahoma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e5258dc0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e5258dc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" name="Google Shape;17;p3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4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4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45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38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" name="Google Shape;8;p38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" name="Google Shape;9;p3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40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4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4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0" i="0" sz="1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40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Introduction to Data Structures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587650" y="4456100"/>
            <a:ext cx="39687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BAHADIR AYDIN, PHD</a:t>
            </a:r>
            <a:endParaRPr b="0" i="0" sz="24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SR. SOFTWARE ENGINEER AT</a:t>
            </a:r>
            <a:endParaRPr b="0" i="0" sz="24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0" y="209550"/>
            <a:ext cx="1090612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7750" y="4928268"/>
            <a:ext cx="1463600" cy="49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Non-Primitive Data Structure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There are more sophisticated data structures.</a:t>
            </a:r>
            <a:endParaRPr/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These are derived from the primitive data structures.</a:t>
            </a:r>
            <a:endParaRPr/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non-primitive data structures emphasize on structuring of a group of homogeneous (same type) or heterogeneous (different type) data items.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Non-Primitive Data Structure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Lists, Stack, Queue, Tree, Graph are example of non-primitive data structures.</a:t>
            </a:r>
            <a:endParaRPr/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design of an efficient data structure must take operations to be performed on the data structure</a:t>
            </a:r>
            <a:r>
              <a:rPr b="0" i="0" lang="en-US" sz="20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Non-Primitive Data Structure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651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b="0" i="0" lang="en-US" sz="26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most commonly used operation on data structure are broadly categorized into following types:</a:t>
            </a:r>
            <a:endParaRPr b="0" i="0" sz="26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Updating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Merging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◦"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Destroy or Delete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primitive data structure is generally a basic structure that is usually built into the language, such as an integer, a float.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non-primitive data structure is built out of primitive data structures linked together in meaningful ways, such as a or a linked-list, binary search tree, AVL Tree, graph etc. </a:t>
            </a:r>
            <a:b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Descriptions: Arrays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800" u="non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is defined as a set of finite number of homogeneous elements or same data items.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means an array can contain one type of data only, either all  integer, all float-point number or all character.</a:t>
            </a:r>
            <a:endParaRPr/>
          </a:p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Simply, declaration of array is as follows: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arr[10]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Where int specifies the data type or type of elements arrays stores. 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“arr” is the name of array &amp; the number specified inside the square brackets is the number of elements an array can store, this is also called sized or length of array.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Following are some of the concepts to be remembered about arrays:</a:t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individual element of an array can be accessed by specifying name of the array, following by index or subscript inside square brackets.</a:t>
            </a:r>
            <a:endParaRPr/>
          </a:p>
          <a:p>
            <a:pPr indent="-47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first element of the array has index zero[0]. It means the first element and last element will be specified as: arr[0] and arr[9] respectively.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561" lvl="1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elements of array will always be stored in the consecutive (continues) memory location.</a:t>
            </a:r>
            <a:endParaRPr/>
          </a:p>
          <a:p>
            <a:pPr indent="-47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number of elements that can be stored in an array, that is the size of array or its length is given by the following equation: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(Upperbound-lowerbound)+1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561" lvl="1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the above array it would be ( 9 – 0 ) + 1 = 10  where 0 is the lower bound of array and 9 is the upper bound of array.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 can always be read or written through loop. If we read a one-dimensional array it require one loop for reading and other for writing the array.</a:t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561" lvl="1" marL="3825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example: Reading an array</a:t>
            </a:r>
            <a:endParaRPr/>
          </a:p>
          <a:p>
            <a:pPr indent="-4761" lvl="1" marL="3825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for(int i=0; i &lt;= 9; i++)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scanf(“%d”,&amp;arr[i]);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1" lvl="1" marL="3825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example: Writing an array</a:t>
            </a:r>
            <a:endParaRPr/>
          </a:p>
          <a:p>
            <a:pPr indent="-4761" lvl="1" marL="3825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for(int i=0; i&lt;=9; i++)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printf(“%d”,arr[i]);</a:t>
            </a:r>
            <a:endParaRPr/>
          </a:p>
          <a:p>
            <a:pPr indent="0" lvl="1" marL="3825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e5258dc08_0_5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5" name="Google Shape;75;g37e5258dc08_0_5"/>
          <p:cNvSpPr txBox="1"/>
          <p:nvPr>
            <p:ph idx="1" type="body"/>
          </p:nvPr>
        </p:nvSpPr>
        <p:spPr>
          <a:xfrm>
            <a:off x="822325" y="1846262"/>
            <a:ext cx="7543800" cy="402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Definition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Introduction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Classification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Differences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Arrays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Lists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Stacks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Queues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Trees</a:t>
            </a:r>
            <a:endParaRPr sz="31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3100"/>
              <a:t>Graphs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561" lvl="1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we are reading or writing two-dimensional array it would require two loops. And similarly the array of a N dimension would required N loops.</a:t>
            </a:r>
            <a:endParaRPr/>
          </a:p>
          <a:p>
            <a:pPr indent="-47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Some common operation performed on array are:</a:t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Creation of an array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Traversing an array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1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◦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Insertion of new element</a:t>
            </a:r>
            <a:endParaRPr/>
          </a:p>
          <a:p>
            <a:pPr indent="-20320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◦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Deletion of required element</a:t>
            </a:r>
            <a:endParaRPr/>
          </a:p>
          <a:p>
            <a:pPr indent="-20320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◦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Modification of an element</a:t>
            </a:r>
            <a:endParaRPr/>
          </a:p>
          <a:p>
            <a:pPr indent="-20320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◦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Merging of arrays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04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lists (Linear linked list) can be defined as a collection of variable number of data items.</a:t>
            </a:r>
            <a:endParaRPr/>
          </a:p>
          <a:p>
            <a:pPr indent="-177800" lvl="0" marL="9048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Lists are the most commonly used non-primitive data structures.</a:t>
            </a:r>
            <a:endParaRPr/>
          </a:p>
          <a:p>
            <a:pPr indent="-177800" lvl="0" marL="9048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 element of list must contain at least two fields, one for storing data or information and other for storing address of next element.</a:t>
            </a:r>
            <a:endParaRPr/>
          </a:p>
          <a:p>
            <a:pPr indent="-177800" lvl="0" marL="9048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 you know for storing address we have a special data structure of list the address must be pointer type.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822325" y="1846262"/>
            <a:ext cx="75438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Technically each such element is referred to as a node, therefore a list can be defined as a collection of nodes as show bellow:</a:t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1547812" y="3502025"/>
            <a:ext cx="1008062" cy="50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2843212" y="4652962"/>
            <a:ext cx="1008062" cy="50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5076825" y="4652962"/>
            <a:ext cx="1008062" cy="50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6948487" y="4652962"/>
            <a:ext cx="1008062" cy="50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CCC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3851275" y="4652962"/>
            <a:ext cx="288925" cy="5048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084887" y="4652962"/>
            <a:ext cx="288925" cy="5048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7956550" y="4652962"/>
            <a:ext cx="288925" cy="5048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3" name="Google Shape;263;p22"/>
          <p:cNvCxnSpPr/>
          <p:nvPr/>
        </p:nvCxnSpPr>
        <p:spPr>
          <a:xfrm>
            <a:off x="7956550" y="4652962"/>
            <a:ext cx="287337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2"/>
          <p:cNvCxnSpPr/>
          <p:nvPr/>
        </p:nvCxnSpPr>
        <p:spPr>
          <a:xfrm flipH="1">
            <a:off x="7956550" y="4652962"/>
            <a:ext cx="287337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1979612" y="4005262"/>
            <a:ext cx="0" cy="93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1979612" y="4941887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4067175" y="4941887"/>
            <a:ext cx="1009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6156325" y="4941887"/>
            <a:ext cx="792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22"/>
          <p:cNvCxnSpPr/>
          <p:nvPr/>
        </p:nvCxnSpPr>
        <p:spPr>
          <a:xfrm rot="10800000">
            <a:off x="5722937" y="4148137"/>
            <a:ext cx="0" cy="50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0" name="Google Shape;270;p22"/>
          <p:cNvSpPr txBox="1"/>
          <p:nvPr/>
        </p:nvSpPr>
        <p:spPr>
          <a:xfrm>
            <a:off x="4691062" y="3787775"/>
            <a:ext cx="2590800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field</a:t>
            </a:r>
            <a:endParaRPr/>
          </a:p>
        </p:txBody>
      </p:sp>
      <p:cxnSp>
        <p:nvCxnSpPr>
          <p:cNvPr id="271" name="Google Shape;271;p22"/>
          <p:cNvCxnSpPr/>
          <p:nvPr/>
        </p:nvCxnSpPr>
        <p:spPr>
          <a:xfrm rot="10800000">
            <a:off x="3924300" y="4140200"/>
            <a:ext cx="0" cy="511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2" name="Google Shape;272;p22"/>
          <p:cNvSpPr txBox="1"/>
          <p:nvPr/>
        </p:nvSpPr>
        <p:spPr>
          <a:xfrm>
            <a:off x="2843212" y="3789362"/>
            <a:ext cx="2087562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field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3713162" y="5659437"/>
            <a:ext cx="36020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[Linear Liked List]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Types of linked lists: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Single linked list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Doubly linked list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Single circular linked list</a:t>
            </a:r>
            <a:endParaRPr/>
          </a:p>
          <a:p>
            <a:pPr indent="-182562" lvl="2" marL="5667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Doubly circular linked 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stack is also an ordered collection of elements like arrays, but it has a special feature that deletion and insertion of elements can be done only from one end called the top of the stack (TOP)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Due to this property it is also called as last in first out type of data structure (LIFO).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could be through of just like a stack of plates placed on table in a party, a guest always takes off a fresh plate from the top and the new plates are placed on to the stack at the top.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is a non-primitive data structure.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When an element is inserted into a stack or removed from the stack, its base remains fixed where the top of stack changes.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822325" y="1846262"/>
            <a:ext cx="7543800" cy="176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Insertion of element into stack is called PUSH and deletion of element from stack is called POP.</a:t>
            </a:r>
            <a:endParaRPr/>
          </a:p>
          <a:p>
            <a:pPr indent="-1524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bellow show figure how the operations take place on a stack:</a:t>
            </a:r>
            <a:endParaRPr/>
          </a:p>
        </p:txBody>
      </p:sp>
      <p:cxnSp>
        <p:nvCxnSpPr>
          <p:cNvPr id="298" name="Google Shape;298;p26"/>
          <p:cNvCxnSpPr/>
          <p:nvPr/>
        </p:nvCxnSpPr>
        <p:spPr>
          <a:xfrm>
            <a:off x="3922712" y="3932237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26"/>
          <p:cNvCxnSpPr/>
          <p:nvPr/>
        </p:nvCxnSpPr>
        <p:spPr>
          <a:xfrm>
            <a:off x="5219700" y="3932237"/>
            <a:ext cx="0" cy="1655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26"/>
          <p:cNvCxnSpPr/>
          <p:nvPr/>
        </p:nvCxnSpPr>
        <p:spPr>
          <a:xfrm>
            <a:off x="3922712" y="5588000"/>
            <a:ext cx="1296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26"/>
          <p:cNvCxnSpPr/>
          <p:nvPr/>
        </p:nvCxnSpPr>
        <p:spPr>
          <a:xfrm>
            <a:off x="4138612" y="40767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26"/>
          <p:cNvCxnSpPr/>
          <p:nvPr/>
        </p:nvCxnSpPr>
        <p:spPr>
          <a:xfrm>
            <a:off x="4138612" y="42926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26"/>
          <p:cNvCxnSpPr/>
          <p:nvPr/>
        </p:nvCxnSpPr>
        <p:spPr>
          <a:xfrm>
            <a:off x="4138612" y="45085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26"/>
          <p:cNvCxnSpPr/>
          <p:nvPr/>
        </p:nvCxnSpPr>
        <p:spPr>
          <a:xfrm>
            <a:off x="4138612" y="47244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/>
          <p:nvPr/>
        </p:nvCxnSpPr>
        <p:spPr>
          <a:xfrm>
            <a:off x="4138612" y="49403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4138612" y="51562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4138612" y="537210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/>
          <p:nvPr/>
        </p:nvCxnSpPr>
        <p:spPr>
          <a:xfrm rot="10800000">
            <a:off x="4859337" y="3716337"/>
            <a:ext cx="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4859337" y="3716337"/>
            <a:ext cx="1368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0" name="Google Shape;310;p26"/>
          <p:cNvSpPr txBox="1"/>
          <p:nvPr/>
        </p:nvSpPr>
        <p:spPr>
          <a:xfrm>
            <a:off x="2201862" y="3532187"/>
            <a:ext cx="14398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6410325" y="3516312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4106862" y="5805487"/>
            <a:ext cx="2303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[STACK]</a:t>
            </a:r>
            <a:endParaRPr/>
          </a:p>
        </p:txBody>
      </p:sp>
      <p:cxnSp>
        <p:nvCxnSpPr>
          <p:cNvPr id="313" name="Google Shape;313;p26"/>
          <p:cNvCxnSpPr/>
          <p:nvPr/>
        </p:nvCxnSpPr>
        <p:spPr>
          <a:xfrm>
            <a:off x="3036887" y="3716337"/>
            <a:ext cx="12477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26"/>
          <p:cNvCxnSpPr/>
          <p:nvPr/>
        </p:nvCxnSpPr>
        <p:spPr>
          <a:xfrm flipH="1">
            <a:off x="4283075" y="3716337"/>
            <a:ext cx="1587" cy="21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sp>
        <p:nvSpPr>
          <p:cNvPr id="320" name="Google Shape;320;p2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stack can be implemented into two ways: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arrays (Static implementation)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pointer (Dynamic implementation)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Queue are first in first out type of data structure (i.e., FIFO)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a queue new elements are added to the queue from one end called REAR end and the element are always removed from other end called the FRONT end.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people standing in a railway reservation row are an example of queue.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1" i="0" lang="en-US" sz="3200" u="none" cap="none" strike="noStrik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Data structure </a:t>
            </a: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 representation of the logical relationship existing between individual elements of data.</a:t>
            </a:r>
            <a:endParaRPr/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other words, a data structure is a way of organizing all data items that considers not only the elements stored but also their relationship to each other.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</p:txBody>
      </p:sp>
      <p:graphicFrame>
        <p:nvGraphicFramePr>
          <p:cNvPr id="332" name="Google Shape;332;p29"/>
          <p:cNvGraphicFramePr/>
          <p:nvPr/>
        </p:nvGraphicFramePr>
        <p:xfrm>
          <a:off x="1042987" y="41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{8F7B26CB-0467-4EDE-99F7-BA6E27B391BF}</a:tableStyleId>
              </a:tblPr>
              <a:tblGrid>
                <a:gridCol w="1508125"/>
                <a:gridCol w="1508125"/>
                <a:gridCol w="1511300"/>
                <a:gridCol w="1508125"/>
                <a:gridCol w="1508125"/>
              </a:tblGrid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177650" marL="1776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177650" marL="1776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177650" marL="1776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/>
                    </a:p>
                  </a:txBody>
                  <a:tcPr marT="45725" marB="45725" marR="177650" marL="1776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45725" marB="45725" marR="177650" marL="1776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873125" y="1804987"/>
            <a:ext cx="7493000" cy="321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Each new person comes and stands at the end of the row and person getting their reservation confirmed get out of the row from the front end.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bellow show figure how the operations take place on a stack: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9"/>
          <p:cNvCxnSpPr/>
          <p:nvPr/>
        </p:nvCxnSpPr>
        <p:spPr>
          <a:xfrm rot="10800000">
            <a:off x="1762125" y="493871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5" name="Google Shape;335;p29"/>
          <p:cNvCxnSpPr/>
          <p:nvPr/>
        </p:nvCxnSpPr>
        <p:spPr>
          <a:xfrm rot="10800000">
            <a:off x="7812087" y="4941887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6" name="Google Shape;336;p29"/>
          <p:cNvSpPr txBox="1"/>
          <p:nvPr/>
        </p:nvSpPr>
        <p:spPr>
          <a:xfrm>
            <a:off x="1258887" y="5226050"/>
            <a:ext cx="1008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7451725" y="5302250"/>
            <a:ext cx="863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queue can be implemented into two ways: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arrays (Static implementation)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pointer (Dynamic implementation)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/>
          </a:p>
        </p:txBody>
      </p:sp>
      <p:sp>
        <p:nvSpPr>
          <p:cNvPr id="349" name="Google Shape;349;p3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tree can be defined as finite set of data items (</a:t>
            </a:r>
            <a:r>
              <a:rPr b="0" i="0" lang="en-US" sz="2800" u="non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Tree is non-linear type of data structure in which data items are arranged or stored in a sorted sequence.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Tree represent the hierarchical relationship between various elements.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There is a special data item at the top of hierarchy called the Root of the tree.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remaining data items are partitioned into number of mutually exclusive subset, each of which is itself, a tree which is called the sub tree.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tree always grows in length towards bottom in data structures, unlike natural trees which grows upwards.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/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tree structure organizes the data into branches, which related the information.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4427537" y="3500437"/>
            <a:ext cx="576262" cy="5762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4572000" y="3500437"/>
            <a:ext cx="360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364" name="Google Shape;364;p33"/>
          <p:cNvGrpSpPr/>
          <p:nvPr/>
        </p:nvGrpSpPr>
        <p:grpSpPr>
          <a:xfrm>
            <a:off x="3203575" y="4365625"/>
            <a:ext cx="576262" cy="576262"/>
            <a:chOff x="2562" y="2251"/>
            <a:chExt cx="363" cy="363"/>
          </a:xfrm>
        </p:grpSpPr>
        <p:sp>
          <p:nvSpPr>
            <p:cNvPr id="365" name="Google Shape;365;p33"/>
            <p:cNvSpPr/>
            <p:nvPr/>
          </p:nvSpPr>
          <p:spPr>
            <a:xfrm>
              <a:off x="2562" y="2251"/>
              <a:ext cx="363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6" name="Google Shape;366;p33"/>
            <p:cNvSpPr txBox="1"/>
            <p:nvPr/>
          </p:nvSpPr>
          <p:spPr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grpSp>
        <p:nvGrpSpPr>
          <p:cNvPr id="367" name="Google Shape;367;p33"/>
          <p:cNvGrpSpPr/>
          <p:nvPr/>
        </p:nvGrpSpPr>
        <p:grpSpPr>
          <a:xfrm>
            <a:off x="5508625" y="4365625"/>
            <a:ext cx="576262" cy="576262"/>
            <a:chOff x="2562" y="2251"/>
            <a:chExt cx="363" cy="363"/>
          </a:xfrm>
        </p:grpSpPr>
        <p:sp>
          <p:nvSpPr>
            <p:cNvPr id="368" name="Google Shape;368;p33"/>
            <p:cNvSpPr/>
            <p:nvPr/>
          </p:nvSpPr>
          <p:spPr>
            <a:xfrm>
              <a:off x="2562" y="2251"/>
              <a:ext cx="363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" name="Google Shape;369;p33"/>
            <p:cNvSpPr txBox="1"/>
            <p:nvPr/>
          </p:nvSpPr>
          <p:spPr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grpSp>
        <p:nvGrpSpPr>
          <p:cNvPr id="370" name="Google Shape;370;p33"/>
          <p:cNvGrpSpPr/>
          <p:nvPr/>
        </p:nvGrpSpPr>
        <p:grpSpPr>
          <a:xfrm>
            <a:off x="2339975" y="5373687"/>
            <a:ext cx="576262" cy="576262"/>
            <a:chOff x="2562" y="2251"/>
            <a:chExt cx="363" cy="363"/>
          </a:xfrm>
        </p:grpSpPr>
        <p:sp>
          <p:nvSpPr>
            <p:cNvPr id="371" name="Google Shape;371;p33"/>
            <p:cNvSpPr/>
            <p:nvPr/>
          </p:nvSpPr>
          <p:spPr>
            <a:xfrm>
              <a:off x="2562" y="2251"/>
              <a:ext cx="363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" name="Google Shape;372;p33"/>
            <p:cNvSpPr txBox="1"/>
            <p:nvPr/>
          </p:nvSpPr>
          <p:spPr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grpSp>
        <p:nvGrpSpPr>
          <p:cNvPr id="373" name="Google Shape;373;p33"/>
          <p:cNvGrpSpPr/>
          <p:nvPr/>
        </p:nvGrpSpPr>
        <p:grpSpPr>
          <a:xfrm>
            <a:off x="3924300" y="5373687"/>
            <a:ext cx="576262" cy="576262"/>
            <a:chOff x="2562" y="2251"/>
            <a:chExt cx="363" cy="363"/>
          </a:xfrm>
        </p:grpSpPr>
        <p:sp>
          <p:nvSpPr>
            <p:cNvPr id="374" name="Google Shape;374;p33"/>
            <p:cNvSpPr/>
            <p:nvPr/>
          </p:nvSpPr>
          <p:spPr>
            <a:xfrm>
              <a:off x="2562" y="2251"/>
              <a:ext cx="363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33"/>
            <p:cNvSpPr txBox="1"/>
            <p:nvPr/>
          </p:nvSpPr>
          <p:spPr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376" name="Google Shape;376;p33"/>
          <p:cNvGrpSpPr/>
          <p:nvPr/>
        </p:nvGrpSpPr>
        <p:grpSpPr>
          <a:xfrm>
            <a:off x="4932362" y="5373687"/>
            <a:ext cx="576262" cy="576262"/>
            <a:chOff x="2562" y="2251"/>
            <a:chExt cx="363" cy="363"/>
          </a:xfrm>
        </p:grpSpPr>
        <p:sp>
          <p:nvSpPr>
            <p:cNvPr id="377" name="Google Shape;377;p33"/>
            <p:cNvSpPr/>
            <p:nvPr/>
          </p:nvSpPr>
          <p:spPr>
            <a:xfrm>
              <a:off x="2562" y="2251"/>
              <a:ext cx="363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33"/>
            <p:cNvSpPr txBox="1"/>
            <p:nvPr/>
          </p:nvSpPr>
          <p:spPr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</p:grpSp>
      <p:grpSp>
        <p:nvGrpSpPr>
          <p:cNvPr id="379" name="Google Shape;379;p33"/>
          <p:cNvGrpSpPr/>
          <p:nvPr/>
        </p:nvGrpSpPr>
        <p:grpSpPr>
          <a:xfrm>
            <a:off x="6300787" y="5373687"/>
            <a:ext cx="576262" cy="576262"/>
            <a:chOff x="2562" y="2251"/>
            <a:chExt cx="363" cy="363"/>
          </a:xfrm>
        </p:grpSpPr>
        <p:sp>
          <p:nvSpPr>
            <p:cNvPr id="380" name="Google Shape;380;p33"/>
            <p:cNvSpPr/>
            <p:nvPr/>
          </p:nvSpPr>
          <p:spPr>
            <a:xfrm>
              <a:off x="2562" y="2251"/>
              <a:ext cx="363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1" name="Google Shape;381;p33"/>
            <p:cNvSpPr txBox="1"/>
            <p:nvPr/>
          </p:nvSpPr>
          <p:spPr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</p:grpSp>
      <p:cxnSp>
        <p:nvCxnSpPr>
          <p:cNvPr id="382" name="Google Shape;382;p33"/>
          <p:cNvCxnSpPr/>
          <p:nvPr/>
        </p:nvCxnSpPr>
        <p:spPr>
          <a:xfrm flipH="1">
            <a:off x="3708400" y="3933825"/>
            <a:ext cx="719137" cy="50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" name="Google Shape;383;p33"/>
          <p:cNvCxnSpPr/>
          <p:nvPr/>
        </p:nvCxnSpPr>
        <p:spPr>
          <a:xfrm>
            <a:off x="4932362" y="3860800"/>
            <a:ext cx="719137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33"/>
          <p:cNvCxnSpPr/>
          <p:nvPr/>
        </p:nvCxnSpPr>
        <p:spPr>
          <a:xfrm flipH="1">
            <a:off x="2843212" y="4868862"/>
            <a:ext cx="504825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5" name="Google Shape;385;p33"/>
          <p:cNvCxnSpPr/>
          <p:nvPr/>
        </p:nvCxnSpPr>
        <p:spPr>
          <a:xfrm>
            <a:off x="3708400" y="4868862"/>
            <a:ext cx="358775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" name="Google Shape;386;p33"/>
          <p:cNvCxnSpPr/>
          <p:nvPr/>
        </p:nvCxnSpPr>
        <p:spPr>
          <a:xfrm flipH="1">
            <a:off x="5364162" y="4868862"/>
            <a:ext cx="287337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" name="Google Shape;387;p33"/>
          <p:cNvCxnSpPr/>
          <p:nvPr/>
        </p:nvCxnSpPr>
        <p:spPr>
          <a:xfrm>
            <a:off x="6011862" y="4797425"/>
            <a:ext cx="504825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8" name="Google Shape;388;p33"/>
          <p:cNvCxnSpPr/>
          <p:nvPr/>
        </p:nvCxnSpPr>
        <p:spPr>
          <a:xfrm rot="10800000">
            <a:off x="5291137" y="3716337"/>
            <a:ext cx="11525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9" name="Google Shape;389;p33"/>
          <p:cNvSpPr txBox="1"/>
          <p:nvPr/>
        </p:nvSpPr>
        <p:spPr>
          <a:xfrm>
            <a:off x="6516687" y="3429000"/>
            <a:ext cx="10080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/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Graph is a mathematical non-linear data structure capable of representing many kind of physical structures.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has found application in Geography, Chemistry and Engineering sciences.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A graph G(V,E) is a set of vertices V and a set of edges 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800" u="non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connects a pair of vertices and many have weight such as length, cost and another measuring instrument for according the graph.</a:t>
            </a:r>
            <a:endParaRPr/>
          </a:p>
          <a:p>
            <a:pPr indent="-1778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Vertices</a:t>
            </a: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on the graph are shown as point or circles and edges are drawn as arcs or line segment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1835150" y="2205037"/>
            <a:ext cx="504825" cy="5762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1979612" y="2420937"/>
            <a:ext cx="288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1835150" y="2276475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1979612" y="2420937"/>
            <a:ext cx="288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11" name="Google Shape;411;p36"/>
          <p:cNvGrpSpPr/>
          <p:nvPr/>
        </p:nvGrpSpPr>
        <p:grpSpPr>
          <a:xfrm>
            <a:off x="684212" y="3357562"/>
            <a:ext cx="504825" cy="684212"/>
            <a:chOff x="1156" y="1797"/>
            <a:chExt cx="318" cy="431"/>
          </a:xfrm>
        </p:grpSpPr>
        <p:sp>
          <p:nvSpPr>
            <p:cNvPr id="412" name="Google Shape;412;p36"/>
            <p:cNvSpPr/>
            <p:nvPr/>
          </p:nvSpPr>
          <p:spPr>
            <a:xfrm>
              <a:off x="1156" y="1797"/>
              <a:ext cx="318" cy="3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1156" y="1842"/>
              <a:ext cx="318" cy="386"/>
              <a:chOff x="1156" y="1842"/>
              <a:chExt cx="318" cy="591"/>
            </a:xfrm>
          </p:grpSpPr>
          <p:sp>
            <p:nvSpPr>
              <p:cNvPr id="414" name="Google Shape;414;p36"/>
              <p:cNvSpPr txBox="1"/>
              <p:nvPr/>
            </p:nvSpPr>
            <p:spPr>
              <a:xfrm>
                <a:off x="1156" y="1842"/>
                <a:ext cx="318" cy="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v1</a:t>
                </a:r>
                <a:endParaRPr/>
              </a:p>
            </p:txBody>
          </p:sp>
          <p:sp>
            <p:nvSpPr>
              <p:cNvPr id="415" name="Google Shape;415;p36"/>
              <p:cNvSpPr txBox="1"/>
              <p:nvPr/>
            </p:nvSpPr>
            <p:spPr>
              <a:xfrm>
                <a:off x="1247" y="1932"/>
                <a:ext cx="182" cy="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416" name="Google Shape;416;p36"/>
          <p:cNvSpPr/>
          <p:nvPr/>
        </p:nvSpPr>
        <p:spPr>
          <a:xfrm>
            <a:off x="3635375" y="4365625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3708400" y="4437062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v4</a:t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3562350" y="2205037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3635375" y="2276475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v5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1835150" y="4365625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1906587" y="4437062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v3</a:t>
            </a:r>
            <a:endParaRPr/>
          </a:p>
        </p:txBody>
      </p:sp>
      <p:cxnSp>
        <p:nvCxnSpPr>
          <p:cNvPr id="422" name="Google Shape;422;p36"/>
          <p:cNvCxnSpPr/>
          <p:nvPr/>
        </p:nvCxnSpPr>
        <p:spPr>
          <a:xfrm flipH="1" rot="10800000">
            <a:off x="1116012" y="2709862"/>
            <a:ext cx="719137" cy="6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3" name="Google Shape;423;p36"/>
          <p:cNvCxnSpPr/>
          <p:nvPr/>
        </p:nvCxnSpPr>
        <p:spPr>
          <a:xfrm>
            <a:off x="1042987" y="3933825"/>
            <a:ext cx="792162" cy="6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4" name="Google Shape;424;p36"/>
          <p:cNvCxnSpPr/>
          <p:nvPr/>
        </p:nvCxnSpPr>
        <p:spPr>
          <a:xfrm rot="10800000">
            <a:off x="2124075" y="2781300"/>
            <a:ext cx="0" cy="158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5" name="Google Shape;425;p36"/>
          <p:cNvCxnSpPr/>
          <p:nvPr/>
        </p:nvCxnSpPr>
        <p:spPr>
          <a:xfrm>
            <a:off x="2339975" y="2493962"/>
            <a:ext cx="1223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6" name="Google Shape;426;p36"/>
          <p:cNvCxnSpPr/>
          <p:nvPr/>
        </p:nvCxnSpPr>
        <p:spPr>
          <a:xfrm>
            <a:off x="3851275" y="2852737"/>
            <a:ext cx="7302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7" name="Google Shape;427;p36"/>
          <p:cNvCxnSpPr/>
          <p:nvPr/>
        </p:nvCxnSpPr>
        <p:spPr>
          <a:xfrm rot="10800000">
            <a:off x="2411412" y="4652962"/>
            <a:ext cx="1223962" cy="73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8" name="Google Shape;428;p36"/>
          <p:cNvSpPr txBox="1"/>
          <p:nvPr/>
        </p:nvSpPr>
        <p:spPr>
          <a:xfrm>
            <a:off x="1042987" y="2781300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29" name="Google Shape;429;p36"/>
          <p:cNvSpPr txBox="1"/>
          <p:nvPr/>
        </p:nvSpPr>
        <p:spPr>
          <a:xfrm>
            <a:off x="1258887" y="3789362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30" name="Google Shape;430;p36"/>
          <p:cNvSpPr txBox="1"/>
          <p:nvPr/>
        </p:nvSpPr>
        <p:spPr>
          <a:xfrm>
            <a:off x="2051050" y="3357562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31" name="Google Shape;431;p36"/>
          <p:cNvSpPr txBox="1"/>
          <p:nvPr/>
        </p:nvSpPr>
        <p:spPr>
          <a:xfrm>
            <a:off x="2627312" y="2133600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2" name="Google Shape;432;p36"/>
          <p:cNvSpPr txBox="1"/>
          <p:nvPr/>
        </p:nvSpPr>
        <p:spPr>
          <a:xfrm>
            <a:off x="3851275" y="3357562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33" name="Google Shape;433;p36"/>
          <p:cNvSpPr txBox="1"/>
          <p:nvPr/>
        </p:nvSpPr>
        <p:spPr>
          <a:xfrm>
            <a:off x="2700337" y="4294187"/>
            <a:ext cx="504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3635375" y="4365625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3708400" y="4437062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v4</a:t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5507037" y="2349500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5580062" y="2420937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6011862" y="4149725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6084887" y="4221162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8170862" y="4294187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8243887" y="4365625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v4</a:t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7667625" y="2349500"/>
            <a:ext cx="576262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7740650" y="2420937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v3</a:t>
            </a:r>
            <a:endParaRPr/>
          </a:p>
        </p:txBody>
      </p:sp>
      <p:cxnSp>
        <p:nvCxnSpPr>
          <p:cNvPr id="444" name="Google Shape;444;p36"/>
          <p:cNvCxnSpPr/>
          <p:nvPr/>
        </p:nvCxnSpPr>
        <p:spPr>
          <a:xfrm>
            <a:off x="6084887" y="2636837"/>
            <a:ext cx="1582737" cy="73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36"/>
          <p:cNvCxnSpPr/>
          <p:nvPr/>
        </p:nvCxnSpPr>
        <p:spPr>
          <a:xfrm>
            <a:off x="6588125" y="4581525"/>
            <a:ext cx="1512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36"/>
          <p:cNvCxnSpPr/>
          <p:nvPr/>
        </p:nvCxnSpPr>
        <p:spPr>
          <a:xfrm>
            <a:off x="5795962" y="2997200"/>
            <a:ext cx="576262" cy="1223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36"/>
          <p:cNvCxnSpPr/>
          <p:nvPr/>
        </p:nvCxnSpPr>
        <p:spPr>
          <a:xfrm>
            <a:off x="8027987" y="2997200"/>
            <a:ext cx="431800" cy="136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8" name="Google Shape;448;p36"/>
          <p:cNvSpPr txBox="1"/>
          <p:nvPr/>
        </p:nvSpPr>
        <p:spPr>
          <a:xfrm>
            <a:off x="684212" y="5229225"/>
            <a:ext cx="41036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Directed &amp; Weighted Graph</a:t>
            </a:r>
            <a:endParaRPr/>
          </a:p>
        </p:txBody>
      </p:sp>
      <p:sp>
        <p:nvSpPr>
          <p:cNvPr id="449" name="Google Shape;449;p36"/>
          <p:cNvSpPr txBox="1"/>
          <p:nvPr/>
        </p:nvSpPr>
        <p:spPr>
          <a:xfrm>
            <a:off x="5792787" y="5229225"/>
            <a:ext cx="37433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Undirected Graph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/>
          </a:p>
        </p:txBody>
      </p: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Types of Graphs:</a:t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Simple graph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Weighted graph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Connected graph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Non-connected graph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structure affects the design of both structural &amp; functional aspects of a program.</a:t>
            </a:r>
            <a:endParaRPr b="0" i="0" sz="3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  Program = </a:t>
            </a:r>
            <a:r>
              <a:rPr lang="en-US" sz="3200">
                <a:solidFill>
                  <a:srgbClr val="40749B"/>
                </a:solidFill>
              </a:rPr>
              <a:t>A</a:t>
            </a:r>
            <a:r>
              <a:rPr b="0" i="0" lang="en-US" sz="3200" u="none" cap="none" strike="noStrik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lgorithm + Data Structure</a:t>
            </a:r>
            <a:endParaRPr b="0" i="0" sz="3200" u="none" cap="none" strike="noStrike">
              <a:solidFill>
                <a:srgbClr val="4074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algorithm is a step by step procedure to solve a particular function.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t/>
            </a:r>
            <a:endParaRPr b="0" i="0" sz="36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04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is a set of instruction written to carry out certain tasks and </a:t>
            </a:r>
            <a:r>
              <a:rPr b="0" i="0" lang="en-US" sz="3200" u="none">
                <a:solidFill>
                  <a:srgbClr val="40749B"/>
                </a:solidFill>
                <a:latin typeface="Calibri"/>
                <a:ea typeface="Calibri"/>
                <a:cs typeface="Calibri"/>
                <a:sym typeface="Calibri"/>
              </a:rPr>
              <a:t>the data structure </a:t>
            </a: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 the way of organizing the data with their logical relationship retained.</a:t>
            </a:r>
            <a:endParaRPr/>
          </a:p>
          <a:p>
            <a:pPr indent="-203200" lvl="0" marL="9048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develop a program of an algorithm, we should select an appropriate data structure for that algorithm.</a:t>
            </a:r>
            <a:endParaRPr/>
          </a:p>
          <a:p>
            <a:pPr indent="-203200" lvl="0" marL="9048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Therefore algorithm and its associated data structures from a program.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Classification of Data Structure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structure are normally divided into two broad categories:</a:t>
            </a:r>
            <a:endParaRPr b="0" i="0" sz="2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◦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Primitive Data Structure</a:t>
            </a:r>
            <a:endParaRPr/>
          </a:p>
          <a:p>
            <a:pPr indent="-20320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◦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Non-Primitive Data Structure</a:t>
            </a:r>
            <a:endParaRPr/>
          </a:p>
          <a:p>
            <a:pPr indent="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Classification of Data Structure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3203575" y="2133600"/>
            <a:ext cx="30956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/>
          </a:p>
        </p:txBody>
      </p:sp>
      <p:cxnSp>
        <p:nvCxnSpPr>
          <p:cNvPr id="106" name="Google Shape;106;p6"/>
          <p:cNvCxnSpPr/>
          <p:nvPr/>
        </p:nvCxnSpPr>
        <p:spPr>
          <a:xfrm>
            <a:off x="4787900" y="2709862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Google Shape;107;p6"/>
          <p:cNvCxnSpPr/>
          <p:nvPr/>
        </p:nvCxnSpPr>
        <p:spPr>
          <a:xfrm>
            <a:off x="2700337" y="2997200"/>
            <a:ext cx="4032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6"/>
          <p:cNvCxnSpPr/>
          <p:nvPr/>
        </p:nvCxnSpPr>
        <p:spPr>
          <a:xfrm>
            <a:off x="2700337" y="2997200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" name="Google Shape;109;p6"/>
          <p:cNvCxnSpPr/>
          <p:nvPr/>
        </p:nvCxnSpPr>
        <p:spPr>
          <a:xfrm>
            <a:off x="6732587" y="2997200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" name="Google Shape;110;p6"/>
          <p:cNvSpPr txBox="1"/>
          <p:nvPr/>
        </p:nvSpPr>
        <p:spPr>
          <a:xfrm>
            <a:off x="1260475" y="3357562"/>
            <a:ext cx="30956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DS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5221287" y="3357562"/>
            <a:ext cx="30956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Non-Primitive DS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323850" y="5229225"/>
            <a:ext cx="12239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sz="2800"/>
          </a:p>
        </p:txBody>
      </p:sp>
      <p:sp>
        <p:nvSpPr>
          <p:cNvPr id="113" name="Google Shape;113;p6"/>
          <p:cNvSpPr txBox="1"/>
          <p:nvPr/>
        </p:nvSpPr>
        <p:spPr>
          <a:xfrm>
            <a:off x="1692275" y="5229225"/>
            <a:ext cx="12239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3276600" y="5229225"/>
            <a:ext cx="16557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endParaRPr sz="1000"/>
          </a:p>
        </p:txBody>
      </p:sp>
      <p:sp>
        <p:nvSpPr>
          <p:cNvPr id="115" name="Google Shape;115;p6"/>
          <p:cNvSpPr txBox="1"/>
          <p:nvPr/>
        </p:nvSpPr>
        <p:spPr>
          <a:xfrm>
            <a:off x="5221287" y="5229225"/>
            <a:ext cx="16557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sz="1000"/>
          </a:p>
        </p:txBody>
      </p:sp>
      <p:cxnSp>
        <p:nvCxnSpPr>
          <p:cNvPr id="116" name="Google Shape;116;p6"/>
          <p:cNvCxnSpPr/>
          <p:nvPr/>
        </p:nvCxnSpPr>
        <p:spPr>
          <a:xfrm>
            <a:off x="2700337" y="3933825"/>
            <a:ext cx="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6"/>
          <p:cNvCxnSpPr/>
          <p:nvPr/>
        </p:nvCxnSpPr>
        <p:spPr>
          <a:xfrm>
            <a:off x="971550" y="4654550"/>
            <a:ext cx="49688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6"/>
          <p:cNvCxnSpPr/>
          <p:nvPr/>
        </p:nvCxnSpPr>
        <p:spPr>
          <a:xfrm>
            <a:off x="971550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6"/>
          <p:cNvCxnSpPr/>
          <p:nvPr/>
        </p:nvCxnSpPr>
        <p:spPr>
          <a:xfrm>
            <a:off x="2195512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" name="Google Shape;120;p6"/>
          <p:cNvCxnSpPr/>
          <p:nvPr/>
        </p:nvCxnSpPr>
        <p:spPr>
          <a:xfrm>
            <a:off x="4068762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5940425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2" name="Google Shape;122;p6"/>
          <p:cNvCxnSpPr/>
          <p:nvPr/>
        </p:nvCxnSpPr>
        <p:spPr>
          <a:xfrm>
            <a:off x="2700337" y="3933825"/>
            <a:ext cx="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6"/>
          <p:cNvCxnSpPr/>
          <p:nvPr/>
        </p:nvCxnSpPr>
        <p:spPr>
          <a:xfrm>
            <a:off x="971550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" name="Google Shape;124;p6"/>
          <p:cNvCxnSpPr/>
          <p:nvPr/>
        </p:nvCxnSpPr>
        <p:spPr>
          <a:xfrm>
            <a:off x="2700337" y="3933825"/>
            <a:ext cx="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p6"/>
          <p:cNvCxnSpPr/>
          <p:nvPr/>
        </p:nvCxnSpPr>
        <p:spPr>
          <a:xfrm>
            <a:off x="2195512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" name="Google Shape;126;p6"/>
          <p:cNvCxnSpPr/>
          <p:nvPr/>
        </p:nvCxnSpPr>
        <p:spPr>
          <a:xfrm>
            <a:off x="971550" y="46545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" name="Google Shape;127;p6"/>
          <p:cNvCxnSpPr/>
          <p:nvPr/>
        </p:nvCxnSpPr>
        <p:spPr>
          <a:xfrm>
            <a:off x="2700337" y="3933825"/>
            <a:ext cx="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" name="Google Shape;128;p6"/>
          <p:cNvSpPr txBox="1"/>
          <p:nvPr/>
        </p:nvSpPr>
        <p:spPr>
          <a:xfrm>
            <a:off x="1692275" y="5230812"/>
            <a:ext cx="12239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>
            <a:off x="2195512" y="46561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971550" y="46561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" name="Google Shape;131;p6"/>
          <p:cNvCxnSpPr/>
          <p:nvPr/>
        </p:nvCxnSpPr>
        <p:spPr>
          <a:xfrm>
            <a:off x="2700337" y="3935412"/>
            <a:ext cx="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" name="Google Shape;132;p6"/>
          <p:cNvSpPr txBox="1"/>
          <p:nvPr/>
        </p:nvSpPr>
        <p:spPr>
          <a:xfrm>
            <a:off x="1692275" y="5232400"/>
            <a:ext cx="12239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000"/>
          </a:p>
        </p:txBody>
      </p:sp>
      <p:cxnSp>
        <p:nvCxnSpPr>
          <p:cNvPr id="133" name="Google Shape;133;p6"/>
          <p:cNvCxnSpPr/>
          <p:nvPr/>
        </p:nvCxnSpPr>
        <p:spPr>
          <a:xfrm>
            <a:off x="2195512" y="4657725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4" name="Google Shape;134;p6"/>
          <p:cNvCxnSpPr/>
          <p:nvPr/>
        </p:nvCxnSpPr>
        <p:spPr>
          <a:xfrm>
            <a:off x="971550" y="4657725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" name="Google Shape;135;p6"/>
          <p:cNvCxnSpPr/>
          <p:nvPr/>
        </p:nvCxnSpPr>
        <p:spPr>
          <a:xfrm>
            <a:off x="2700337" y="3937000"/>
            <a:ext cx="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Classification of Data Structure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3059112" y="1844675"/>
            <a:ext cx="30956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Non-Primitive DS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1116012" y="3213100"/>
            <a:ext cx="1871662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List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5435600" y="3141662"/>
            <a:ext cx="2736850" cy="574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Non-Linear List</a:t>
            </a:r>
            <a:endParaRPr/>
          </a:p>
        </p:txBody>
      </p:sp>
      <p:cxnSp>
        <p:nvCxnSpPr>
          <p:cNvPr id="144" name="Google Shape;144;p7"/>
          <p:cNvCxnSpPr/>
          <p:nvPr/>
        </p:nvCxnSpPr>
        <p:spPr>
          <a:xfrm>
            <a:off x="7019925" y="2781300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" name="Google Shape;145;p7"/>
          <p:cNvCxnSpPr/>
          <p:nvPr/>
        </p:nvCxnSpPr>
        <p:spPr>
          <a:xfrm>
            <a:off x="2124075" y="2781300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" name="Google Shape;146;p7"/>
          <p:cNvCxnSpPr/>
          <p:nvPr/>
        </p:nvCxnSpPr>
        <p:spPr>
          <a:xfrm>
            <a:off x="4572000" y="2420937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7"/>
          <p:cNvCxnSpPr/>
          <p:nvPr/>
        </p:nvCxnSpPr>
        <p:spPr>
          <a:xfrm>
            <a:off x="2124075" y="2781300"/>
            <a:ext cx="4895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" name="Google Shape;148;p7"/>
          <p:cNvSpPr txBox="1"/>
          <p:nvPr/>
        </p:nvSpPr>
        <p:spPr>
          <a:xfrm>
            <a:off x="179387" y="4941887"/>
            <a:ext cx="1079500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27087" y="5734050"/>
            <a:ext cx="1512887" cy="50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List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555875" y="5734050"/>
            <a:ext cx="1079500" cy="50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3563937" y="4941887"/>
            <a:ext cx="11525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sz="1000"/>
          </a:p>
        </p:txBody>
      </p:sp>
      <p:cxnSp>
        <p:nvCxnSpPr>
          <p:cNvPr id="152" name="Google Shape;152;p7"/>
          <p:cNvCxnSpPr/>
          <p:nvPr/>
        </p:nvCxnSpPr>
        <p:spPr>
          <a:xfrm>
            <a:off x="684212" y="4365625"/>
            <a:ext cx="3382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Google Shape;153;p7"/>
          <p:cNvCxnSpPr/>
          <p:nvPr/>
        </p:nvCxnSpPr>
        <p:spPr>
          <a:xfrm>
            <a:off x="2124075" y="3789362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4" name="Google Shape;154;p7"/>
          <p:cNvCxnSpPr/>
          <p:nvPr/>
        </p:nvCxnSpPr>
        <p:spPr>
          <a:xfrm>
            <a:off x="1692275" y="4365625"/>
            <a:ext cx="0" cy="136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5" name="Google Shape;155;p7"/>
          <p:cNvCxnSpPr/>
          <p:nvPr/>
        </p:nvCxnSpPr>
        <p:spPr>
          <a:xfrm>
            <a:off x="3130550" y="4365625"/>
            <a:ext cx="0" cy="136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6" name="Google Shape;156;p7"/>
          <p:cNvCxnSpPr/>
          <p:nvPr/>
        </p:nvCxnSpPr>
        <p:spPr>
          <a:xfrm>
            <a:off x="684212" y="4365625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7" name="Google Shape;157;p7"/>
          <p:cNvCxnSpPr/>
          <p:nvPr/>
        </p:nvCxnSpPr>
        <p:spPr>
          <a:xfrm>
            <a:off x="4067175" y="4365625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8" name="Google Shape;158;p7"/>
          <p:cNvCxnSpPr/>
          <p:nvPr/>
        </p:nvCxnSpPr>
        <p:spPr>
          <a:xfrm>
            <a:off x="684212" y="4365625"/>
            <a:ext cx="3382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7"/>
          <p:cNvCxnSpPr/>
          <p:nvPr/>
        </p:nvCxnSpPr>
        <p:spPr>
          <a:xfrm>
            <a:off x="2124075" y="3789362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0" name="Google Shape;160;p7"/>
          <p:cNvCxnSpPr/>
          <p:nvPr/>
        </p:nvCxnSpPr>
        <p:spPr>
          <a:xfrm>
            <a:off x="5940425" y="4292600"/>
            <a:ext cx="21605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Google Shape;161;p7"/>
          <p:cNvCxnSpPr/>
          <p:nvPr/>
        </p:nvCxnSpPr>
        <p:spPr>
          <a:xfrm>
            <a:off x="7019925" y="37163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2" name="Google Shape;162;p7"/>
          <p:cNvCxnSpPr/>
          <p:nvPr/>
        </p:nvCxnSpPr>
        <p:spPr>
          <a:xfrm>
            <a:off x="5940425" y="429260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3" name="Google Shape;163;p7"/>
          <p:cNvCxnSpPr/>
          <p:nvPr/>
        </p:nvCxnSpPr>
        <p:spPr>
          <a:xfrm>
            <a:off x="8101012" y="429260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" name="Google Shape;164;p7"/>
          <p:cNvSpPr txBox="1"/>
          <p:nvPr/>
        </p:nvSpPr>
        <p:spPr>
          <a:xfrm>
            <a:off x="5508625" y="4868862"/>
            <a:ext cx="11525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sz="1200"/>
          </a:p>
        </p:txBody>
      </p:sp>
      <p:sp>
        <p:nvSpPr>
          <p:cNvPr id="165" name="Google Shape;165;p7"/>
          <p:cNvSpPr txBox="1"/>
          <p:nvPr/>
        </p:nvSpPr>
        <p:spPr>
          <a:xfrm>
            <a:off x="7524750" y="4868862"/>
            <a:ext cx="1152525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Primitive Data Structure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There are basic structures and directly operated upon by the machine instructions.</a:t>
            </a:r>
            <a:endParaRPr/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general, there are different representation on different computers.</a:t>
            </a:r>
            <a:endParaRPr/>
          </a:p>
          <a:p>
            <a:pPr indent="-2032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Integer, Floating-point number, Character constants, string constants, pointers etc., fall in this category.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2010-02-01T11:02:31Z</dcterms:created>
  <dc:creator>swetu</dc:creator>
</cp:coreProperties>
</file>