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4MUdMoLvhy60Dy7MOwv7eqmCU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customschemas.google.com/relationships/presentationmetadata" Target="meta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5"/>
          <p:cNvSpPr/>
          <p:nvPr/>
        </p:nvSpPr>
        <p:spPr>
          <a:xfrm>
            <a:off x="1524800" y="672605"/>
            <a:ext cx="1081626" cy="1124952"/>
          </a:xfrm>
          <a:custGeom>
            <a:rect b="b" l="l" r="r" t="t"/>
            <a:pathLst>
              <a:path extrusionOk="0" h="21600" w="21600">
                <a:moveTo>
                  <a:pt x="0" y="21600"/>
                </a:moveTo>
                <a:lnTo>
                  <a:pt x="0" y="0"/>
                </a:lnTo>
                <a:lnTo>
                  <a:pt x="21600" y="0"/>
                </a:lnTo>
              </a:path>
            </a:pathLst>
          </a:custGeom>
          <a:noFill/>
          <a:ln cap="flat" cmpd="sng" w="28575">
            <a:solidFill>
              <a:schemeClr val="accent5"/>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p:nvPr/>
        </p:nvSpPr>
        <p:spPr>
          <a:xfrm rot="10800000">
            <a:off x="6537562" y="3342925"/>
            <a:ext cx="1081627" cy="1124951"/>
          </a:xfrm>
          <a:custGeom>
            <a:rect b="b" l="l" r="r" t="t"/>
            <a:pathLst>
              <a:path extrusionOk="0" h="21600" w="21600">
                <a:moveTo>
                  <a:pt x="0" y="21600"/>
                </a:moveTo>
                <a:lnTo>
                  <a:pt x="0" y="0"/>
                </a:lnTo>
                <a:lnTo>
                  <a:pt x="21600" y="0"/>
                </a:lnTo>
              </a:path>
            </a:pathLst>
          </a:custGeom>
          <a:noFill/>
          <a:ln cap="flat" cmpd="sng" w="28575">
            <a:solidFill>
              <a:schemeClr val="accent5"/>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 name="Google Shape;12;p15"/>
          <p:cNvCxnSpPr/>
          <p:nvPr/>
        </p:nvCxnSpPr>
        <p:spPr>
          <a:xfrm>
            <a:off x="4359602" y="2817464"/>
            <a:ext cx="424801" cy="1"/>
          </a:xfrm>
          <a:prstGeom prst="straightConnector1">
            <a:avLst/>
          </a:prstGeom>
          <a:noFill/>
          <a:ln cap="flat" cmpd="sng" w="38100">
            <a:solidFill>
              <a:schemeClr val="accent4"/>
            </a:solidFill>
            <a:prstDash val="solid"/>
            <a:round/>
            <a:headEnd len="sm" w="sm" type="none"/>
            <a:tailEnd len="sm" w="sm" type="none"/>
          </a:ln>
        </p:spPr>
      </p:cxnSp>
      <p:sp>
        <p:nvSpPr>
          <p:cNvPr id="13" name="Google Shape;13;p15"/>
          <p:cNvSpPr txBox="1"/>
          <p:nvPr>
            <p:ph type="title"/>
          </p:nvPr>
        </p:nvSpPr>
        <p:spPr>
          <a:xfrm>
            <a:off x="1680302" y="1188925"/>
            <a:ext cx="5783401" cy="14574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FFFFFF"/>
              </a:buClr>
              <a:buSzPts val="4000"/>
              <a:buFont typeface="Roboto Slab"/>
              <a:buNone/>
              <a:defRPr sz="40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4" name="Google Shape;14;p15"/>
          <p:cNvSpPr txBox="1"/>
          <p:nvPr>
            <p:ph idx="1" type="body"/>
          </p:nvPr>
        </p:nvSpPr>
        <p:spPr>
          <a:xfrm>
            <a:off x="1680302" y="3049449"/>
            <a:ext cx="5783401" cy="9090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indent="-228600" lvl="1" marL="9144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indent="-228600" lvl="2" marL="13716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indent="-228600" lvl="3" marL="18288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indent="-228600" lvl="4" marL="228600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5" name="Google Shape;15;p15"/>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52" name="Shape 52"/>
        <p:cNvGrpSpPr/>
        <p:nvPr/>
      </p:nvGrpSpPr>
      <p:grpSpPr>
        <a:xfrm>
          <a:off x="0" y="0"/>
          <a:ext cx="0" cy="0"/>
          <a:chOff x="0" y="0"/>
          <a:chExt cx="0" cy="0"/>
        </a:xfrm>
      </p:grpSpPr>
      <p:sp>
        <p:nvSpPr>
          <p:cNvPr id="53" name="Google Shape;53;p24"/>
          <p:cNvSpPr/>
          <p:nvPr/>
        </p:nvSpPr>
        <p:spPr>
          <a:xfrm>
            <a:off x="149" y="5076825"/>
            <a:ext cx="9143702" cy="66600"/>
          </a:xfrm>
          <a:prstGeom prst="rect">
            <a:avLst/>
          </a:prstGeom>
          <a:solidFill>
            <a:schemeClr val="accent4"/>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4"/>
          <p:cNvSpPr txBox="1"/>
          <p:nvPr>
            <p:ph hasCustomPrompt="1" type="title"/>
          </p:nvPr>
        </p:nvSpPr>
        <p:spPr>
          <a:xfrm>
            <a:off x="387899" y="1152450"/>
            <a:ext cx="8368202" cy="1538400"/>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chemeClr val="accent5"/>
              </a:buClr>
              <a:buSzPts val="13000"/>
              <a:buFont typeface="Roboto Slab"/>
              <a:buNone/>
              <a:defRPr sz="13000">
                <a:solidFill>
                  <a:schemeClr val="accent5"/>
                </a:solidFill>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r>
              <a:t>xx%</a:t>
            </a:r>
          </a:p>
        </p:txBody>
      </p:sp>
      <p:sp>
        <p:nvSpPr>
          <p:cNvPr id="55" name="Google Shape;55;p24"/>
          <p:cNvSpPr txBox="1"/>
          <p:nvPr>
            <p:ph idx="1" type="body"/>
          </p:nvPr>
        </p:nvSpPr>
        <p:spPr>
          <a:xfrm>
            <a:off x="387899" y="2919450"/>
            <a:ext cx="8368202" cy="1071601"/>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56" name="Google Shape;56;p24"/>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5"/>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6" name="Shape 16"/>
        <p:cNvGrpSpPr/>
        <p:nvPr/>
      </p:nvGrpSpPr>
      <p:grpSpPr>
        <a:xfrm>
          <a:off x="0" y="0"/>
          <a:ext cx="0" cy="0"/>
          <a:chOff x="0" y="0"/>
          <a:chExt cx="0" cy="0"/>
        </a:xfrm>
      </p:grpSpPr>
      <p:cxnSp>
        <p:nvCxnSpPr>
          <p:cNvPr id="17" name="Google Shape;17;p16"/>
          <p:cNvCxnSpPr/>
          <p:nvPr/>
        </p:nvCxnSpPr>
        <p:spPr>
          <a:xfrm>
            <a:off x="492563" y="1260284"/>
            <a:ext cx="424800" cy="1"/>
          </a:xfrm>
          <a:prstGeom prst="straightConnector1">
            <a:avLst/>
          </a:prstGeom>
          <a:noFill/>
          <a:ln cap="flat" cmpd="sng" w="38100">
            <a:solidFill>
              <a:schemeClr val="accent4"/>
            </a:solidFill>
            <a:prstDash val="solid"/>
            <a:round/>
            <a:headEnd len="sm" w="sm" type="none"/>
            <a:tailEnd len="sm" w="sm" type="none"/>
          </a:ln>
        </p:spPr>
      </p:cxnSp>
      <p:sp>
        <p:nvSpPr>
          <p:cNvPr id="18" name="Google Shape;18;p16"/>
          <p:cNvSpPr txBox="1"/>
          <p:nvPr>
            <p:ph type="title"/>
          </p:nvPr>
        </p:nvSpPr>
        <p:spPr>
          <a:xfrm>
            <a:off x="387899" y="458024"/>
            <a:ext cx="8368202" cy="6861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19" name="Google Shape;19;p16"/>
          <p:cNvSpPr txBox="1"/>
          <p:nvPr>
            <p:ph idx="1" type="body"/>
          </p:nvPr>
        </p:nvSpPr>
        <p:spPr>
          <a:xfrm>
            <a:off x="387899" y="1489823"/>
            <a:ext cx="8368202" cy="3078902"/>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0" name="Google Shape;20;p16"/>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1" name="Shape 21"/>
        <p:cNvGrpSpPr/>
        <p:nvPr/>
      </p:nvGrpSpPr>
      <p:grpSpPr>
        <a:xfrm>
          <a:off x="0" y="0"/>
          <a:ext cx="0" cy="0"/>
          <a:chOff x="0" y="0"/>
          <a:chExt cx="0" cy="0"/>
        </a:xfrm>
      </p:grpSpPr>
      <p:cxnSp>
        <p:nvCxnSpPr>
          <p:cNvPr id="22" name="Google Shape;22;p17"/>
          <p:cNvCxnSpPr/>
          <p:nvPr/>
        </p:nvCxnSpPr>
        <p:spPr>
          <a:xfrm>
            <a:off x="4359602" y="2817464"/>
            <a:ext cx="424801" cy="1"/>
          </a:xfrm>
          <a:prstGeom prst="straightConnector1">
            <a:avLst/>
          </a:prstGeom>
          <a:noFill/>
          <a:ln cap="flat" cmpd="sng" w="38100">
            <a:solidFill>
              <a:schemeClr val="accent4"/>
            </a:solidFill>
            <a:prstDash val="solid"/>
            <a:round/>
            <a:headEnd len="sm" w="sm" type="none"/>
            <a:tailEnd len="sm" w="sm" type="none"/>
          </a:ln>
        </p:spPr>
      </p:cxnSp>
      <p:sp>
        <p:nvSpPr>
          <p:cNvPr id="23" name="Google Shape;23;p17"/>
          <p:cNvSpPr txBox="1"/>
          <p:nvPr>
            <p:ph type="title"/>
          </p:nvPr>
        </p:nvSpPr>
        <p:spPr>
          <a:xfrm>
            <a:off x="480750" y="1764950"/>
            <a:ext cx="8222100" cy="9075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FFFFFF"/>
              </a:buClr>
              <a:buSzPts val="4800"/>
              <a:buFont typeface="Roboto Slab"/>
              <a:buNone/>
              <a:defRPr sz="4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4" name="Google Shape;24;p17"/>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5" name="Shape 25"/>
        <p:cNvGrpSpPr/>
        <p:nvPr/>
      </p:nvGrpSpPr>
      <p:grpSpPr>
        <a:xfrm>
          <a:off x="0" y="0"/>
          <a:ext cx="0" cy="0"/>
          <a:chOff x="0" y="0"/>
          <a:chExt cx="0" cy="0"/>
        </a:xfrm>
      </p:grpSpPr>
      <p:cxnSp>
        <p:nvCxnSpPr>
          <p:cNvPr id="26" name="Google Shape;26;p18"/>
          <p:cNvCxnSpPr/>
          <p:nvPr/>
        </p:nvCxnSpPr>
        <p:spPr>
          <a:xfrm>
            <a:off x="492563" y="1260284"/>
            <a:ext cx="424800" cy="1"/>
          </a:xfrm>
          <a:prstGeom prst="straightConnector1">
            <a:avLst/>
          </a:prstGeom>
          <a:noFill/>
          <a:ln cap="flat" cmpd="sng" w="38100">
            <a:solidFill>
              <a:schemeClr val="accent4"/>
            </a:solidFill>
            <a:prstDash val="solid"/>
            <a:round/>
            <a:headEnd len="sm" w="sm" type="none"/>
            <a:tailEnd len="sm" w="sm" type="none"/>
          </a:ln>
        </p:spPr>
      </p:cxnSp>
      <p:sp>
        <p:nvSpPr>
          <p:cNvPr id="27" name="Google Shape;27;p18"/>
          <p:cNvSpPr txBox="1"/>
          <p:nvPr>
            <p:ph type="title"/>
          </p:nvPr>
        </p:nvSpPr>
        <p:spPr>
          <a:xfrm>
            <a:off x="387899" y="458024"/>
            <a:ext cx="8368202" cy="6861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8" name="Google Shape;28;p18"/>
          <p:cNvSpPr txBox="1"/>
          <p:nvPr>
            <p:ph idx="1" type="body"/>
          </p:nvPr>
        </p:nvSpPr>
        <p:spPr>
          <a:xfrm>
            <a:off x="387899" y="1489824"/>
            <a:ext cx="3999902" cy="3078902"/>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9" name="Google Shape;29;p18"/>
          <p:cNvSpPr txBox="1"/>
          <p:nvPr>
            <p:ph idx="2" type="body"/>
          </p:nvPr>
        </p:nvSpPr>
        <p:spPr>
          <a:xfrm>
            <a:off x="4756199" y="1489824"/>
            <a:ext cx="3999902" cy="3078902"/>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0" name="Google Shape;30;p18"/>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1" name="Shape 31"/>
        <p:cNvGrpSpPr/>
        <p:nvPr/>
      </p:nvGrpSpPr>
      <p:grpSpPr>
        <a:xfrm>
          <a:off x="0" y="0"/>
          <a:ext cx="0" cy="0"/>
          <a:chOff x="0" y="0"/>
          <a:chExt cx="0" cy="0"/>
        </a:xfrm>
      </p:grpSpPr>
      <p:sp>
        <p:nvSpPr>
          <p:cNvPr id="32" name="Google Shape;32;p19"/>
          <p:cNvSpPr txBox="1"/>
          <p:nvPr>
            <p:ph type="title"/>
          </p:nvPr>
        </p:nvSpPr>
        <p:spPr>
          <a:xfrm>
            <a:off x="387899" y="458024"/>
            <a:ext cx="8368202" cy="6861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3" name="Google Shape;33;p19"/>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4" name="Shape 34"/>
        <p:cNvGrpSpPr/>
        <p:nvPr/>
      </p:nvGrpSpPr>
      <p:grpSpPr>
        <a:xfrm>
          <a:off x="0" y="0"/>
          <a:ext cx="0" cy="0"/>
          <a:chOff x="0" y="0"/>
          <a:chExt cx="0" cy="0"/>
        </a:xfrm>
      </p:grpSpPr>
      <p:cxnSp>
        <p:nvCxnSpPr>
          <p:cNvPr id="35" name="Google Shape;35;p20"/>
          <p:cNvCxnSpPr/>
          <p:nvPr/>
        </p:nvCxnSpPr>
        <p:spPr>
          <a:xfrm>
            <a:off x="489218" y="1412276"/>
            <a:ext cx="331501" cy="1"/>
          </a:xfrm>
          <a:prstGeom prst="straightConnector1">
            <a:avLst/>
          </a:prstGeom>
          <a:noFill/>
          <a:ln cap="flat" cmpd="sng" w="38100">
            <a:solidFill>
              <a:schemeClr val="accent4"/>
            </a:solidFill>
            <a:prstDash val="solid"/>
            <a:round/>
            <a:headEnd len="sm" w="sm" type="none"/>
            <a:tailEnd len="sm" w="sm" type="none"/>
          </a:ln>
        </p:spPr>
      </p:cxnSp>
      <p:sp>
        <p:nvSpPr>
          <p:cNvPr id="36" name="Google Shape;36;p20"/>
          <p:cNvSpPr txBox="1"/>
          <p:nvPr>
            <p:ph type="title"/>
          </p:nvPr>
        </p:nvSpPr>
        <p:spPr>
          <a:xfrm>
            <a:off x="3878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FFFFFF"/>
              </a:buClr>
              <a:buSzPts val="2400"/>
              <a:buFont typeface="Roboto Slab"/>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7" name="Google Shape;37;p20"/>
          <p:cNvSpPr txBox="1"/>
          <p:nvPr>
            <p:ph idx="1" type="body"/>
          </p:nvPr>
        </p:nvSpPr>
        <p:spPr>
          <a:xfrm>
            <a:off x="387899" y="1594024"/>
            <a:ext cx="2808001" cy="26811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8" name="Google Shape;38;p20"/>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9" name="Shape 39"/>
        <p:cNvGrpSpPr/>
        <p:nvPr/>
      </p:nvGrpSpPr>
      <p:grpSpPr>
        <a:xfrm>
          <a:off x="0" y="0"/>
          <a:ext cx="0" cy="0"/>
          <a:chOff x="0" y="0"/>
          <a:chExt cx="0" cy="0"/>
        </a:xfrm>
      </p:grpSpPr>
      <p:sp>
        <p:nvSpPr>
          <p:cNvPr id="40" name="Google Shape;40;p21"/>
          <p:cNvSpPr txBox="1"/>
          <p:nvPr>
            <p:ph type="title"/>
          </p:nvPr>
        </p:nvSpPr>
        <p:spPr>
          <a:xfrm>
            <a:off x="490250" y="526349"/>
            <a:ext cx="56187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FFFFFF"/>
              </a:buClr>
              <a:buSzPts val="4800"/>
              <a:buFont typeface="Roboto Slab"/>
              <a:buNone/>
              <a:defRPr sz="4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1" name="Google Shape;41;p21"/>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42" name="Shape 42"/>
        <p:cNvGrpSpPr/>
        <p:nvPr/>
      </p:nvGrpSpPr>
      <p:grpSpPr>
        <a:xfrm>
          <a:off x="0" y="0"/>
          <a:ext cx="0" cy="0"/>
          <a:chOff x="0" y="0"/>
          <a:chExt cx="0" cy="0"/>
        </a:xfrm>
      </p:grpSpPr>
      <p:sp>
        <p:nvSpPr>
          <p:cNvPr id="43" name="Google Shape;43;p22"/>
          <p:cNvSpPr/>
          <p:nvPr/>
        </p:nvSpPr>
        <p:spPr>
          <a:xfrm>
            <a:off x="4572000" y="-75"/>
            <a:ext cx="4572000" cy="5143501"/>
          </a:xfrm>
          <a:prstGeom prst="rect">
            <a:avLst/>
          </a:prstGeom>
          <a:solidFill>
            <a:srgbClr val="00406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22"/>
          <p:cNvCxnSpPr/>
          <p:nvPr/>
        </p:nvCxnSpPr>
        <p:spPr>
          <a:xfrm>
            <a:off x="5029675" y="4495503"/>
            <a:ext cx="540901" cy="1"/>
          </a:xfrm>
          <a:prstGeom prst="straightConnector1">
            <a:avLst/>
          </a:prstGeom>
          <a:noFill/>
          <a:ln cap="flat" cmpd="sng" w="38100">
            <a:solidFill>
              <a:schemeClr val="accent5"/>
            </a:solidFill>
            <a:prstDash val="solid"/>
            <a:round/>
            <a:headEnd len="sm" w="sm" type="none"/>
            <a:tailEnd len="sm" w="sm" type="none"/>
          </a:ln>
        </p:spPr>
      </p:cxnSp>
      <p:sp>
        <p:nvSpPr>
          <p:cNvPr id="45" name="Google Shape;45;p22"/>
          <p:cNvSpPr txBox="1"/>
          <p:nvPr>
            <p:ph type="title"/>
          </p:nvPr>
        </p:nvSpPr>
        <p:spPr>
          <a:xfrm>
            <a:off x="265500" y="1209075"/>
            <a:ext cx="4045200" cy="1506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FFFFFF"/>
              </a:buClr>
              <a:buSzPts val="3800"/>
              <a:buFont typeface="Roboto Slab"/>
              <a:buNone/>
              <a:defRPr sz="3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46" name="Google Shape;46;p22"/>
          <p:cNvSpPr txBox="1"/>
          <p:nvPr>
            <p:ph idx="1" type="body"/>
          </p:nvPr>
        </p:nvSpPr>
        <p:spPr>
          <a:xfrm>
            <a:off x="265500" y="2769000"/>
            <a:ext cx="4045200" cy="13455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chemeClr val="accent5"/>
              </a:buClr>
              <a:buSzPts val="2100"/>
              <a:buFont typeface="Roboto"/>
              <a:buNone/>
              <a:defRPr sz="2100">
                <a:solidFill>
                  <a:schemeClr val="accent5"/>
                </a:solidFill>
              </a:defRPr>
            </a:lvl1pPr>
            <a:lvl2pPr indent="-228600" lvl="1" marL="914400" algn="ctr">
              <a:lnSpc>
                <a:spcPct val="100000"/>
              </a:lnSpc>
              <a:spcBef>
                <a:spcPts val="0"/>
              </a:spcBef>
              <a:spcAft>
                <a:spcPts val="0"/>
              </a:spcAft>
              <a:buClr>
                <a:schemeClr val="accent5"/>
              </a:buClr>
              <a:buSzPts val="2100"/>
              <a:buFont typeface="Roboto"/>
              <a:buNone/>
              <a:defRPr sz="2100">
                <a:solidFill>
                  <a:schemeClr val="accent5"/>
                </a:solidFill>
              </a:defRPr>
            </a:lvl2pPr>
            <a:lvl3pPr indent="-228600" lvl="2" marL="1371600" algn="ctr">
              <a:lnSpc>
                <a:spcPct val="100000"/>
              </a:lnSpc>
              <a:spcBef>
                <a:spcPts val="0"/>
              </a:spcBef>
              <a:spcAft>
                <a:spcPts val="0"/>
              </a:spcAft>
              <a:buClr>
                <a:schemeClr val="accent5"/>
              </a:buClr>
              <a:buSzPts val="2100"/>
              <a:buFont typeface="Roboto"/>
              <a:buNone/>
              <a:defRPr sz="2100">
                <a:solidFill>
                  <a:schemeClr val="accent5"/>
                </a:solidFill>
              </a:defRPr>
            </a:lvl3pPr>
            <a:lvl4pPr indent="-228600" lvl="3" marL="1828800" algn="ctr">
              <a:lnSpc>
                <a:spcPct val="100000"/>
              </a:lnSpc>
              <a:spcBef>
                <a:spcPts val="0"/>
              </a:spcBef>
              <a:spcAft>
                <a:spcPts val="0"/>
              </a:spcAft>
              <a:buClr>
                <a:schemeClr val="accent5"/>
              </a:buClr>
              <a:buSzPts val="2100"/>
              <a:buFont typeface="Roboto"/>
              <a:buNone/>
              <a:defRPr sz="2100">
                <a:solidFill>
                  <a:schemeClr val="accent5"/>
                </a:solidFill>
              </a:defRPr>
            </a:lvl4pPr>
            <a:lvl5pPr indent="-228600" lvl="4" marL="2286000" algn="ctr">
              <a:lnSpc>
                <a:spcPct val="100000"/>
              </a:lnSpc>
              <a:spcBef>
                <a:spcPts val="0"/>
              </a:spcBef>
              <a:spcAft>
                <a:spcPts val="0"/>
              </a:spcAft>
              <a:buClr>
                <a:schemeClr val="accent5"/>
              </a:buClr>
              <a:buSzPts val="2100"/>
              <a:buFont typeface="Roboto"/>
              <a:buNone/>
              <a:defRPr sz="2100">
                <a:solidFill>
                  <a:schemeClr val="accent5"/>
                </a:solidFill>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22"/>
          <p:cNvSpPr txBox="1"/>
          <p:nvPr>
            <p:ph idx="2" type="body"/>
          </p:nvPr>
        </p:nvSpPr>
        <p:spPr>
          <a:xfrm>
            <a:off x="4939500" y="724199"/>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8" name="Google Shape;48;p22"/>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9" name="Shape 49"/>
        <p:cNvGrpSpPr/>
        <p:nvPr/>
      </p:nvGrpSpPr>
      <p:grpSpPr>
        <a:xfrm>
          <a:off x="0" y="0"/>
          <a:ext cx="0" cy="0"/>
          <a:chOff x="0" y="0"/>
          <a:chExt cx="0" cy="0"/>
        </a:xfrm>
      </p:grpSpPr>
      <p:sp>
        <p:nvSpPr>
          <p:cNvPr id="50" name="Google Shape;50;p23"/>
          <p:cNvSpPr txBox="1"/>
          <p:nvPr>
            <p:ph idx="1" type="body"/>
          </p:nvPr>
        </p:nvSpPr>
        <p:spPr>
          <a:xfrm>
            <a:off x="319499" y="4233724"/>
            <a:ext cx="5998802" cy="5988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FFFFFF"/>
              </a:buClr>
              <a:buSzPts val="1800"/>
              <a:buFont typeface="Roboto Slab"/>
              <a:buNone/>
              <a:defRPr>
                <a:latin typeface="Roboto Slab"/>
                <a:ea typeface="Roboto Slab"/>
                <a:cs typeface="Roboto Slab"/>
                <a:sym typeface="Roboto Slab"/>
              </a:defRPr>
            </a:lvl1pPr>
          </a:lstStyle>
          <a:p/>
        </p:txBody>
      </p:sp>
      <p:sp>
        <p:nvSpPr>
          <p:cNvPr id="51" name="Google Shape;51;p23"/>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1pPr>
            <a:lvl2pPr indent="0" lvl="1"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2pPr>
            <a:lvl3pPr indent="0" lvl="2"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3pPr>
            <a:lvl4pPr indent="0" lvl="3"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4pPr>
            <a:lvl5pPr indent="0" lvl="4"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5pPr>
            <a:lvl6pPr indent="0" lvl="5"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6pPr>
            <a:lvl7pPr indent="0" lvl="6"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7pPr>
            <a:lvl8pPr indent="0" lvl="7"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8pPr>
            <a:lvl9pPr indent="0" lvl="8" marL="0" algn="r">
              <a:lnSpc>
                <a:spcPct val="100000"/>
              </a:lnSpc>
              <a:spcBef>
                <a:spcPts val="0"/>
              </a:spcBef>
              <a:spcAft>
                <a:spcPts val="0"/>
              </a:spcAft>
              <a:buClr>
                <a:srgbClr val="FFFFFF"/>
              </a:buClr>
              <a:buSzPts val="1000"/>
              <a:buFont typeface="Roboto"/>
              <a:buNone/>
              <a:defRPr sz="1000">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517C"/>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87899" y="458024"/>
            <a:ext cx="8368202" cy="686101"/>
          </a:xfrm>
          <a:prstGeom prst="rect">
            <a:avLst/>
          </a:prstGeom>
          <a:noFill/>
          <a:ln>
            <a:noFill/>
          </a:ln>
        </p:spPr>
        <p:txBody>
          <a:bodyPr anchorCtr="0" anchor="b" bIns="91400" lIns="91400" spcFirstLastPara="1" rIns="91400" wrap="square" tIns="91400">
            <a:normAutofit/>
          </a:bodyPr>
          <a:lstStyle>
            <a:lvl1pPr lvl="0"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1pPr>
            <a:lvl2pPr lvl="1"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2pPr>
            <a:lvl3pPr lvl="2"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3pPr>
            <a:lvl4pPr lvl="3"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4pPr>
            <a:lvl5pPr lvl="4"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5pPr>
            <a:lvl6pPr lvl="5"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6pPr>
            <a:lvl7pPr lvl="6"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7pPr>
            <a:lvl8pPr lvl="7"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8pPr>
            <a:lvl9pPr lvl="8" marR="0" rtl="0" algn="l">
              <a:lnSpc>
                <a:spcPct val="100000"/>
              </a:lnSpc>
              <a:spcBef>
                <a:spcPts val="0"/>
              </a:spcBef>
              <a:spcAft>
                <a:spcPts val="0"/>
              </a:spcAft>
              <a:buClr>
                <a:srgbClr val="FFFFFF"/>
              </a:buClr>
              <a:buSzPts val="3000"/>
              <a:buFont typeface="Roboto Slab"/>
              <a:buNone/>
              <a:defRPr b="0" i="0" sz="3000" u="none" cap="none" strike="noStrike">
                <a:solidFill>
                  <a:srgbClr val="FFFFFF"/>
                </a:solidFill>
                <a:latin typeface="Roboto Slab"/>
                <a:ea typeface="Roboto Slab"/>
                <a:cs typeface="Roboto Slab"/>
                <a:sym typeface="Roboto Slab"/>
              </a:defRPr>
            </a:lvl9pPr>
          </a:lstStyle>
          <a:p/>
        </p:txBody>
      </p:sp>
      <p:sp>
        <p:nvSpPr>
          <p:cNvPr id="7" name="Google Shape;7;p14"/>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1pPr>
            <a:lvl2pPr indent="-342900" lvl="1" marL="9144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2pPr>
            <a:lvl3pPr indent="-342900" lvl="2" marL="13716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3pPr>
            <a:lvl4pPr indent="-342900" lvl="3" marL="18288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4pPr>
            <a:lvl5pPr indent="-342900" lvl="4" marL="22860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5pPr>
            <a:lvl6pPr indent="-342900" lvl="5" marL="27432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6pPr>
            <a:lvl7pPr indent="-342900" lvl="6" marL="32004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7pPr>
            <a:lvl8pPr indent="-342900" lvl="7" marL="36576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8pPr>
            <a:lvl9pPr indent="-342900" lvl="8" marL="4114800" marR="0" rtl="0" algn="l">
              <a:lnSpc>
                <a:spcPct val="115000"/>
              </a:lnSpc>
              <a:spcBef>
                <a:spcPts val="0"/>
              </a:spcBef>
              <a:spcAft>
                <a:spcPts val="0"/>
              </a:spcAft>
              <a:buClr>
                <a:srgbClr val="FFFFFF"/>
              </a:buClr>
              <a:buSzPts val="1800"/>
              <a:buFont typeface="Helvetica Neue"/>
              <a:buChar char="■"/>
              <a:defRPr b="0" i="0" sz="1800" u="none" cap="none" strike="noStrike">
                <a:solidFill>
                  <a:srgbClr val="FFFFFF"/>
                </a:solidFill>
                <a:latin typeface="Roboto"/>
                <a:ea typeface="Roboto"/>
                <a:cs typeface="Roboto"/>
                <a:sym typeface="Roboto"/>
              </a:defRPr>
            </a:lvl9pPr>
          </a:lstStyle>
          <a:p/>
        </p:txBody>
      </p:sp>
      <p:sp>
        <p:nvSpPr>
          <p:cNvPr id="8" name="Google Shape;8;p14"/>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rmAutofit/>
          </a:bodyPr>
          <a:lstStyle>
            <a:lvl1pPr indent="0" lvl="0"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1pPr>
            <a:lvl2pPr indent="0" lvl="1"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2pPr>
            <a:lvl3pPr indent="0" lvl="2"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3pPr>
            <a:lvl4pPr indent="0" lvl="3"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4pPr>
            <a:lvl5pPr indent="0" lvl="4"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5pPr>
            <a:lvl6pPr indent="0" lvl="5"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6pPr>
            <a:lvl7pPr indent="0" lvl="6"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7pPr>
            <a:lvl8pPr indent="0" lvl="7"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8pPr>
            <a:lvl9pPr indent="0" lvl="8" marL="0" marR="0" rtl="0" algn="r">
              <a:lnSpc>
                <a:spcPct val="100000"/>
              </a:lnSpc>
              <a:spcBef>
                <a:spcPts val="0"/>
              </a:spcBef>
              <a:spcAft>
                <a:spcPts val="0"/>
              </a:spcAft>
              <a:buClr>
                <a:srgbClr val="FFFFFF"/>
              </a:buClr>
              <a:buSzPts val="1000"/>
              <a:buFont typeface="Roboto"/>
              <a:buNone/>
              <a:defRPr b="0" i="0" sz="10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drive/folders/1SeZxvDAJEYW711-xaHkIzXcda1xT4i8j?usp=sharing" TargetMode="External"/><Relationship Id="rId4" Type="http://schemas.openxmlformats.org/officeDocument/2006/relationships/hyperlink" Target="https://drive.google.com/drive/folders/1SeZxvDAJEYW711-xaHkIzXcda1xT4i8j?usp=sharing" TargetMode="External"/><Relationship Id="rId5" Type="http://schemas.openxmlformats.org/officeDocument/2006/relationships/hyperlink" Target="https://github.com/vionakaleb/-business-intelligence-f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9A3B"/>
        </a:solidFill>
      </p:bgPr>
    </p:bg>
    <p:spTree>
      <p:nvGrpSpPr>
        <p:cNvPr id="62" name="Shape 62"/>
        <p:cNvGrpSpPr/>
        <p:nvPr/>
      </p:nvGrpSpPr>
      <p:grpSpPr>
        <a:xfrm>
          <a:off x="0" y="0"/>
          <a:ext cx="0" cy="0"/>
          <a:chOff x="0" y="0"/>
          <a:chExt cx="0" cy="0"/>
        </a:xfrm>
      </p:grpSpPr>
      <p:sp>
        <p:nvSpPr>
          <p:cNvPr id="63" name="Google Shape;63;p1"/>
          <p:cNvSpPr txBox="1"/>
          <p:nvPr>
            <p:ph idx="4294967295" type="ctrTitle"/>
          </p:nvPr>
        </p:nvSpPr>
        <p:spPr>
          <a:xfrm>
            <a:off x="1497299" y="1397249"/>
            <a:ext cx="6149402" cy="1022101"/>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FFFFFF"/>
              </a:buClr>
              <a:buSzPts val="1749"/>
              <a:buFont typeface="Roboto Slab"/>
              <a:buNone/>
            </a:pPr>
            <a:r>
              <a:rPr b="0" i="0" lang="en-US" sz="1749" u="none" cap="none" strike="noStrike">
                <a:solidFill>
                  <a:srgbClr val="FFFFFF"/>
                </a:solidFill>
                <a:latin typeface="Roboto Slab"/>
                <a:ea typeface="Roboto Slab"/>
                <a:cs typeface="Roboto Slab"/>
                <a:sym typeface="Roboto Slab"/>
              </a:rPr>
              <a:t>BI Final Project:</a:t>
            </a:r>
            <a:endParaRPr/>
          </a:p>
          <a:p>
            <a:pPr indent="0" lvl="0" marL="0" marR="0" rtl="0" algn="ctr">
              <a:lnSpc>
                <a:spcPct val="100000"/>
              </a:lnSpc>
              <a:spcBef>
                <a:spcPts val="0"/>
              </a:spcBef>
              <a:spcAft>
                <a:spcPts val="0"/>
              </a:spcAft>
              <a:buClr>
                <a:srgbClr val="FFFFFF"/>
              </a:buClr>
              <a:buSzPts val="1749"/>
              <a:buFont typeface="Roboto Slab"/>
              <a:buNone/>
            </a:pPr>
            <a:r>
              <a:rPr b="0" i="0" lang="en-US" sz="1749" u="none" cap="none" strike="noStrike">
                <a:solidFill>
                  <a:srgbClr val="FFFFFF"/>
                </a:solidFill>
                <a:latin typeface="Roboto Slab"/>
                <a:ea typeface="Roboto Slab"/>
                <a:cs typeface="Roboto Slab"/>
                <a:sym typeface="Roboto Slab"/>
              </a:rPr>
              <a:t>Model Improvement for </a:t>
            </a:r>
            <a:endParaRPr/>
          </a:p>
          <a:p>
            <a:pPr indent="0" lvl="0" marL="0" marR="0" rtl="0" algn="ctr">
              <a:lnSpc>
                <a:spcPct val="100000"/>
              </a:lnSpc>
              <a:spcBef>
                <a:spcPts val="0"/>
              </a:spcBef>
              <a:spcAft>
                <a:spcPts val="0"/>
              </a:spcAft>
              <a:buClr>
                <a:srgbClr val="FFFFFF"/>
              </a:buClr>
              <a:buSzPts val="1749"/>
              <a:buFont typeface="Roboto Slab"/>
              <a:buNone/>
            </a:pPr>
            <a:r>
              <a:rPr b="0" i="0" lang="en-US" sz="1749" u="none" cap="none" strike="noStrike">
                <a:solidFill>
                  <a:srgbClr val="FFFFFF"/>
                </a:solidFill>
                <a:latin typeface="Roboto Slab"/>
                <a:ea typeface="Roboto Slab"/>
                <a:cs typeface="Roboto Slab"/>
                <a:sym typeface="Roboto Slab"/>
              </a:rPr>
              <a:t>Spam Email Prediction</a:t>
            </a:r>
            <a:endParaRPr/>
          </a:p>
        </p:txBody>
      </p:sp>
      <p:sp>
        <p:nvSpPr>
          <p:cNvPr id="64" name="Google Shape;64;p1"/>
          <p:cNvSpPr txBox="1"/>
          <p:nvPr/>
        </p:nvSpPr>
        <p:spPr>
          <a:xfrm>
            <a:off x="3072000" y="2918474"/>
            <a:ext cx="3000001" cy="906751"/>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FFFFFF"/>
              </a:buClr>
              <a:buSzPts val="1600"/>
              <a:buFont typeface="Nunito"/>
              <a:buNone/>
            </a:pPr>
            <a:r>
              <a:rPr b="0" i="0" lang="en-US" sz="1600" u="none" cap="none" strike="noStrike">
                <a:solidFill>
                  <a:srgbClr val="FFFFFF"/>
                </a:solidFill>
                <a:latin typeface="Nunito"/>
                <a:ea typeface="Nunito"/>
                <a:cs typeface="Nunito"/>
                <a:sym typeface="Nunito"/>
              </a:rPr>
              <a:t>Viona Zatil Aqmar Kaleb (001202207001)</a:t>
            </a:r>
            <a:endParaRPr/>
          </a:p>
          <a:p>
            <a:pPr indent="0" lvl="0" marL="0" marR="0" rtl="0" algn="ctr">
              <a:lnSpc>
                <a:spcPct val="100000"/>
              </a:lnSpc>
              <a:spcBef>
                <a:spcPts val="0"/>
              </a:spcBef>
              <a:spcAft>
                <a:spcPts val="0"/>
              </a:spcAft>
              <a:buClr>
                <a:srgbClr val="FFFFFF"/>
              </a:buClr>
              <a:buSzPts val="1600"/>
              <a:buFont typeface="Nunito"/>
              <a:buNone/>
            </a:pPr>
            <a:r>
              <a:rPr b="0" i="0" lang="en-US" sz="1600" u="none" cap="none" strike="noStrike">
                <a:solidFill>
                  <a:srgbClr val="FFFFFF"/>
                </a:solidFill>
                <a:latin typeface="Nunito"/>
                <a:ea typeface="Nunito"/>
                <a:cs typeface="Nunito"/>
                <a:sym typeface="Nunito"/>
              </a:rPr>
              <a:t>MSIT</a:t>
            </a:r>
            <a:endParaRPr/>
          </a:p>
        </p:txBody>
      </p:sp>
      <p:pic>
        <p:nvPicPr>
          <p:cNvPr descr="Google Shape;65;p13" id="65" name="Google Shape;65;p1"/>
          <p:cNvPicPr preferRelativeResize="0"/>
          <p:nvPr/>
        </p:nvPicPr>
        <p:blipFill rotWithShape="1">
          <a:blip r:embed="rId3">
            <a:alphaModFix/>
          </a:blip>
          <a:srcRect b="0" l="0" r="0" t="0"/>
          <a:stretch/>
        </p:blipFill>
        <p:spPr>
          <a:xfrm>
            <a:off x="3040244" y="-1969"/>
            <a:ext cx="3063507" cy="1225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25" name="Shape 125"/>
        <p:cNvGrpSpPr/>
        <p:nvPr/>
      </p:nvGrpSpPr>
      <p:grpSpPr>
        <a:xfrm>
          <a:off x="0" y="0"/>
          <a:ext cx="0" cy="0"/>
          <a:chOff x="0" y="0"/>
          <a:chExt cx="0" cy="0"/>
        </a:xfrm>
      </p:grpSpPr>
      <p:sp>
        <p:nvSpPr>
          <p:cNvPr id="126" name="Google Shape;126;p10"/>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5. Visualization</a:t>
            </a:r>
            <a:endParaRPr/>
          </a:p>
        </p:txBody>
      </p:sp>
      <p:sp>
        <p:nvSpPr>
          <p:cNvPr id="127" name="Google Shape;127;p10"/>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92000"/>
              </a:lnSpc>
              <a:spcBef>
                <a:spcPts val="0"/>
              </a:spcBef>
              <a:spcAft>
                <a:spcPts val="0"/>
              </a:spcAft>
              <a:buSzPts val="1500"/>
              <a:buNone/>
            </a:pPr>
            <a:r>
              <a:rPr lang="en-US" sz="1500"/>
              <a:t>The project includes visualizations to help users understand the performance of the model. </a:t>
            </a:r>
            <a:endParaRPr/>
          </a:p>
          <a:p>
            <a:pPr indent="0" lvl="0" marL="0" rtl="0" algn="l">
              <a:lnSpc>
                <a:spcPct val="92000"/>
              </a:lnSpc>
              <a:spcBef>
                <a:spcPts val="1200"/>
              </a:spcBef>
              <a:spcAft>
                <a:spcPts val="0"/>
              </a:spcAft>
              <a:buSzPts val="1500"/>
              <a:buNone/>
            </a:pPr>
            <a:r>
              <a:rPr lang="en-US" sz="1500"/>
              <a:t>Word Cloud is generated to create a visual representation of the most common words in the entire email dataset. This can provide insights into the types of words that are prevalent in spam and non-spam emails.</a:t>
            </a:r>
            <a:endParaRPr/>
          </a:p>
          <a:p>
            <a:pPr indent="0" lvl="0" marL="0" rtl="0" algn="l">
              <a:lnSpc>
                <a:spcPct val="92000"/>
              </a:lnSpc>
              <a:spcBef>
                <a:spcPts val="1200"/>
              </a:spcBef>
              <a:spcAft>
                <a:spcPts val="0"/>
              </a:spcAft>
              <a:buSzPts val="1600"/>
              <a:buNone/>
            </a:pPr>
            <a:r>
              <a:rPr b="1" lang="en-US" sz="1600">
                <a:solidFill>
                  <a:srgbClr val="F9CB9C"/>
                </a:solidFill>
              </a:rPr>
              <a:t>‘NUMBER’ and ‘URL’ are the most frequent words appeared.</a:t>
            </a:r>
            <a:endParaRPr/>
          </a:p>
        </p:txBody>
      </p:sp>
      <p:pic>
        <p:nvPicPr>
          <p:cNvPr descr="Google Shape;136;p23" id="128" name="Google Shape;128;p10"/>
          <p:cNvPicPr preferRelativeResize="0"/>
          <p:nvPr/>
        </p:nvPicPr>
        <p:blipFill rotWithShape="1">
          <a:blip r:embed="rId3">
            <a:alphaModFix/>
          </a:blip>
          <a:srcRect b="0" l="0" r="0" t="0"/>
          <a:stretch/>
        </p:blipFill>
        <p:spPr>
          <a:xfrm>
            <a:off x="4418696" y="50650"/>
            <a:ext cx="4650726" cy="5028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32" name="Shape 132"/>
        <p:cNvGrpSpPr/>
        <p:nvPr/>
      </p:nvGrpSpPr>
      <p:grpSpPr>
        <a:xfrm>
          <a:off x="0" y="0"/>
          <a:ext cx="0" cy="0"/>
          <a:chOff x="0" y="0"/>
          <a:chExt cx="0" cy="0"/>
        </a:xfrm>
      </p:grpSpPr>
      <p:sp>
        <p:nvSpPr>
          <p:cNvPr id="133" name="Google Shape;133;p11"/>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1620"/>
              <a:buFont typeface="Roboto Slab"/>
              <a:buNone/>
            </a:pPr>
            <a:r>
              <a:rPr lang="en-US" sz="1620"/>
              <a:t>6. Power BI </a:t>
            </a:r>
            <a:endParaRPr/>
          </a:p>
          <a:p>
            <a:pPr indent="0" lvl="0" marL="0" rtl="0" algn="l">
              <a:lnSpc>
                <a:spcPct val="100000"/>
              </a:lnSpc>
              <a:spcBef>
                <a:spcPts val="0"/>
              </a:spcBef>
              <a:spcAft>
                <a:spcPts val="0"/>
              </a:spcAft>
              <a:buClr>
                <a:srgbClr val="FFFFFF"/>
              </a:buClr>
              <a:buSzPts val="1620"/>
              <a:buFont typeface="Roboto Slab"/>
              <a:buNone/>
            </a:pPr>
            <a:r>
              <a:rPr lang="en-US" sz="1620"/>
              <a:t>Visualization</a:t>
            </a:r>
            <a:endParaRPr/>
          </a:p>
        </p:txBody>
      </p:sp>
      <p:sp>
        <p:nvSpPr>
          <p:cNvPr id="134" name="Google Shape;134;p11"/>
          <p:cNvSpPr txBox="1"/>
          <p:nvPr>
            <p:ph idx="1" type="body"/>
          </p:nvPr>
        </p:nvSpPr>
        <p:spPr>
          <a:xfrm>
            <a:off x="387899" y="1489824"/>
            <a:ext cx="2837702" cy="3078902"/>
          </a:xfrm>
          <a:prstGeom prst="rect">
            <a:avLst/>
          </a:prstGeom>
          <a:noFill/>
          <a:ln>
            <a:noFill/>
          </a:ln>
        </p:spPr>
        <p:txBody>
          <a:bodyPr anchorCtr="0" anchor="t" bIns="91400" lIns="91400" spcFirstLastPara="1" rIns="91400" wrap="square" tIns="91400">
            <a:normAutofit/>
          </a:bodyPr>
          <a:lstStyle/>
          <a:p>
            <a:pPr indent="0" lvl="0" marL="0" rtl="0" algn="l">
              <a:lnSpc>
                <a:spcPct val="103500"/>
              </a:lnSpc>
              <a:spcBef>
                <a:spcPts val="0"/>
              </a:spcBef>
              <a:spcAft>
                <a:spcPts val="0"/>
              </a:spcAft>
              <a:buSzPts val="1600"/>
              <a:buNone/>
            </a:pPr>
            <a:r>
              <a:rPr lang="en-US" sz="1600"/>
              <a:t>Power BI is also implemented to process and visualize the data.</a:t>
            </a:r>
            <a:endParaRPr/>
          </a:p>
          <a:p>
            <a:pPr indent="0" lvl="0" marL="0" rtl="0" algn="l">
              <a:lnSpc>
                <a:spcPct val="103500"/>
              </a:lnSpc>
              <a:spcBef>
                <a:spcPts val="1200"/>
              </a:spcBef>
              <a:spcAft>
                <a:spcPts val="0"/>
              </a:spcAft>
              <a:buSzPts val="1600"/>
              <a:buNone/>
            </a:pPr>
            <a:r>
              <a:rPr lang="en-US" sz="1600"/>
              <a:t>Slicers, word cloud, bar chart, and treemap are used to identify which term appears frequently.</a:t>
            </a:r>
            <a:endParaRPr/>
          </a:p>
          <a:p>
            <a:pPr indent="0" lvl="0" marL="0" rtl="0" algn="l">
              <a:lnSpc>
                <a:spcPct val="103500"/>
              </a:lnSpc>
              <a:spcBef>
                <a:spcPts val="1200"/>
              </a:spcBef>
              <a:spcAft>
                <a:spcPts val="0"/>
              </a:spcAft>
              <a:buSzPts val="1600"/>
              <a:buNone/>
            </a:pPr>
            <a:r>
              <a:rPr b="1" lang="en-US" sz="1600">
                <a:solidFill>
                  <a:srgbClr val="F9CB9C"/>
                </a:solidFill>
              </a:rPr>
              <a:t>In Power BI, ‘NUMBER’ and ‘URL’ are still the most frequent words appeared.</a:t>
            </a:r>
            <a:endParaRPr/>
          </a:p>
        </p:txBody>
      </p:sp>
      <p:pic>
        <p:nvPicPr>
          <p:cNvPr descr="Google Shape;143;p24" id="135" name="Google Shape;135;p11"/>
          <p:cNvPicPr preferRelativeResize="0"/>
          <p:nvPr/>
        </p:nvPicPr>
        <p:blipFill rotWithShape="1">
          <a:blip r:embed="rId3">
            <a:alphaModFix/>
          </a:blip>
          <a:srcRect b="0" l="0" r="0" t="0"/>
          <a:stretch/>
        </p:blipFill>
        <p:spPr>
          <a:xfrm>
            <a:off x="3286614" y="696499"/>
            <a:ext cx="5857388" cy="3903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39" name="Shape 139"/>
        <p:cNvGrpSpPr/>
        <p:nvPr/>
      </p:nvGrpSpPr>
      <p:grpSpPr>
        <a:xfrm>
          <a:off x="0" y="0"/>
          <a:ext cx="0" cy="0"/>
          <a:chOff x="0" y="0"/>
          <a:chExt cx="0" cy="0"/>
        </a:xfrm>
      </p:grpSpPr>
      <p:sp>
        <p:nvSpPr>
          <p:cNvPr id="140" name="Google Shape;140;p12"/>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marR="0" rtl="0" algn="l">
              <a:lnSpc>
                <a:spcPct val="100000"/>
              </a:lnSpc>
              <a:spcBef>
                <a:spcPts val="0"/>
              </a:spcBef>
              <a:spcAft>
                <a:spcPts val="0"/>
              </a:spcAft>
              <a:buClr>
                <a:srgbClr val="CBBB2C"/>
              </a:buClr>
              <a:buSzPts val="3000"/>
              <a:buFont typeface="Roboto Slab"/>
              <a:buNone/>
            </a:pPr>
            <a:r>
              <a:rPr lang="en-US">
                <a:solidFill>
                  <a:srgbClr val="CBBB2C"/>
                </a:solidFill>
              </a:rPr>
              <a:t>Conclusion</a:t>
            </a:r>
            <a:endParaRPr/>
          </a:p>
        </p:txBody>
      </p:sp>
      <p:sp>
        <p:nvSpPr>
          <p:cNvPr id="141" name="Google Shape;141;p12"/>
          <p:cNvSpPr txBox="1"/>
          <p:nvPr>
            <p:ph idx="1" type="body"/>
          </p:nvPr>
        </p:nvSpPr>
        <p:spPr>
          <a:xfrm>
            <a:off x="387899" y="1337423"/>
            <a:ext cx="8368202"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The accuracy of the improved model is </a:t>
            </a:r>
            <a:r>
              <a:rPr b="1" lang="en-US">
                <a:solidFill>
                  <a:srgbClr val="F9CB9C"/>
                </a:solidFill>
              </a:rPr>
              <a:t>96.5%</a:t>
            </a:r>
            <a:r>
              <a:rPr b="0" i="0" lang="en-US" sz="1800" u="none" cap="none" strike="noStrike">
                <a:solidFill>
                  <a:srgbClr val="FFFFFF"/>
                </a:solidFill>
                <a:latin typeface="Roboto"/>
                <a:ea typeface="Roboto"/>
                <a:cs typeface="Roboto"/>
                <a:sym typeface="Roboto"/>
              </a:rPr>
              <a:t> .</a:t>
            </a:r>
            <a:endParaRPr/>
          </a:p>
          <a:p>
            <a:pPr indent="0" lvl="0" marL="0" rtl="0" algn="l">
              <a:lnSpc>
                <a:spcPct val="115000"/>
              </a:lnSpc>
              <a:spcBef>
                <a:spcPts val="1200"/>
              </a:spcBef>
              <a:spcAft>
                <a:spcPts val="0"/>
              </a:spcAft>
              <a:buSzPts val="1800"/>
              <a:buNone/>
            </a:pPr>
            <a:r>
              <a:rPr b="0" i="0" lang="en-US" sz="1800" u="none" cap="none" strike="noStrike">
                <a:solidFill>
                  <a:srgbClr val="FFFFFF"/>
                </a:solidFill>
                <a:latin typeface="Roboto"/>
                <a:ea typeface="Roboto"/>
                <a:cs typeface="Roboto"/>
                <a:sym typeface="Roboto"/>
              </a:rPr>
              <a:t>(Before was 88.5%).</a:t>
            </a:r>
            <a:endParaRPr/>
          </a:p>
          <a:p>
            <a:pPr indent="0" lvl="0" marL="0" rtl="0" algn="l">
              <a:lnSpc>
                <a:spcPct val="115000"/>
              </a:lnSpc>
              <a:spcBef>
                <a:spcPts val="1200"/>
              </a:spcBef>
              <a:spcAft>
                <a:spcPts val="0"/>
              </a:spcAft>
              <a:buSzPts val="1800"/>
              <a:buNone/>
            </a:pPr>
            <a:br>
              <a:rPr b="0" i="0" lang="en-US" sz="1800" u="none" cap="none" strike="noStrike">
                <a:solidFill>
                  <a:srgbClr val="FFFFFF"/>
                </a:solidFill>
                <a:latin typeface="Roboto"/>
                <a:ea typeface="Roboto"/>
                <a:cs typeface="Roboto"/>
                <a:sym typeface="Roboto"/>
              </a:rPr>
            </a:br>
            <a:r>
              <a:rPr b="0" i="0" lang="en-US" sz="1800" u="none" cap="none" strike="noStrike">
                <a:solidFill>
                  <a:srgbClr val="FFFFFF"/>
                </a:solidFill>
                <a:latin typeface="Roboto"/>
                <a:ea typeface="Roboto"/>
                <a:cs typeface="Roboto"/>
                <a:sym typeface="Roboto"/>
              </a:rPr>
              <a:t>The improvement of the code automates the process of hyper-parameter tuning, model training, and performance evaluation for the task of spam email classification.</a:t>
            </a:r>
            <a:endParaRPr/>
          </a:p>
        </p:txBody>
      </p:sp>
      <p:pic>
        <p:nvPicPr>
          <p:cNvPr descr="Google Shape;150;p25" id="142" name="Google Shape;142;p12"/>
          <p:cNvPicPr preferRelativeResize="0"/>
          <p:nvPr/>
        </p:nvPicPr>
        <p:blipFill rotWithShape="1">
          <a:blip r:embed="rId3">
            <a:alphaModFix/>
          </a:blip>
          <a:srcRect b="1815" l="7761" r="3023" t="56588"/>
          <a:stretch/>
        </p:blipFill>
        <p:spPr>
          <a:xfrm>
            <a:off x="5338369" y="7815"/>
            <a:ext cx="3818349" cy="19249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46" name="Shape 146"/>
        <p:cNvGrpSpPr/>
        <p:nvPr/>
      </p:nvGrpSpPr>
      <p:grpSpPr>
        <a:xfrm>
          <a:off x="0" y="0"/>
          <a:ext cx="0" cy="0"/>
          <a:chOff x="0" y="0"/>
          <a:chExt cx="0" cy="0"/>
        </a:xfrm>
      </p:grpSpPr>
      <p:sp>
        <p:nvSpPr>
          <p:cNvPr id="147" name="Google Shape;147;p13"/>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Files</a:t>
            </a:r>
            <a:endParaRPr/>
          </a:p>
        </p:txBody>
      </p:sp>
      <p:sp>
        <p:nvSpPr>
          <p:cNvPr id="148" name="Google Shape;148;p13"/>
          <p:cNvSpPr txBox="1"/>
          <p:nvPr>
            <p:ph idx="1" type="body"/>
          </p:nvPr>
        </p:nvSpPr>
        <p:spPr>
          <a:xfrm>
            <a:off x="387899" y="1489823"/>
            <a:ext cx="8368202"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Viona Z A Kaleb - 001202207001</a:t>
            </a:r>
            <a:endParaRPr/>
          </a:p>
          <a:p>
            <a:pPr indent="0" lvl="0" marL="0" rtl="0" algn="l">
              <a:lnSpc>
                <a:spcPct val="115000"/>
              </a:lnSpc>
              <a:spcBef>
                <a:spcPts val="0"/>
              </a:spcBef>
              <a:spcAft>
                <a:spcPts val="0"/>
              </a:spcAft>
              <a:buSzPts val="1800"/>
              <a:buNone/>
            </a:pPr>
            <a:r>
              <a:rPr lang="en-US" u="sng">
                <a:solidFill>
                  <a:schemeClr val="accent5"/>
                </a:solidFill>
                <a:hlinkClick r:id="rId3">
                  <a:extLst>
                    <a:ext uri="{A12FA001-AC4F-418D-AE19-62706E023703}">
                      <ahyp:hlinkClr val="tx"/>
                    </a:ext>
                  </a:extLst>
                </a:hlinkClick>
              </a:rPr>
              <a:t>https://drive.google.com/drive/folders/1SeZxvDAJEYW711-xaHkIzXcda1xT4i8j?usp=sharing</a:t>
            </a:r>
            <a:endParaRPr/>
          </a:p>
          <a:p>
            <a:pPr indent="0" lvl="0" marL="0" rtl="0" algn="l">
              <a:lnSpc>
                <a:spcPct val="115000"/>
              </a:lnSpc>
              <a:spcBef>
                <a:spcPts val="1200"/>
              </a:spcBef>
              <a:spcAft>
                <a:spcPts val="0"/>
              </a:spcAft>
              <a:buSzPts val="1800"/>
              <a:buNone/>
            </a:pPr>
            <a:r>
              <a:t/>
            </a:r>
            <a:endParaRPr u="sng">
              <a:solidFill>
                <a:schemeClr val="accent5"/>
              </a:solidFill>
              <a:hlinkClick r:id="rId4">
                <a:extLst>
                  <a:ext uri="{A12FA001-AC4F-418D-AE19-62706E023703}">
                    <ahyp:hlinkClr val="tx"/>
                  </a:ext>
                </a:extLst>
              </a:hlinkClick>
            </a:endParaRPr>
          </a:p>
          <a:p>
            <a:pPr indent="0" lvl="0" marL="0" rtl="0" algn="l">
              <a:lnSpc>
                <a:spcPct val="115000"/>
              </a:lnSpc>
              <a:spcBef>
                <a:spcPts val="1200"/>
              </a:spcBef>
              <a:spcAft>
                <a:spcPts val="0"/>
              </a:spcAft>
              <a:buSzPts val="1800"/>
              <a:buNone/>
            </a:pPr>
            <a:r>
              <a:rPr b="0" i="0" lang="en-US" sz="1800" u="none" cap="none" strike="noStrike">
                <a:solidFill>
                  <a:srgbClr val="FFFFFF"/>
                </a:solidFill>
                <a:latin typeface="Roboto"/>
                <a:ea typeface="Roboto"/>
                <a:cs typeface="Roboto"/>
                <a:sym typeface="Roboto"/>
              </a:rPr>
              <a:t>Also available on Github:</a:t>
            </a:r>
            <a:br>
              <a:rPr b="0" i="0" lang="en-US" sz="1800" u="none" cap="none" strike="noStrike">
                <a:solidFill>
                  <a:srgbClr val="FFFFFF"/>
                </a:solidFill>
                <a:latin typeface="Roboto"/>
                <a:ea typeface="Roboto"/>
                <a:cs typeface="Roboto"/>
                <a:sym typeface="Roboto"/>
              </a:rPr>
            </a:br>
            <a:r>
              <a:rPr lang="en-US" u="sng">
                <a:solidFill>
                  <a:schemeClr val="accent5"/>
                </a:solidFill>
                <a:hlinkClick r:id="rId5">
                  <a:extLst>
                    <a:ext uri="{A12FA001-AC4F-418D-AE19-62706E023703}">
                      <ahyp:hlinkClr val="tx"/>
                    </a:ext>
                  </a:extLst>
                </a:hlinkClick>
              </a:rPr>
              <a:t>https://github.com/vionakaleb/-business-intelligence-final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69" name="Shape 69"/>
        <p:cNvGrpSpPr/>
        <p:nvPr/>
      </p:nvGrpSpPr>
      <p:grpSpPr>
        <a:xfrm>
          <a:off x="0" y="0"/>
          <a:ext cx="0" cy="0"/>
          <a:chOff x="0" y="0"/>
          <a:chExt cx="0" cy="0"/>
        </a:xfrm>
      </p:grpSpPr>
      <p:sp>
        <p:nvSpPr>
          <p:cNvPr id="70" name="Google Shape;70;p2"/>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Introduction</a:t>
            </a:r>
            <a:endParaRPr/>
          </a:p>
        </p:txBody>
      </p:sp>
      <p:sp>
        <p:nvSpPr>
          <p:cNvPr id="71" name="Google Shape;71;p2"/>
          <p:cNvSpPr txBox="1"/>
          <p:nvPr>
            <p:ph idx="1" type="body"/>
          </p:nvPr>
        </p:nvSpPr>
        <p:spPr>
          <a:xfrm>
            <a:off x="387899" y="1489823"/>
            <a:ext cx="8368202"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In this project, text processing is carried out using NLTK, which involves tokenization, removing non-alphabetic characters, and eliminating common English stopwords.</a:t>
            </a:r>
            <a:endParaRPr/>
          </a:p>
          <a:p>
            <a:pPr indent="0" lvl="0" marL="0" rtl="0" algn="l">
              <a:lnSpc>
                <a:spcPct val="115000"/>
              </a:lnSpc>
              <a:spcBef>
                <a:spcPts val="0"/>
              </a:spcBef>
              <a:spcAft>
                <a:spcPts val="0"/>
              </a:spcAft>
              <a:buSzPts val="1800"/>
              <a:buNone/>
            </a:pPr>
            <a:r>
              <a:t/>
            </a:r>
            <a:endParaRPr b="0" i="0" sz="1800" u="none" cap="none" strike="noStrike">
              <a:solidFill>
                <a:srgbClr val="FFFFFF"/>
              </a:solidFill>
              <a:latin typeface="Roboto"/>
              <a:ea typeface="Roboto"/>
              <a:cs typeface="Roboto"/>
              <a:sym typeface="Roboto"/>
            </a:endParaRPr>
          </a:p>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For the final, I did experiment with hyper parameter tuning for the chosen classifier to help finding the optimal parameters.</a:t>
            </a:r>
            <a:endParaRPr/>
          </a:p>
        </p:txBody>
      </p:sp>
      <p:pic>
        <p:nvPicPr>
          <p:cNvPr descr="Google Shape;79;p15" id="72" name="Google Shape;72;p2"/>
          <p:cNvPicPr preferRelativeResize="0"/>
          <p:nvPr/>
        </p:nvPicPr>
        <p:blipFill rotWithShape="1">
          <a:blip r:embed="rId3">
            <a:alphaModFix/>
          </a:blip>
          <a:srcRect b="0" l="0" r="0" t="0"/>
          <a:stretch/>
        </p:blipFill>
        <p:spPr>
          <a:xfrm>
            <a:off x="3234623" y="91462"/>
            <a:ext cx="4762501" cy="1419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76" name="Shape 76"/>
        <p:cNvGrpSpPr/>
        <p:nvPr/>
      </p:nvGrpSpPr>
      <p:grpSpPr>
        <a:xfrm>
          <a:off x="0" y="0"/>
          <a:ext cx="0" cy="0"/>
          <a:chOff x="0" y="0"/>
          <a:chExt cx="0" cy="0"/>
        </a:xfrm>
      </p:grpSpPr>
      <p:sp>
        <p:nvSpPr>
          <p:cNvPr id="77" name="Google Shape;77;p3"/>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t/>
            </a:r>
            <a:endParaRPr b="0" i="0" sz="3000" u="none" cap="none" strike="noStrike">
              <a:solidFill>
                <a:srgbClr val="FFFFFF"/>
              </a:solidFill>
              <a:latin typeface="Roboto Slab"/>
              <a:ea typeface="Roboto Slab"/>
              <a:cs typeface="Roboto Slab"/>
              <a:sym typeface="Roboto Slab"/>
            </a:endParaRPr>
          </a:p>
        </p:txBody>
      </p:sp>
      <p:sp>
        <p:nvSpPr>
          <p:cNvPr id="78" name="Google Shape;78;p3"/>
          <p:cNvSpPr txBox="1"/>
          <p:nvPr>
            <p:ph idx="1" type="body"/>
          </p:nvPr>
        </p:nvSpPr>
        <p:spPr>
          <a:xfrm>
            <a:off x="387899" y="1489823"/>
            <a:ext cx="8368202"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800"/>
              <a:buNone/>
            </a:pPr>
            <a:r>
              <a:rPr b="0" i="0" lang="en-US" sz="1800" u="none" cap="none" strike="noStrike">
                <a:solidFill>
                  <a:srgbClr val="FFFFFF"/>
                </a:solidFill>
                <a:latin typeface="Roboto"/>
                <a:ea typeface="Roboto"/>
                <a:cs typeface="Roboto"/>
                <a:sym typeface="Roboto"/>
              </a:rPr>
              <a:t>Additionally, the Term Frequency-Inverse Document Frequency (TF-IDF) vectorization technique is used to transform the preprocessed text into numerical features. </a:t>
            </a:r>
            <a:endParaRPr/>
          </a:p>
          <a:p>
            <a:pPr indent="0" lvl="0" marL="0" rtl="0" algn="l">
              <a:lnSpc>
                <a:spcPct val="115000"/>
              </a:lnSpc>
              <a:spcBef>
                <a:spcPts val="1200"/>
              </a:spcBef>
              <a:spcAft>
                <a:spcPts val="0"/>
              </a:spcAft>
              <a:buSzPts val="1800"/>
              <a:buNone/>
            </a:pPr>
            <a:r>
              <a:rPr b="0" i="0" lang="en-US" sz="1800" u="none" cap="none" strike="noStrike">
                <a:solidFill>
                  <a:srgbClr val="FFFFFF"/>
                </a:solidFill>
                <a:latin typeface="Roboto"/>
                <a:ea typeface="Roboto"/>
                <a:cs typeface="Roboto"/>
                <a:sym typeface="Roboto"/>
              </a:rPr>
              <a:t>For email classification, a Multinomial Naive Bayes classifier is selected and trained using the TF-IDF-transformed features on the training data.</a:t>
            </a:r>
            <a:endParaRPr/>
          </a:p>
        </p:txBody>
      </p:sp>
      <p:pic>
        <p:nvPicPr>
          <p:cNvPr descr="Google Shape;86;p16" id="79" name="Google Shape;79;p3"/>
          <p:cNvPicPr preferRelativeResize="0"/>
          <p:nvPr/>
        </p:nvPicPr>
        <p:blipFill rotWithShape="1">
          <a:blip r:embed="rId3">
            <a:alphaModFix/>
          </a:blip>
          <a:srcRect b="0" l="0" r="0" t="0"/>
          <a:stretch/>
        </p:blipFill>
        <p:spPr>
          <a:xfrm>
            <a:off x="222349" y="3696475"/>
            <a:ext cx="8699302" cy="972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83" name="Shape 83"/>
        <p:cNvGrpSpPr/>
        <p:nvPr/>
      </p:nvGrpSpPr>
      <p:grpSpPr>
        <a:xfrm>
          <a:off x="0" y="0"/>
          <a:ext cx="0" cy="0"/>
          <a:chOff x="0" y="0"/>
          <a:chExt cx="0" cy="0"/>
        </a:xfrm>
      </p:grpSpPr>
      <p:sp>
        <p:nvSpPr>
          <p:cNvPr id="84" name="Google Shape;84;p4"/>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Dataset</a:t>
            </a:r>
            <a:endParaRPr/>
          </a:p>
        </p:txBody>
      </p:sp>
      <p:sp>
        <p:nvSpPr>
          <p:cNvPr id="85" name="Google Shape;85;p4"/>
          <p:cNvSpPr txBox="1"/>
          <p:nvPr>
            <p:ph idx="1" type="body"/>
          </p:nvPr>
        </p:nvSpPr>
        <p:spPr>
          <a:xfrm>
            <a:off x="387899" y="1489824"/>
            <a:ext cx="4184101" cy="3078902"/>
          </a:xfrm>
          <a:prstGeom prst="rect">
            <a:avLst/>
          </a:prstGeom>
          <a:noFill/>
          <a:ln>
            <a:noFill/>
          </a:ln>
        </p:spPr>
        <p:txBody>
          <a:bodyPr anchorCtr="0" anchor="t" bIns="91400" lIns="91400" spcFirstLastPara="1" rIns="91400" wrap="square" tIns="91400">
            <a:normAutofit/>
          </a:bodyPr>
          <a:lstStyle/>
          <a:p>
            <a:pPr indent="0" lvl="0" marL="0" rtl="0" algn="l">
              <a:lnSpc>
                <a:spcPct val="92000"/>
              </a:lnSpc>
              <a:spcBef>
                <a:spcPts val="0"/>
              </a:spcBef>
              <a:spcAft>
                <a:spcPts val="0"/>
              </a:spcAft>
              <a:buSzPts val="1500"/>
              <a:buNone/>
            </a:pPr>
            <a:r>
              <a:rPr lang="en-US" sz="1500"/>
              <a:t>The dataset was retrieved from https://spamassassin.apache.org/old/publiccorpus/ i.e. Apache SpamAssassin’s public datasets. </a:t>
            </a:r>
            <a:endParaRPr/>
          </a:p>
          <a:p>
            <a:pPr indent="0" lvl="0" marL="0" rtl="0" algn="l">
              <a:lnSpc>
                <a:spcPct val="92000"/>
              </a:lnSpc>
              <a:spcBef>
                <a:spcPts val="1200"/>
              </a:spcBef>
              <a:spcAft>
                <a:spcPts val="0"/>
              </a:spcAft>
              <a:buSzPts val="1500"/>
              <a:buNone/>
            </a:pPr>
            <a:r>
              <a:rPr lang="en-US" sz="1500"/>
              <a:t>There are 2500 ham and 500 spam emails in the dataset. All the numbers and URLs were converted to strings as NUMBER and URL respectively. This is the simplified spam and ham dataset.</a:t>
            </a:r>
            <a:endParaRPr/>
          </a:p>
          <a:p>
            <a:pPr indent="0" lvl="0" marL="0" rtl="0" algn="l">
              <a:lnSpc>
                <a:spcPct val="92000"/>
              </a:lnSpc>
              <a:spcBef>
                <a:spcPts val="1200"/>
              </a:spcBef>
              <a:spcAft>
                <a:spcPts val="0"/>
              </a:spcAft>
              <a:buSzPts val="1500"/>
              <a:buNone/>
            </a:pPr>
            <a:r>
              <a:rPr lang="en-US" sz="1500"/>
              <a:t>Data label 1 indicates spam, while 0 indicates non-spam email.</a:t>
            </a:r>
            <a:endParaRPr/>
          </a:p>
        </p:txBody>
      </p:sp>
      <p:pic>
        <p:nvPicPr>
          <p:cNvPr descr="Google Shape;93;p17" id="86" name="Google Shape;86;p4"/>
          <p:cNvPicPr preferRelativeResize="0"/>
          <p:nvPr/>
        </p:nvPicPr>
        <p:blipFill rotWithShape="1">
          <a:blip r:embed="rId3">
            <a:alphaModFix/>
          </a:blip>
          <a:srcRect b="0" l="0" r="0" t="0"/>
          <a:stretch/>
        </p:blipFill>
        <p:spPr>
          <a:xfrm>
            <a:off x="4572001" y="1087150"/>
            <a:ext cx="4524602" cy="3481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90" name="Shape 90"/>
        <p:cNvGrpSpPr/>
        <p:nvPr/>
      </p:nvGrpSpPr>
      <p:grpSpPr>
        <a:xfrm>
          <a:off x="0" y="0"/>
          <a:ext cx="0" cy="0"/>
          <a:chOff x="0" y="0"/>
          <a:chExt cx="0" cy="0"/>
        </a:xfrm>
      </p:grpSpPr>
      <p:sp>
        <p:nvSpPr>
          <p:cNvPr id="91" name="Google Shape;91;p5"/>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419100" lvl="0" marL="457200" marR="0" rtl="0" algn="l">
              <a:lnSpc>
                <a:spcPct val="100000"/>
              </a:lnSpc>
              <a:spcBef>
                <a:spcPts val="0"/>
              </a:spcBef>
              <a:spcAft>
                <a:spcPts val="0"/>
              </a:spcAft>
              <a:buClr>
                <a:srgbClr val="FFFFFF"/>
              </a:buClr>
              <a:buSzPts val="3000"/>
              <a:buFont typeface="Roboto Slab"/>
              <a:buAutoNum type="arabicPeriod"/>
            </a:pPr>
            <a:r>
              <a:rPr b="0" i="0" lang="en-US" sz="3000" u="none" cap="none" strike="noStrike">
                <a:solidFill>
                  <a:srgbClr val="FFFFFF"/>
                </a:solidFill>
                <a:latin typeface="Roboto Slab"/>
                <a:ea typeface="Roboto Slab"/>
                <a:cs typeface="Roboto Slab"/>
                <a:sym typeface="Roboto Slab"/>
              </a:rPr>
              <a:t>Data Source</a:t>
            </a:r>
            <a:endParaRPr/>
          </a:p>
        </p:txBody>
      </p:sp>
      <p:sp>
        <p:nvSpPr>
          <p:cNvPr id="92" name="Google Shape;92;p5"/>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95000"/>
              </a:lnSpc>
              <a:spcBef>
                <a:spcPts val="0"/>
              </a:spcBef>
              <a:spcAft>
                <a:spcPts val="0"/>
              </a:spcAft>
              <a:buSzPts val="1800"/>
              <a:buNone/>
            </a:pPr>
            <a:r>
              <a:rPr lang="en-US">
                <a:latin typeface="Roboto Slab"/>
                <a:ea typeface="Roboto Slab"/>
                <a:cs typeface="Roboto Slab"/>
                <a:sym typeface="Roboto Slab"/>
              </a:rPr>
              <a:t>The project starts by loading email data from a CSV file named 'spam_or_not_spam.csv'.</a:t>
            </a:r>
            <a:endParaRPr/>
          </a:p>
          <a:p>
            <a:pPr indent="0" lvl="0" marL="0" rtl="0" algn="l">
              <a:lnSpc>
                <a:spcPct val="95000"/>
              </a:lnSpc>
              <a:spcBef>
                <a:spcPts val="1200"/>
              </a:spcBef>
              <a:spcAft>
                <a:spcPts val="0"/>
              </a:spcAft>
              <a:buSzPts val="1800"/>
              <a:buNone/>
            </a:pPr>
            <a:r>
              <a:rPr lang="en-US">
                <a:latin typeface="Roboto Slab"/>
                <a:ea typeface="Roboto Slab"/>
                <a:cs typeface="Roboto Slab"/>
                <a:sym typeface="Roboto Slab"/>
              </a:rPr>
              <a:t>This dataset likely contains a collection of emails along with labels indicating whether each email is spam (1) or not spam (0).</a:t>
            </a:r>
            <a:endParaRPr/>
          </a:p>
        </p:txBody>
      </p:sp>
      <p:pic>
        <p:nvPicPr>
          <p:cNvPr descr="Image" id="93" name="Google Shape;93;p5"/>
          <p:cNvPicPr preferRelativeResize="0"/>
          <p:nvPr/>
        </p:nvPicPr>
        <p:blipFill rotWithShape="1">
          <a:blip r:embed="rId3">
            <a:alphaModFix/>
          </a:blip>
          <a:srcRect b="0" l="0" r="0" t="0"/>
          <a:stretch/>
        </p:blipFill>
        <p:spPr>
          <a:xfrm>
            <a:off x="4226191" y="270595"/>
            <a:ext cx="4962686" cy="46023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97" name="Shape 97"/>
        <p:cNvGrpSpPr/>
        <p:nvPr/>
      </p:nvGrpSpPr>
      <p:grpSpPr>
        <a:xfrm>
          <a:off x="0" y="0"/>
          <a:ext cx="0" cy="0"/>
          <a:chOff x="0" y="0"/>
          <a:chExt cx="0" cy="0"/>
        </a:xfrm>
      </p:grpSpPr>
      <p:sp>
        <p:nvSpPr>
          <p:cNvPr id="98" name="Google Shape;98;p6"/>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2. Text Preprocessing</a:t>
            </a:r>
            <a:endParaRPr/>
          </a:p>
        </p:txBody>
      </p:sp>
      <p:sp>
        <p:nvSpPr>
          <p:cNvPr id="99" name="Google Shape;99;p6"/>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92000"/>
              </a:lnSpc>
              <a:spcBef>
                <a:spcPts val="0"/>
              </a:spcBef>
              <a:spcAft>
                <a:spcPts val="0"/>
              </a:spcAft>
              <a:buSzPts val="1800"/>
              <a:buNone/>
            </a:pPr>
            <a:r>
              <a:rPr lang="en-US">
                <a:latin typeface="Roboto Slab"/>
                <a:ea typeface="Roboto Slab"/>
                <a:cs typeface="Roboto Slab"/>
                <a:sym typeface="Roboto Slab"/>
              </a:rPr>
              <a:t>The email content is preprocessed to prepare it for machine learning. This includes tokenization (splitting text into words), removal of non-alphabetic characters, and eliminating common English stopwords (e.g., "and," "the," "is").</a:t>
            </a:r>
            <a:endParaRPr sz="3000"/>
          </a:p>
          <a:p>
            <a:pPr indent="0" lvl="0" marL="0" rtl="0" algn="l">
              <a:lnSpc>
                <a:spcPct val="92000"/>
              </a:lnSpc>
              <a:spcBef>
                <a:spcPts val="1200"/>
              </a:spcBef>
              <a:spcAft>
                <a:spcPts val="0"/>
              </a:spcAft>
              <a:buSzPts val="1800"/>
              <a:buNone/>
            </a:pPr>
            <a:r>
              <a:rPr lang="en-US">
                <a:latin typeface="Roboto Slab"/>
                <a:ea typeface="Roboto Slab"/>
                <a:cs typeface="Roboto Slab"/>
                <a:sym typeface="Roboto Slab"/>
              </a:rPr>
              <a:t>These steps help clean and normalize the text data.</a:t>
            </a:r>
            <a:endParaRPr/>
          </a:p>
        </p:txBody>
      </p:sp>
      <p:pic>
        <p:nvPicPr>
          <p:cNvPr descr="Google Shape;107;p19" id="100" name="Google Shape;100;p6"/>
          <p:cNvPicPr preferRelativeResize="0"/>
          <p:nvPr/>
        </p:nvPicPr>
        <p:blipFill rotWithShape="1">
          <a:blip r:embed="rId3">
            <a:alphaModFix/>
          </a:blip>
          <a:srcRect b="0" l="0" r="0" t="0"/>
          <a:stretch/>
        </p:blipFill>
        <p:spPr>
          <a:xfrm>
            <a:off x="4427825" y="1739175"/>
            <a:ext cx="4716175" cy="166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04" name="Shape 104"/>
        <p:cNvGrpSpPr/>
        <p:nvPr/>
      </p:nvGrpSpPr>
      <p:grpSpPr>
        <a:xfrm>
          <a:off x="0" y="0"/>
          <a:ext cx="0" cy="0"/>
          <a:chOff x="0" y="0"/>
          <a:chExt cx="0" cy="0"/>
        </a:xfrm>
      </p:grpSpPr>
      <p:sp>
        <p:nvSpPr>
          <p:cNvPr id="105" name="Google Shape;105;p7"/>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3. Feature Extraction</a:t>
            </a:r>
            <a:endParaRPr/>
          </a:p>
        </p:txBody>
      </p:sp>
      <p:sp>
        <p:nvSpPr>
          <p:cNvPr id="106" name="Google Shape;106;p7"/>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92000"/>
              </a:lnSpc>
              <a:spcBef>
                <a:spcPts val="0"/>
              </a:spcBef>
              <a:spcAft>
                <a:spcPts val="0"/>
              </a:spcAft>
              <a:buSzPts val="1600"/>
              <a:buNone/>
            </a:pPr>
            <a:r>
              <a:rPr lang="en-US" sz="1600"/>
              <a:t>The code uses the TF-IDF (Term Frequency-Inverse Document Frequency) vectorization technique to convert the preprocessed text data into numerical features. </a:t>
            </a:r>
            <a:endParaRPr/>
          </a:p>
          <a:p>
            <a:pPr indent="0" lvl="0" marL="0" rtl="0" algn="l">
              <a:lnSpc>
                <a:spcPct val="92000"/>
              </a:lnSpc>
              <a:spcBef>
                <a:spcPts val="1200"/>
              </a:spcBef>
              <a:spcAft>
                <a:spcPts val="0"/>
              </a:spcAft>
              <a:buSzPts val="1600"/>
              <a:buNone/>
            </a:pPr>
            <a:r>
              <a:rPr lang="en-US" sz="1600"/>
              <a:t>TF-IDF assigns numerical values to words based on their importance within each document and across the entire dataset. It helps in converting text data into a format suitable for machine learning.</a:t>
            </a:r>
            <a:endParaRPr/>
          </a:p>
        </p:txBody>
      </p:sp>
      <p:pic>
        <p:nvPicPr>
          <p:cNvPr descr="Google Shape;114;p20" id="107" name="Google Shape;107;p7"/>
          <p:cNvPicPr preferRelativeResize="0"/>
          <p:nvPr/>
        </p:nvPicPr>
        <p:blipFill rotWithShape="1">
          <a:blip r:embed="rId3">
            <a:alphaModFix/>
          </a:blip>
          <a:srcRect b="0" l="0" r="0" t="0"/>
          <a:stretch/>
        </p:blipFill>
        <p:spPr>
          <a:xfrm>
            <a:off x="4220100" y="1218199"/>
            <a:ext cx="4923900" cy="28857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11" name="Shape 111"/>
        <p:cNvGrpSpPr/>
        <p:nvPr/>
      </p:nvGrpSpPr>
      <p:grpSpPr>
        <a:xfrm>
          <a:off x="0" y="0"/>
          <a:ext cx="0" cy="0"/>
          <a:chOff x="0" y="0"/>
          <a:chExt cx="0" cy="0"/>
        </a:xfrm>
      </p:grpSpPr>
      <p:sp>
        <p:nvSpPr>
          <p:cNvPr id="112" name="Google Shape;112;p8"/>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3. Classification Model (Improvement)</a:t>
            </a:r>
            <a:endParaRPr/>
          </a:p>
        </p:txBody>
      </p:sp>
      <p:sp>
        <p:nvSpPr>
          <p:cNvPr id="113" name="Google Shape;113;p8"/>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745"/>
              <a:buNone/>
            </a:pPr>
            <a:r>
              <a:rPr lang="en-US" sz="1745"/>
              <a:t>The project employs a Multinomial Naive Bayes classifier, a common choice for text classification tasks.</a:t>
            </a:r>
            <a:endParaRPr/>
          </a:p>
          <a:p>
            <a:pPr indent="0" lvl="0" marL="0" rtl="0" algn="l">
              <a:lnSpc>
                <a:spcPct val="115000"/>
              </a:lnSpc>
              <a:spcBef>
                <a:spcPts val="1100"/>
              </a:spcBef>
              <a:spcAft>
                <a:spcPts val="0"/>
              </a:spcAft>
              <a:buSzPts val="1745"/>
              <a:buNone/>
            </a:pPr>
            <a:r>
              <a:rPr lang="en-US" sz="1745"/>
              <a:t>First I ensure y_train has the same number of samples with X_train_tfidf.</a:t>
            </a:r>
            <a:endParaRPr/>
          </a:p>
          <a:p>
            <a:pPr indent="0" lvl="0" marL="0" rtl="0" algn="l">
              <a:lnSpc>
                <a:spcPct val="115000"/>
              </a:lnSpc>
              <a:spcBef>
                <a:spcPts val="1100"/>
              </a:spcBef>
              <a:spcAft>
                <a:spcPts val="0"/>
              </a:spcAft>
              <a:buSzPts val="1745"/>
              <a:buNone/>
            </a:pPr>
            <a:r>
              <a:rPr lang="en-US" sz="1745"/>
              <a:t>Then defining the parameter grid for GridSearchCV before initializing the MultinomialNB classifier.</a:t>
            </a:r>
            <a:endParaRPr/>
          </a:p>
        </p:txBody>
      </p:sp>
      <p:pic>
        <p:nvPicPr>
          <p:cNvPr descr="Image" id="114" name="Google Shape;114;p8"/>
          <p:cNvPicPr preferRelativeResize="0"/>
          <p:nvPr/>
        </p:nvPicPr>
        <p:blipFill rotWithShape="1">
          <a:blip r:embed="rId3">
            <a:alphaModFix/>
          </a:blip>
          <a:srcRect b="0" l="0" r="0" t="0"/>
          <a:stretch/>
        </p:blipFill>
        <p:spPr>
          <a:xfrm>
            <a:off x="4329700" y="1811694"/>
            <a:ext cx="4659668" cy="1705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6F25"/>
        </a:solidFill>
      </p:bgPr>
    </p:bg>
    <p:spTree>
      <p:nvGrpSpPr>
        <p:cNvPr id="118" name="Shape 118"/>
        <p:cNvGrpSpPr/>
        <p:nvPr/>
      </p:nvGrpSpPr>
      <p:grpSpPr>
        <a:xfrm>
          <a:off x="0" y="0"/>
          <a:ext cx="0" cy="0"/>
          <a:chOff x="0" y="0"/>
          <a:chExt cx="0" cy="0"/>
        </a:xfrm>
      </p:grpSpPr>
      <p:sp>
        <p:nvSpPr>
          <p:cNvPr id="119" name="Google Shape;119;p9"/>
          <p:cNvSpPr txBox="1"/>
          <p:nvPr>
            <p:ph type="title"/>
          </p:nvPr>
        </p:nvSpPr>
        <p:spPr>
          <a:xfrm>
            <a:off x="387899" y="458024"/>
            <a:ext cx="8368202" cy="686102"/>
          </a:xfrm>
          <a:prstGeom prst="rect">
            <a:avLst/>
          </a:prstGeom>
          <a:noFill/>
          <a:ln>
            <a:noFill/>
          </a:ln>
        </p:spPr>
        <p:txBody>
          <a:bodyPr anchorCtr="0" anchor="b" bIns="91400" lIns="91400" spcFirstLastPara="1" rIns="91400" wrap="square" tIns="91400">
            <a:normAutofit/>
          </a:bodyPr>
          <a:lstStyle/>
          <a:p>
            <a:pPr indent="0" lvl="0" marL="0" rtl="0" algn="l">
              <a:lnSpc>
                <a:spcPct val="100000"/>
              </a:lnSpc>
              <a:spcBef>
                <a:spcPts val="0"/>
              </a:spcBef>
              <a:spcAft>
                <a:spcPts val="0"/>
              </a:spcAft>
              <a:buClr>
                <a:srgbClr val="FFFFFF"/>
              </a:buClr>
              <a:buSzPts val="3000"/>
              <a:buFont typeface="Roboto Slab"/>
              <a:buNone/>
            </a:pPr>
            <a:r>
              <a:rPr b="0" i="0" lang="en-US" sz="3000" u="none" cap="none" strike="noStrike">
                <a:solidFill>
                  <a:srgbClr val="FFFFFF"/>
                </a:solidFill>
                <a:latin typeface="Roboto Slab"/>
                <a:ea typeface="Roboto Slab"/>
                <a:cs typeface="Roboto Slab"/>
                <a:sym typeface="Roboto Slab"/>
              </a:rPr>
              <a:t>4. </a:t>
            </a:r>
            <a:r>
              <a:rPr lang="en-US">
                <a:solidFill>
                  <a:srgbClr val="CBBB2C"/>
                </a:solidFill>
              </a:rPr>
              <a:t>Improved Prediction and Evaluation</a:t>
            </a:r>
            <a:endParaRPr/>
          </a:p>
        </p:txBody>
      </p:sp>
      <p:sp>
        <p:nvSpPr>
          <p:cNvPr id="120" name="Google Shape;120;p9"/>
          <p:cNvSpPr txBox="1"/>
          <p:nvPr>
            <p:ph idx="1" type="body"/>
          </p:nvPr>
        </p:nvSpPr>
        <p:spPr>
          <a:xfrm>
            <a:off x="387899" y="1489824"/>
            <a:ext cx="3832200" cy="3078902"/>
          </a:xfrm>
          <a:prstGeom prst="rect">
            <a:avLst/>
          </a:prstGeom>
          <a:noFill/>
          <a:ln>
            <a:noFill/>
          </a:ln>
        </p:spPr>
        <p:txBody>
          <a:bodyPr anchorCtr="0" anchor="t" bIns="91400" lIns="91400" spcFirstLastPara="1" rIns="91400" wrap="square" tIns="91400">
            <a:noAutofit/>
          </a:bodyPr>
          <a:lstStyle/>
          <a:p>
            <a:pPr indent="0" lvl="0" marL="0" rtl="0" algn="l">
              <a:lnSpc>
                <a:spcPct val="92000"/>
              </a:lnSpc>
              <a:spcBef>
                <a:spcPts val="0"/>
              </a:spcBef>
              <a:spcAft>
                <a:spcPts val="0"/>
              </a:spcAft>
              <a:buSzPts val="1472"/>
              <a:buNone/>
            </a:pPr>
            <a:r>
              <a:rPr b="1" lang="en-US" sz="1400">
                <a:solidFill>
                  <a:srgbClr val="F9CB9C"/>
                </a:solidFill>
              </a:rPr>
              <a:t>The accuracy of the improved model is 96.5% </a:t>
            </a:r>
            <a:endParaRPr sz="1400"/>
          </a:p>
          <a:p>
            <a:pPr indent="0" lvl="0" marL="0" rtl="0" algn="l">
              <a:lnSpc>
                <a:spcPct val="92000"/>
              </a:lnSpc>
              <a:spcBef>
                <a:spcPts val="1100"/>
              </a:spcBef>
              <a:spcAft>
                <a:spcPts val="0"/>
              </a:spcAft>
              <a:buSzPts val="1400"/>
              <a:buNone/>
            </a:pPr>
            <a:r>
              <a:rPr b="0" lang="en-US" sz="1400"/>
              <a:t>(before was 88.5%)</a:t>
            </a:r>
            <a:endParaRPr b="0" sz="1400"/>
          </a:p>
          <a:p>
            <a:pPr indent="0" lvl="0" marL="0" rtl="0" algn="l">
              <a:lnSpc>
                <a:spcPct val="92000"/>
              </a:lnSpc>
              <a:spcBef>
                <a:spcPts val="1100"/>
              </a:spcBef>
              <a:spcAft>
                <a:spcPts val="0"/>
              </a:spcAft>
              <a:buSzPts val="1800"/>
              <a:buNone/>
            </a:pPr>
            <a:r>
              <a:t/>
            </a:r>
            <a:endParaRPr b="0" sz="1400"/>
          </a:p>
          <a:p>
            <a:pPr indent="0" lvl="0" marL="0" rtl="0" algn="l">
              <a:lnSpc>
                <a:spcPct val="100000"/>
              </a:lnSpc>
              <a:spcBef>
                <a:spcPts val="0"/>
              </a:spcBef>
              <a:spcAft>
                <a:spcPts val="0"/>
              </a:spcAft>
              <a:buClr>
                <a:srgbClr val="F9CB9C"/>
              </a:buClr>
              <a:buSzPts val="1200"/>
              <a:buFont typeface="Roboto"/>
              <a:buNone/>
            </a:pPr>
            <a:r>
              <a:rPr lang="en-US" sz="1400">
                <a:solidFill>
                  <a:srgbClr val="F9CB9C"/>
                </a:solidFill>
                <a:latin typeface="Roboto"/>
                <a:ea typeface="Roboto"/>
                <a:cs typeface="Roboto"/>
                <a:sym typeface="Roboto"/>
              </a:rPr>
              <a:t>This code utilizes GridSearchCV to optimize the hyperparameters of a Multinomial Naive Bayes classifier for spam email prediction. </a:t>
            </a:r>
            <a:endParaRPr sz="1400">
              <a:solidFill>
                <a:srgbClr val="F9CB9C"/>
              </a:solidFill>
              <a:latin typeface="Roboto"/>
              <a:ea typeface="Roboto"/>
              <a:cs typeface="Roboto"/>
              <a:sym typeface="Roboto"/>
            </a:endParaRPr>
          </a:p>
          <a:p>
            <a:pPr indent="0" lvl="0" marL="0" rtl="0" algn="l">
              <a:lnSpc>
                <a:spcPct val="100000"/>
              </a:lnSpc>
              <a:spcBef>
                <a:spcPts val="0"/>
              </a:spcBef>
              <a:spcAft>
                <a:spcPts val="0"/>
              </a:spcAft>
              <a:buClr>
                <a:srgbClr val="F9CB9C"/>
              </a:buClr>
              <a:buSzPts val="1200"/>
              <a:buFont typeface="Roboto"/>
              <a:buNone/>
            </a:pPr>
            <a:r>
              <a:rPr lang="en-US" sz="1400">
                <a:solidFill>
                  <a:srgbClr val="F9CB9C"/>
                </a:solidFill>
                <a:latin typeface="Roboto"/>
                <a:ea typeface="Roboto"/>
                <a:cs typeface="Roboto"/>
                <a:sym typeface="Roboto"/>
              </a:rPr>
              <a:t>The grid search explores different alpha values for Laplace smoothing using a five-fold cross-validation setup, aiming to maximize accuracy. Then after fitting the grid search to the training data, it extracts the best hyperparameters and the corresponding best classifier.</a:t>
            </a:r>
            <a:endParaRPr sz="1400"/>
          </a:p>
        </p:txBody>
      </p:sp>
      <p:pic>
        <p:nvPicPr>
          <p:cNvPr descr="Image" id="121" name="Google Shape;121;p9"/>
          <p:cNvPicPr preferRelativeResize="0"/>
          <p:nvPr/>
        </p:nvPicPr>
        <p:blipFill rotWithShape="1">
          <a:blip r:embed="rId3">
            <a:alphaModFix/>
          </a:blip>
          <a:srcRect b="0" l="0" r="0" t="0"/>
          <a:stretch/>
        </p:blipFill>
        <p:spPr>
          <a:xfrm>
            <a:off x="4612419" y="1296173"/>
            <a:ext cx="4535149" cy="38482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