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4ace9a8b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4ace9a8b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4ace9a8b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4ace9a8b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4ace9a8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4ace9a8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e17ee2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e17ee2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4ace9a8b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4ace9a8b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4ace9a8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4ace9a8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4ace9a8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4ace9a8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4ace9a8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4ace9a8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4ace9a8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4ace9a8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ace9a8b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ace9a8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ace9a8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ace9a8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4ace9a8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4ace9a8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4ace9a8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4ace9a8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drive/u/1/folders/13UYfuKj3Pf19QdeMaahNRAEtk057A4HN" TargetMode="External"/><Relationship Id="rId4" Type="http://schemas.openxmlformats.org/officeDocument/2006/relationships/hyperlink" Target="https://github.com/vionakaleb/business-intelligence-m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97300" y="1397250"/>
            <a:ext cx="6149400" cy="102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300"/>
              <a:t>BI Mid Project</a:t>
            </a:r>
            <a:r>
              <a:rPr lang="en" sz="3300"/>
              <a:t>:</a:t>
            </a:r>
            <a:endParaRPr sz="3300"/>
          </a:p>
          <a:p>
            <a:pPr indent="0" lvl="0" marL="0" rtl="0" algn="ctr">
              <a:spcBef>
                <a:spcPts val="0"/>
              </a:spcBef>
              <a:spcAft>
                <a:spcPts val="0"/>
              </a:spcAft>
              <a:buSzPts val="990"/>
              <a:buNone/>
            </a:pPr>
            <a:r>
              <a:rPr lang="en" sz="3300"/>
              <a:t>Spam Email Prediction &amp; Visualizations with Power BI</a:t>
            </a:r>
            <a:endParaRPr sz="3300"/>
          </a:p>
        </p:txBody>
      </p:sp>
      <p:sp>
        <p:nvSpPr>
          <p:cNvPr id="64" name="Google Shape;64;p13"/>
          <p:cNvSpPr txBox="1"/>
          <p:nvPr/>
        </p:nvSpPr>
        <p:spPr>
          <a:xfrm>
            <a:off x="3072000" y="2918475"/>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Nunito"/>
                <a:ea typeface="Nunito"/>
                <a:cs typeface="Nunito"/>
                <a:sym typeface="Nunito"/>
              </a:rPr>
              <a:t>Viona Zatil Aqmar Kaleb (001202207001)</a:t>
            </a:r>
            <a:endParaRPr sz="1600">
              <a:solidFill>
                <a:schemeClr val="dk1"/>
              </a:solidFill>
              <a:latin typeface="Nunito"/>
              <a:ea typeface="Nunito"/>
              <a:cs typeface="Nunito"/>
              <a:sym typeface="Nunito"/>
            </a:endParaRPr>
          </a:p>
          <a:p>
            <a:pPr indent="0" lvl="0" marL="0" rtl="0" algn="ctr">
              <a:spcBef>
                <a:spcPts val="0"/>
              </a:spcBef>
              <a:spcAft>
                <a:spcPts val="0"/>
              </a:spcAft>
              <a:buNone/>
            </a:pPr>
            <a:r>
              <a:rPr lang="en" sz="1600">
                <a:solidFill>
                  <a:schemeClr val="dk1"/>
                </a:solidFill>
                <a:latin typeface="Nunito"/>
                <a:ea typeface="Nunito"/>
                <a:cs typeface="Nunito"/>
                <a:sym typeface="Nunito"/>
              </a:rPr>
              <a:t>MSIT</a:t>
            </a:r>
            <a:endParaRPr sz="1600">
              <a:solidFill>
                <a:schemeClr val="dk1"/>
              </a:solidFill>
              <a:latin typeface="Nunito"/>
              <a:ea typeface="Nunito"/>
              <a:cs typeface="Nunito"/>
              <a:sym typeface="Nunito"/>
            </a:endParaRPr>
          </a:p>
        </p:txBody>
      </p:sp>
      <p:pic>
        <p:nvPicPr>
          <p:cNvPr id="65" name="Google Shape;65;p13"/>
          <p:cNvPicPr preferRelativeResize="0"/>
          <p:nvPr/>
        </p:nvPicPr>
        <p:blipFill>
          <a:blip r:embed="rId3">
            <a:alphaModFix/>
          </a:blip>
          <a:stretch>
            <a:fillRect/>
          </a:stretch>
        </p:blipFill>
        <p:spPr>
          <a:xfrm>
            <a:off x="3040244" y="3918075"/>
            <a:ext cx="3063506" cy="122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Prediction and Evaluation</a:t>
            </a:r>
            <a:endParaRPr/>
          </a:p>
        </p:txBody>
      </p:sp>
      <p:sp>
        <p:nvSpPr>
          <p:cNvPr id="127" name="Google Shape;127;p22"/>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training, the classifier is used to make predictions on a test dataset. The accuracy of the model is computed, indicating how well it can classify emails correctly.</a:t>
            </a:r>
            <a:endParaRPr/>
          </a:p>
          <a:p>
            <a:pPr indent="0" lvl="0" marL="0" rtl="0" algn="l">
              <a:spcBef>
                <a:spcPts val="1200"/>
              </a:spcBef>
              <a:spcAft>
                <a:spcPts val="0"/>
              </a:spcAft>
              <a:buNone/>
            </a:pPr>
            <a:r>
              <a:rPr lang="en"/>
              <a:t>The accuracy of the model is 88.5%.</a:t>
            </a:r>
            <a:endParaRPr/>
          </a:p>
          <a:p>
            <a:pPr indent="0" lvl="0" marL="0" rtl="0" algn="l">
              <a:spcBef>
                <a:spcPts val="1200"/>
              </a:spcBef>
              <a:spcAft>
                <a:spcPts val="1200"/>
              </a:spcAft>
              <a:buNone/>
            </a:pPr>
            <a:r>
              <a:rPr lang="en"/>
              <a:t>A more detailed evaluation is provided through a classification report as the image shows. Which includes precision, recall, and the F1-score for both classes (spam and not spam).</a:t>
            </a:r>
            <a:endParaRPr/>
          </a:p>
        </p:txBody>
      </p:sp>
      <p:pic>
        <p:nvPicPr>
          <p:cNvPr id="128" name="Google Shape;128;p22"/>
          <p:cNvPicPr preferRelativeResize="0"/>
          <p:nvPr/>
        </p:nvPicPr>
        <p:blipFill>
          <a:blip r:embed="rId3">
            <a:alphaModFix/>
          </a:blip>
          <a:stretch>
            <a:fillRect/>
          </a:stretch>
        </p:blipFill>
        <p:spPr>
          <a:xfrm>
            <a:off x="4642875" y="1182000"/>
            <a:ext cx="4501124" cy="383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Visualization</a:t>
            </a:r>
            <a:endParaRPr/>
          </a:p>
        </p:txBody>
      </p:sp>
      <p:sp>
        <p:nvSpPr>
          <p:cNvPr id="134" name="Google Shape;134;p23"/>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project includes visualizations to help users understand the performance of the model. WordCloud is generated to create a visual representation of the most common words in the entire email dataset. This can provide insights into the types of words that are prevalent in spam and non-spam emails.</a:t>
            </a:r>
            <a:endParaRPr/>
          </a:p>
          <a:p>
            <a:pPr indent="0" lvl="0" marL="0" rtl="0" algn="l">
              <a:spcBef>
                <a:spcPts val="1200"/>
              </a:spcBef>
              <a:spcAft>
                <a:spcPts val="1200"/>
              </a:spcAft>
              <a:buNone/>
            </a:pPr>
            <a:r>
              <a:rPr lang="en"/>
              <a:t>‘NUMBER’ and ‘URL’ are the most frequent words appeared.</a:t>
            </a:r>
            <a:endParaRPr/>
          </a:p>
        </p:txBody>
      </p:sp>
      <p:pic>
        <p:nvPicPr>
          <p:cNvPr id="135" name="Google Shape;135;p23"/>
          <p:cNvPicPr preferRelativeResize="0"/>
          <p:nvPr/>
        </p:nvPicPr>
        <p:blipFill>
          <a:blip r:embed="rId3">
            <a:alphaModFix/>
          </a:blip>
          <a:stretch>
            <a:fillRect/>
          </a:stretch>
        </p:blipFill>
        <p:spPr>
          <a:xfrm>
            <a:off x="4418696" y="50650"/>
            <a:ext cx="4650725" cy="50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6. Power BI </a:t>
            </a:r>
            <a:endParaRPr/>
          </a:p>
          <a:p>
            <a:pPr indent="0" lvl="0" marL="0" rtl="0" algn="l">
              <a:spcBef>
                <a:spcPts val="0"/>
              </a:spcBef>
              <a:spcAft>
                <a:spcPts val="0"/>
              </a:spcAft>
              <a:buNone/>
            </a:pPr>
            <a:r>
              <a:rPr lang="en"/>
              <a:t>Visualization</a:t>
            </a:r>
            <a:endParaRPr/>
          </a:p>
        </p:txBody>
      </p:sp>
      <p:sp>
        <p:nvSpPr>
          <p:cNvPr id="141" name="Google Shape;141;p24"/>
          <p:cNvSpPr txBox="1"/>
          <p:nvPr>
            <p:ph idx="1" type="body"/>
          </p:nvPr>
        </p:nvSpPr>
        <p:spPr>
          <a:xfrm>
            <a:off x="387900" y="1489825"/>
            <a:ext cx="28377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Power BI is also implemented to process and visualize the data.</a:t>
            </a:r>
            <a:endParaRPr sz="1600"/>
          </a:p>
          <a:p>
            <a:pPr indent="0" lvl="0" marL="0" rtl="0" algn="l">
              <a:spcBef>
                <a:spcPts val="1200"/>
              </a:spcBef>
              <a:spcAft>
                <a:spcPts val="0"/>
              </a:spcAft>
              <a:buNone/>
            </a:pPr>
            <a:r>
              <a:rPr lang="en" sz="1600"/>
              <a:t>Slicers, w</a:t>
            </a:r>
            <a:r>
              <a:rPr lang="en" sz="1600"/>
              <a:t>ord cloud, bar chart, and treemap are used to identify which term appears frequently.</a:t>
            </a:r>
            <a:endParaRPr sz="1600"/>
          </a:p>
          <a:p>
            <a:pPr indent="0" lvl="0" marL="0" rtl="0" algn="l">
              <a:spcBef>
                <a:spcPts val="1200"/>
              </a:spcBef>
              <a:spcAft>
                <a:spcPts val="1200"/>
              </a:spcAft>
              <a:buNone/>
            </a:pPr>
            <a:r>
              <a:rPr lang="en" sz="1600"/>
              <a:t>In Power BI, </a:t>
            </a:r>
            <a:r>
              <a:rPr lang="en"/>
              <a:t>‘NUMBER’ and ‘URL’ are still the most frequent words appeared.</a:t>
            </a:r>
            <a:endParaRPr sz="1600"/>
          </a:p>
        </p:txBody>
      </p:sp>
      <p:pic>
        <p:nvPicPr>
          <p:cNvPr id="142" name="Google Shape;142;p24"/>
          <p:cNvPicPr preferRelativeResize="0"/>
          <p:nvPr/>
        </p:nvPicPr>
        <p:blipFill>
          <a:blip r:embed="rId3">
            <a:alphaModFix/>
          </a:blip>
          <a:stretch>
            <a:fillRect/>
          </a:stretch>
        </p:blipFill>
        <p:spPr>
          <a:xfrm>
            <a:off x="3286614" y="696500"/>
            <a:ext cx="5857387" cy="3903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evaluation and visualization on both Python and Power BI, </a:t>
            </a:r>
            <a:r>
              <a:rPr lang="en"/>
              <a:t>‘NUMBER’ and ‘URL’ are the most frequent words appeared. </a:t>
            </a:r>
            <a:br>
              <a:rPr lang="en"/>
            </a:br>
            <a:r>
              <a:rPr lang="en"/>
              <a:t>And almost all of the spam emails contain ‘NUMBER’ and ‘URL’.</a:t>
            </a:r>
            <a:endParaRPr/>
          </a:p>
        </p:txBody>
      </p:sp>
      <p:pic>
        <p:nvPicPr>
          <p:cNvPr id="149" name="Google Shape;149;p25"/>
          <p:cNvPicPr preferRelativeResize="0"/>
          <p:nvPr/>
        </p:nvPicPr>
        <p:blipFill rotWithShape="1">
          <a:blip r:embed="rId3">
            <a:alphaModFix/>
          </a:blip>
          <a:srcRect b="1817" l="7761" r="3024" t="56588"/>
          <a:stretch/>
        </p:blipFill>
        <p:spPr>
          <a:xfrm>
            <a:off x="498975" y="2679175"/>
            <a:ext cx="4579901" cy="230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Files</a:t>
            </a:r>
            <a:endParaRPr/>
          </a:p>
        </p:txBody>
      </p:sp>
      <p:sp>
        <p:nvSpPr>
          <p:cNvPr id="155" name="Google Shape;15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Viona Z A Kaleb - 001202207001</a:t>
            </a:r>
            <a:br>
              <a:rPr lang="en"/>
            </a:br>
            <a:r>
              <a:rPr lang="en" u="sng">
                <a:solidFill>
                  <a:schemeClr val="hlink"/>
                </a:solidFill>
                <a:hlinkClick r:id="rId3"/>
              </a:rPr>
              <a:t>https://drive.google.com/drive/u/1/folders/13UYfuKj3Pf19QdeMaahNRAEtk057A4HN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Also available on Github:</a:t>
            </a:r>
            <a:endParaRPr/>
          </a:p>
          <a:p>
            <a:pPr indent="0" lvl="0" marL="0" rtl="0" algn="l">
              <a:spcBef>
                <a:spcPts val="1200"/>
              </a:spcBef>
              <a:spcAft>
                <a:spcPts val="0"/>
              </a:spcAft>
              <a:buNone/>
            </a:pPr>
            <a:r>
              <a:rPr lang="en" u="sng">
                <a:solidFill>
                  <a:schemeClr val="hlink"/>
                </a:solidFill>
                <a:hlinkClick r:id="rId4"/>
              </a:rPr>
              <a:t>https://github.com/vionakaleb/business-intelligence-mid</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387900" y="15660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today's digital world, email communication has become really important.</a:t>
            </a:r>
            <a:endParaRPr/>
          </a:p>
          <a:p>
            <a:pPr indent="0" lvl="0" marL="0" rtl="0" algn="l">
              <a:spcBef>
                <a:spcPts val="1200"/>
              </a:spcBef>
              <a:spcAft>
                <a:spcPts val="1200"/>
              </a:spcAft>
              <a:buNone/>
            </a:pPr>
            <a:r>
              <a:rPr lang="en"/>
              <a:t>However, it is also haunted by the ever-persistent issue of email spam, causing annoyance and security concerns. This project seeks to develop a reliable email spam prediction system to identify spam emails, ensuring a safer and more productive email experience for users.</a:t>
            </a:r>
            <a:endParaRPr/>
          </a:p>
        </p:txBody>
      </p:sp>
      <p:pic>
        <p:nvPicPr>
          <p:cNvPr id="72" name="Google Shape;72;p14"/>
          <p:cNvPicPr preferRelativeResize="0"/>
          <p:nvPr/>
        </p:nvPicPr>
        <p:blipFill>
          <a:blip r:embed="rId3">
            <a:alphaModFix/>
          </a:blip>
          <a:stretch>
            <a:fillRect/>
          </a:stretch>
        </p:blipFill>
        <p:spPr>
          <a:xfrm>
            <a:off x="2945900" y="372938"/>
            <a:ext cx="1141701" cy="856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text processing is carried out using NLTK, which involves tokenization, removing non-alphabetic characters, and eliminating common English stopwords. </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510525" y="2822263"/>
            <a:ext cx="4762500" cy="14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Additionally, the Term Frequency-Inverse Document Frequency (TF-IDF) vectorization technique is used to transform the preprocessed text into numerical features. </a:t>
            </a:r>
            <a:endParaRPr/>
          </a:p>
          <a:p>
            <a:pPr indent="0" lvl="0" marL="0" rtl="0" algn="l">
              <a:spcBef>
                <a:spcPts val="1200"/>
              </a:spcBef>
              <a:spcAft>
                <a:spcPts val="0"/>
              </a:spcAft>
              <a:buNone/>
            </a:pPr>
            <a:r>
              <a:rPr lang="en"/>
              <a:t>For email classification, a Multinomial Naive Bayes classifier is selected and trained using the TF-IDF-transformed features on the training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222350" y="3696475"/>
            <a:ext cx="8699300" cy="97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2" name="Google Shape;92;p17"/>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dataset was retrieved</a:t>
            </a:r>
            <a:r>
              <a:rPr lang="en"/>
              <a:t> from https://spamassassin.apache.org/old/publiccorpus/ i.e. Apache SpamAssassin’s public datasets. </a:t>
            </a:r>
            <a:endParaRPr/>
          </a:p>
          <a:p>
            <a:pPr indent="0" lvl="0" marL="0" rtl="0" algn="l">
              <a:spcBef>
                <a:spcPts val="1200"/>
              </a:spcBef>
              <a:spcAft>
                <a:spcPts val="1200"/>
              </a:spcAft>
              <a:buNone/>
            </a:pPr>
            <a:r>
              <a:rPr lang="en"/>
              <a:t>There are 2500 ham and 500 spam emails in the dataset. All the numbers and URLs were converted to strings as NUMBER and URL respectively. This is the simplified spam and ham dataset.</a:t>
            </a:r>
            <a:endParaRPr/>
          </a:p>
        </p:txBody>
      </p:sp>
      <p:pic>
        <p:nvPicPr>
          <p:cNvPr id="93" name="Google Shape;93;p17"/>
          <p:cNvPicPr preferRelativeResize="0"/>
          <p:nvPr/>
        </p:nvPicPr>
        <p:blipFill>
          <a:blip r:embed="rId3">
            <a:alphaModFix/>
          </a:blip>
          <a:stretch>
            <a:fillRect/>
          </a:stretch>
        </p:blipFill>
        <p:spPr>
          <a:xfrm>
            <a:off x="4572002" y="1087150"/>
            <a:ext cx="4524600" cy="3481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lang="en"/>
              <a:t>Data Source</a:t>
            </a:r>
            <a:endParaRPr/>
          </a:p>
        </p:txBody>
      </p:sp>
      <p:sp>
        <p:nvSpPr>
          <p:cNvPr id="99" name="Google Shape;99;p18"/>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sz="3000">
                <a:latin typeface="Roboto Slab"/>
                <a:ea typeface="Roboto Slab"/>
                <a:cs typeface="Roboto Slab"/>
                <a:sym typeface="Roboto Slab"/>
              </a:rPr>
              <a:t>The project starts by loading email data from a CSV file named 'spam_or_not_spam.csv'. This dataset likely contains a collection of emails along with labels indicating whether each email is spam or not spam.</a:t>
            </a:r>
            <a:endParaRPr/>
          </a:p>
        </p:txBody>
      </p:sp>
      <p:pic>
        <p:nvPicPr>
          <p:cNvPr id="100" name="Google Shape;100;p18"/>
          <p:cNvPicPr preferRelativeResize="0"/>
          <p:nvPr/>
        </p:nvPicPr>
        <p:blipFill>
          <a:blip r:embed="rId3">
            <a:alphaModFix/>
          </a:blip>
          <a:stretch>
            <a:fillRect/>
          </a:stretch>
        </p:blipFill>
        <p:spPr>
          <a:xfrm>
            <a:off x="4220075" y="371100"/>
            <a:ext cx="4923926" cy="440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Text Preprocessing</a:t>
            </a:r>
            <a:endParaRPr/>
          </a:p>
        </p:txBody>
      </p:sp>
      <p:sp>
        <p:nvSpPr>
          <p:cNvPr id="106" name="Google Shape;106;p19"/>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sz="3000">
                <a:latin typeface="Roboto Slab"/>
                <a:ea typeface="Roboto Slab"/>
                <a:cs typeface="Roboto Slab"/>
                <a:sym typeface="Roboto Slab"/>
              </a:rPr>
              <a:t>The email content is preprocessed to prepare it for machine learning. This includes tokenization (splitting text into words), removal of non-alphabetic characters, and eliminating common English stopwords (e.g., "and," "the," "is"). These steps help clean and normalize the text data.</a:t>
            </a:r>
            <a:endParaRPr/>
          </a:p>
        </p:txBody>
      </p:sp>
      <p:pic>
        <p:nvPicPr>
          <p:cNvPr id="107" name="Google Shape;107;p19"/>
          <p:cNvPicPr preferRelativeResize="0"/>
          <p:nvPr/>
        </p:nvPicPr>
        <p:blipFill>
          <a:blip r:embed="rId3">
            <a:alphaModFix/>
          </a:blip>
          <a:stretch>
            <a:fillRect/>
          </a:stretch>
        </p:blipFill>
        <p:spPr>
          <a:xfrm>
            <a:off x="4427825" y="1739175"/>
            <a:ext cx="4716175" cy="166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Feature Extraction</a:t>
            </a:r>
            <a:endParaRPr/>
          </a:p>
        </p:txBody>
      </p:sp>
      <p:sp>
        <p:nvSpPr>
          <p:cNvPr id="113" name="Google Shape;113;p20"/>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code uses the TF-IDF (Term Frequency-Inverse Document Frequency) vectorization technique to convert the preprocessed text data into numerical features. </a:t>
            </a:r>
            <a:endParaRPr/>
          </a:p>
          <a:p>
            <a:pPr indent="0" lvl="0" marL="0" rtl="0" algn="l">
              <a:spcBef>
                <a:spcPts val="1200"/>
              </a:spcBef>
              <a:spcAft>
                <a:spcPts val="1200"/>
              </a:spcAft>
              <a:buNone/>
            </a:pPr>
            <a:r>
              <a:rPr lang="en"/>
              <a:t>TF-IDF assigns numerical values to words based on their importance within each document and across the entire dataset. It helps in converting text data into a format suitable for machine learning.</a:t>
            </a:r>
            <a:endParaRPr/>
          </a:p>
        </p:txBody>
      </p:sp>
      <p:pic>
        <p:nvPicPr>
          <p:cNvPr id="114" name="Google Shape;114;p20"/>
          <p:cNvPicPr preferRelativeResize="0"/>
          <p:nvPr/>
        </p:nvPicPr>
        <p:blipFill>
          <a:blip r:embed="rId3">
            <a:alphaModFix/>
          </a:blip>
          <a:stretch>
            <a:fillRect/>
          </a:stretch>
        </p:blipFill>
        <p:spPr>
          <a:xfrm>
            <a:off x="4220100" y="1218200"/>
            <a:ext cx="4923900" cy="28857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a:t>
            </a:r>
            <a:r>
              <a:rPr lang="en"/>
              <a:t>Classification Model</a:t>
            </a:r>
            <a:endParaRPr/>
          </a:p>
        </p:txBody>
      </p:sp>
      <p:sp>
        <p:nvSpPr>
          <p:cNvPr id="120" name="Google Shape;120;p21"/>
          <p:cNvSpPr txBox="1"/>
          <p:nvPr>
            <p:ph idx="1" type="body"/>
          </p:nvPr>
        </p:nvSpPr>
        <p:spPr>
          <a:xfrm>
            <a:off x="387900" y="1489825"/>
            <a:ext cx="3832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employs a Multinomial Naive Bayes classifier, a common choice for text classification tasks. The classifier is trained using the transformed text data, with the aim of learning to distinguish between spam and non-spam emails.</a:t>
            </a:r>
            <a:endParaRPr/>
          </a:p>
        </p:txBody>
      </p:sp>
      <p:pic>
        <p:nvPicPr>
          <p:cNvPr id="121" name="Google Shape;121;p21"/>
          <p:cNvPicPr preferRelativeResize="0"/>
          <p:nvPr/>
        </p:nvPicPr>
        <p:blipFill>
          <a:blip r:embed="rId3">
            <a:alphaModFix/>
          </a:blip>
          <a:stretch>
            <a:fillRect/>
          </a:stretch>
        </p:blipFill>
        <p:spPr>
          <a:xfrm>
            <a:off x="4524900" y="1555338"/>
            <a:ext cx="4619101" cy="20328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