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>
            <a:spLocks noGrp="1"/>
          </p:cNvSpPr>
          <p:nvPr>
            <p:ph type="ctrTitle"/>
          </p:nvPr>
        </p:nvSpPr>
        <p:spPr>
          <a:xfrm>
            <a:off x="444499" y="1206499"/>
            <a:ext cx="11303001" cy="2303463"/>
          </a:xfrm>
          <a:prstGeom prst="rect">
            <a:avLst/>
          </a:prstGeom>
          <a:solidFill>
            <a:srgbClr val="7F0000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Helvetica Neue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EE704057-7D8E-4F3F-8018-DAC03C755536}" type="slidenum">
              <a:rPr lang="ro-RO" smtClean="0"/>
              <a:t>‹#›</a:t>
            </a:fld>
            <a:endParaRPr lang="ro-RO" dirty="0"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44499" y="6496050"/>
            <a:ext cx="98613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36404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444500" y="457200"/>
            <a:ext cx="4327525" cy="1600200"/>
          </a:xfrm>
          <a:prstGeom prst="rect">
            <a:avLst/>
          </a:prstGeom>
          <a:solidFill>
            <a:srgbClr val="7F0000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" name="Google Shape;66;p16"/>
          <p:cNvSpPr>
            <a:spLocks noGrp="1"/>
          </p:cNvSpPr>
          <p:nvPr>
            <p:ph type="pic" idx="2"/>
          </p:nvPr>
        </p:nvSpPr>
        <p:spPr>
          <a:xfrm>
            <a:off x="5183188" y="1206500"/>
            <a:ext cx="6564312" cy="513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444500" y="2057400"/>
            <a:ext cx="4327525" cy="4287794"/>
          </a:xfrm>
          <a:prstGeom prst="rect">
            <a:avLst/>
          </a:prstGeom>
          <a:solidFill>
            <a:srgbClr val="7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EE704057-7D8E-4F3F-8018-DAC03C755536}" type="slidenum">
              <a:rPr lang="ro-RO" smtClean="0"/>
              <a:t>‹#›</a:t>
            </a:fld>
            <a:endParaRPr lang="ro-RO" dirty="0"/>
          </a:p>
        </p:txBody>
      </p:sp>
      <p:sp>
        <p:nvSpPr>
          <p:cNvPr id="69" name="Google Shape;69;p16"/>
          <p:cNvSpPr txBox="1">
            <a:spLocks noGrp="1"/>
          </p:cNvSpPr>
          <p:nvPr>
            <p:ph type="ftr" idx="11"/>
          </p:nvPr>
        </p:nvSpPr>
        <p:spPr>
          <a:xfrm>
            <a:off x="444499" y="6496050"/>
            <a:ext cx="98613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4494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 hasCustomPrompt="1"/>
          </p:nvPr>
        </p:nvSpPr>
        <p:spPr>
          <a:xfrm>
            <a:off x="444500" y="419099"/>
            <a:ext cx="93218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tabLst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tabLst/>
              <a:defRPr/>
            </a:pPr>
            <a:r>
              <a:rPr lang="ro-RO" sz="44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Căutare binară</a:t>
            </a:r>
            <a:endParaRPr dirty="0"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 rot="5400000">
            <a:off x="3521074" y="-1870076"/>
            <a:ext cx="5149850" cy="1130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EE704057-7D8E-4F3F-8018-DAC03C755536}" type="slidenum">
              <a:rPr lang="ro-RO" smtClean="0"/>
              <a:t>‹#›</a:t>
            </a:fld>
            <a:endParaRPr lang="ro-RO" dirty="0"/>
          </a:p>
        </p:txBody>
      </p:sp>
      <p:sp>
        <p:nvSpPr>
          <p:cNvPr id="74" name="Google Shape;74;p17"/>
          <p:cNvSpPr txBox="1">
            <a:spLocks noGrp="1"/>
          </p:cNvSpPr>
          <p:nvPr>
            <p:ph type="ftr" idx="11"/>
          </p:nvPr>
        </p:nvSpPr>
        <p:spPr>
          <a:xfrm>
            <a:off x="444499" y="6496050"/>
            <a:ext cx="98613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88773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CE39-5023-42A9-9B13-14AEECB95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C38C1-BE5E-43B6-B487-CB2CDEE78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85B98-B341-44B0-9D5B-089BE0395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B3CF-4058-4CBE-A2C6-4A751DC254DF}" type="datetimeFigureOut">
              <a:rPr lang="ro-RO" smtClean="0"/>
              <a:t>05.04.2022</a:t>
            </a:fld>
            <a:endParaRPr lang="ro-R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AD5DE-2FBE-42D7-89E9-389E45A09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0A209-9B68-4B37-A5E5-8191CBD2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4057-7D8E-4F3F-8018-DAC03C755536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42459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ing 1">
  <p:cSld name="Coding 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>
            <a:spLocks noGrp="1"/>
          </p:cNvSpPr>
          <p:nvPr>
            <p:ph type="title"/>
          </p:nvPr>
        </p:nvSpPr>
        <p:spPr>
          <a:xfrm>
            <a:off x="444500" y="1204785"/>
            <a:ext cx="11303000" cy="776416"/>
          </a:xfrm>
          <a:prstGeom prst="rect">
            <a:avLst/>
          </a:prstGeom>
          <a:solidFill>
            <a:srgbClr val="7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EE704057-7D8E-4F3F-8018-DAC03C755536}" type="slidenum">
              <a:rPr lang="ro-RO" smtClean="0"/>
              <a:t>‹#›</a:t>
            </a:fld>
            <a:endParaRPr lang="ro-RO" dirty="0"/>
          </a:p>
        </p:txBody>
      </p:sp>
      <p:sp>
        <p:nvSpPr>
          <p:cNvPr id="22" name="Google Shape;22;p8"/>
          <p:cNvSpPr txBox="1"/>
          <p:nvPr/>
        </p:nvSpPr>
        <p:spPr>
          <a:xfrm>
            <a:off x="444500" y="419099"/>
            <a:ext cx="93218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70"/>
              <a:buFont typeface="Helvetica Neue"/>
              <a:buNone/>
            </a:pPr>
            <a:r>
              <a:rPr lang="ro-RO" sz="44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Căutare binară</a:t>
            </a:r>
            <a:endParaRPr sz="44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1"/>
          </p:nvPr>
        </p:nvSpPr>
        <p:spPr>
          <a:xfrm>
            <a:off x="444499" y="2895600"/>
            <a:ext cx="6908801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8"/>
          <p:cNvSpPr txBox="1">
            <a:spLocks noGrp="1"/>
          </p:cNvSpPr>
          <p:nvPr>
            <p:ph type="body" idx="2"/>
          </p:nvPr>
        </p:nvSpPr>
        <p:spPr>
          <a:xfrm>
            <a:off x="7493000" y="2882900"/>
            <a:ext cx="4254500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3"/>
          </p:nvPr>
        </p:nvSpPr>
        <p:spPr>
          <a:xfrm>
            <a:off x="444498" y="2132057"/>
            <a:ext cx="113030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8"/>
          <p:cNvSpPr txBox="1">
            <a:spLocks noGrp="1"/>
          </p:cNvSpPr>
          <p:nvPr>
            <p:ph type="ftr" idx="11"/>
          </p:nvPr>
        </p:nvSpPr>
        <p:spPr>
          <a:xfrm>
            <a:off x="444499" y="6496050"/>
            <a:ext cx="98613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9185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 hasCustomPrompt="1"/>
          </p:nvPr>
        </p:nvSpPr>
        <p:spPr>
          <a:xfrm>
            <a:off x="444500" y="419099"/>
            <a:ext cx="93218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tabLst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tabLst/>
              <a:defRPr/>
            </a:pPr>
            <a:r>
              <a:rPr lang="ro-RO" sz="44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Căutare binară</a:t>
            </a:r>
            <a:endParaRPr dirty="0"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444499" y="1206500"/>
            <a:ext cx="11303001" cy="514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Google Shape;30;p9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EE704057-7D8E-4F3F-8018-DAC03C755536}" type="slidenum">
              <a:rPr lang="ro-RO" smtClean="0"/>
              <a:t>‹#›</a:t>
            </a:fld>
            <a:endParaRPr lang="ro-RO" dirty="0"/>
          </a:p>
        </p:txBody>
      </p:sp>
      <p:sp>
        <p:nvSpPr>
          <p:cNvPr id="31" name="Google Shape;31;p9"/>
          <p:cNvSpPr txBox="1">
            <a:spLocks noGrp="1"/>
          </p:cNvSpPr>
          <p:nvPr>
            <p:ph type="ftr" idx="11"/>
          </p:nvPr>
        </p:nvSpPr>
        <p:spPr>
          <a:xfrm>
            <a:off x="444499" y="6496050"/>
            <a:ext cx="98613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1588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title"/>
          </p:nvPr>
        </p:nvSpPr>
        <p:spPr>
          <a:xfrm>
            <a:off x="444500" y="1204784"/>
            <a:ext cx="11303000" cy="3357691"/>
          </a:xfrm>
          <a:prstGeom prst="rect">
            <a:avLst/>
          </a:prstGeom>
          <a:solidFill>
            <a:srgbClr val="7F0000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Helvetica Neue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1"/>
          </p:nvPr>
        </p:nvSpPr>
        <p:spPr>
          <a:xfrm>
            <a:off x="444499" y="4589463"/>
            <a:ext cx="113029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EE704057-7D8E-4F3F-8018-DAC03C755536}" type="slidenum">
              <a:rPr lang="ro-RO" smtClean="0"/>
              <a:t>‹#›</a:t>
            </a:fld>
            <a:endParaRPr lang="ro-RO" dirty="0"/>
          </a:p>
        </p:txBody>
      </p:sp>
      <p:sp>
        <p:nvSpPr>
          <p:cNvPr id="36" name="Google Shape;36;p10"/>
          <p:cNvSpPr txBox="1">
            <a:spLocks noGrp="1"/>
          </p:cNvSpPr>
          <p:nvPr>
            <p:ph type="ftr" idx="11"/>
          </p:nvPr>
        </p:nvSpPr>
        <p:spPr>
          <a:xfrm>
            <a:off x="444499" y="6496050"/>
            <a:ext cx="98613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51902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 hasCustomPrompt="1"/>
          </p:nvPr>
        </p:nvSpPr>
        <p:spPr>
          <a:xfrm>
            <a:off x="444500" y="419099"/>
            <a:ext cx="93218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tabLst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tabLst/>
              <a:defRPr/>
            </a:pPr>
            <a:r>
              <a:rPr lang="ro-RO" sz="44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Căutare binară</a:t>
            </a:r>
            <a:endParaRPr dirty="0"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444500" y="1206500"/>
            <a:ext cx="5575300" cy="5149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2"/>
          </p:nvPr>
        </p:nvSpPr>
        <p:spPr>
          <a:xfrm>
            <a:off x="6172199" y="1206500"/>
            <a:ext cx="5575299" cy="513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41;p11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EE704057-7D8E-4F3F-8018-DAC03C755536}" type="slidenum">
              <a:rPr lang="ro-RO" smtClean="0"/>
              <a:t>‹#›</a:t>
            </a:fld>
            <a:endParaRPr lang="ro-RO" dirty="0"/>
          </a:p>
        </p:txBody>
      </p:sp>
      <p:sp>
        <p:nvSpPr>
          <p:cNvPr id="42" name="Google Shape;42;p11"/>
          <p:cNvSpPr txBox="1">
            <a:spLocks noGrp="1"/>
          </p:cNvSpPr>
          <p:nvPr>
            <p:ph type="ftr" idx="11"/>
          </p:nvPr>
        </p:nvSpPr>
        <p:spPr>
          <a:xfrm>
            <a:off x="444499" y="6496050"/>
            <a:ext cx="98613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55662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>
            <a:spLocks noGrp="1"/>
          </p:cNvSpPr>
          <p:nvPr>
            <p:ph type="body" idx="1"/>
          </p:nvPr>
        </p:nvSpPr>
        <p:spPr>
          <a:xfrm>
            <a:off x="444500" y="1207145"/>
            <a:ext cx="5553075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2"/>
          </p:nvPr>
        </p:nvSpPr>
        <p:spPr>
          <a:xfrm>
            <a:off x="444500" y="2094470"/>
            <a:ext cx="5553075" cy="4261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3"/>
          </p:nvPr>
        </p:nvSpPr>
        <p:spPr>
          <a:xfrm>
            <a:off x="6172200" y="1207144"/>
            <a:ext cx="55753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4"/>
          </p:nvPr>
        </p:nvSpPr>
        <p:spPr>
          <a:xfrm>
            <a:off x="6172199" y="2094470"/>
            <a:ext cx="5575299" cy="4261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EE704057-7D8E-4F3F-8018-DAC03C755536}" type="slidenum">
              <a:rPr lang="ro-RO" smtClean="0"/>
              <a:t>‹#›</a:t>
            </a:fld>
            <a:endParaRPr lang="ro-RO" dirty="0"/>
          </a:p>
        </p:txBody>
      </p:sp>
      <p:sp>
        <p:nvSpPr>
          <p:cNvPr id="49" name="Google Shape;49;p12"/>
          <p:cNvSpPr txBox="1">
            <a:spLocks noGrp="1"/>
          </p:cNvSpPr>
          <p:nvPr>
            <p:ph type="title" hasCustomPrompt="1"/>
          </p:nvPr>
        </p:nvSpPr>
        <p:spPr>
          <a:xfrm>
            <a:off x="444500" y="419099"/>
            <a:ext cx="93218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tabLst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tabLst/>
              <a:defRPr/>
            </a:pPr>
            <a:r>
              <a:rPr lang="ro-RO" sz="44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Căutare binară</a:t>
            </a:r>
            <a:endParaRPr dirty="0"/>
          </a:p>
        </p:txBody>
      </p:sp>
      <p:sp>
        <p:nvSpPr>
          <p:cNvPr id="50" name="Google Shape;50;p12"/>
          <p:cNvSpPr txBox="1">
            <a:spLocks noGrp="1"/>
          </p:cNvSpPr>
          <p:nvPr>
            <p:ph type="ftr" idx="11"/>
          </p:nvPr>
        </p:nvSpPr>
        <p:spPr>
          <a:xfrm>
            <a:off x="444499" y="6496050"/>
            <a:ext cx="98613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5428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 hasCustomPrompt="1"/>
          </p:nvPr>
        </p:nvSpPr>
        <p:spPr>
          <a:xfrm>
            <a:off x="444500" y="419099"/>
            <a:ext cx="93218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tabLst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tabLst/>
              <a:defRPr/>
            </a:pPr>
            <a:r>
              <a:rPr lang="ro-RO" sz="44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Căutare binară</a:t>
            </a:r>
            <a:endParaRPr dirty="0"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EE704057-7D8E-4F3F-8018-DAC03C755536}" type="slidenum">
              <a:rPr lang="ro-RO" smtClean="0"/>
              <a:t>‹#›</a:t>
            </a:fld>
            <a:endParaRPr lang="ro-RO" dirty="0"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444499" y="6496050"/>
            <a:ext cx="98613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40982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EE704057-7D8E-4F3F-8018-DAC03C755536}" type="slidenum">
              <a:rPr lang="ro-RO" smtClean="0"/>
              <a:t>‹#›</a:t>
            </a:fld>
            <a:endParaRPr lang="ro-RO" dirty="0"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444499" y="6496050"/>
            <a:ext cx="98613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64515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44500" y="457200"/>
            <a:ext cx="4327525" cy="1600200"/>
          </a:xfrm>
          <a:prstGeom prst="rect">
            <a:avLst/>
          </a:prstGeom>
          <a:solidFill>
            <a:srgbClr val="7F0000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924168" y="1206500"/>
            <a:ext cx="6823332" cy="513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44500" y="2057400"/>
            <a:ext cx="4327525" cy="4287794"/>
          </a:xfrm>
          <a:prstGeom prst="rect">
            <a:avLst/>
          </a:prstGeom>
          <a:solidFill>
            <a:srgbClr val="7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EE704057-7D8E-4F3F-8018-DAC03C755536}" type="slidenum">
              <a:rPr lang="ro-RO" smtClean="0"/>
              <a:t>‹#›</a:t>
            </a:fld>
            <a:endParaRPr lang="ro-RO" dirty="0"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44499" y="6496050"/>
            <a:ext cx="98613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937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444500" y="419099"/>
            <a:ext cx="93218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tabLst/>
              <a:defRPr/>
            </a:pPr>
            <a:r>
              <a:rPr lang="ro-RO" sz="44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Căutare binară</a:t>
            </a:r>
            <a:endParaRPr dirty="0"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444499" y="1206500"/>
            <a:ext cx="11303001" cy="514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EE704057-7D8E-4F3F-8018-DAC03C755536}" type="slidenum">
              <a:rPr lang="ro-RO" smtClean="0"/>
              <a:t>‹#›</a:t>
            </a:fld>
            <a:endParaRPr lang="ro-RO" dirty="0"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44499" y="6496050"/>
            <a:ext cx="98613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684098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0" marR="0" lvl="0" indent="0" algn="l" defTabSz="914400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>
          <a:schemeClr val="dk1"/>
        </a:buClr>
        <a:buSzPts val="4400"/>
        <a:buFont typeface="Helvetica Neue"/>
        <a:buNone/>
        <a:tabLst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575BC-6FC4-457A-9B36-FBBEE3D62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ro-RO" sz="5000" dirty="0"/>
              <a:t>Analiza persoanei din flux video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53886-703A-43FB-995B-087377A39F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o-RO" dirty="0"/>
              <a:t>Șofron Vasile</a:t>
            </a:r>
          </a:p>
          <a:p>
            <a:pPr algn="r"/>
            <a:r>
              <a:rPr lang="ro-RO" dirty="0"/>
              <a:t>Bărbos Viorel</a:t>
            </a:r>
          </a:p>
        </p:txBody>
      </p:sp>
    </p:spTree>
    <p:extLst>
      <p:ext uri="{BB962C8B-B14F-4D97-AF65-F5344CB8AC3E}">
        <p14:creationId xmlns:p14="http://schemas.microsoft.com/office/powerpoint/2010/main" val="1227739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5CFAF-33AE-4DC9-B5D5-545B0A8C9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99" y="419099"/>
            <a:ext cx="9483271" cy="584201"/>
          </a:xfrm>
        </p:spPr>
        <p:txBody>
          <a:bodyPr/>
          <a:lstStyle/>
          <a:p>
            <a:r>
              <a:rPr lang="ro-RO" sz="3500" dirty="0"/>
              <a:t>Preluarea si prelucrarea datelor din fluxul video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F52FF-A548-41AD-AE89-8F0BBA060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499" y="1206500"/>
            <a:ext cx="6010048" cy="5149850"/>
          </a:xfrm>
        </p:spPr>
        <p:txBody>
          <a:bodyPr/>
          <a:lstStyle/>
          <a:p>
            <a:pPr marL="114300" indent="0" algn="just">
              <a:buNone/>
            </a:pPr>
            <a:r>
              <a:rPr lang="ro-RO" dirty="0"/>
              <a:t>Captura preluată din fluxul video trece prin același set de  prelucrări ca și imaginile preluate din baza de date</a:t>
            </a:r>
            <a:r>
              <a:rPr lang="en-US" dirty="0"/>
              <a:t>: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o-RO" sz="2400" dirty="0"/>
              <a:t>Imaginea se convertește in tonuri de gri</a:t>
            </a:r>
            <a:r>
              <a:rPr lang="en-US" sz="2400" dirty="0"/>
              <a:t>;</a:t>
            </a:r>
            <a:endParaRPr lang="ro-RO" sz="24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ro-RO" sz="2400" dirty="0"/>
              <a:t>Imaginea se codifica</a:t>
            </a:r>
            <a:r>
              <a:rPr lang="en-US" sz="2400" dirty="0"/>
              <a:t>.</a:t>
            </a:r>
            <a:endParaRPr lang="ro-RO" sz="2400" dirty="0"/>
          </a:p>
          <a:p>
            <a:pPr marL="114300" indent="0" algn="just">
              <a:buNone/>
            </a:pPr>
            <a:endParaRPr lang="ro-R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06C89C-826B-42EE-9A58-BBF91BEA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547" y="1320799"/>
            <a:ext cx="5553075" cy="8273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8A99A1-5635-4111-A724-7E57DB8B6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547" y="2500274"/>
            <a:ext cx="1705585" cy="1857452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1E0776E-2E4C-48E5-9E3E-9DEAB7CA3F31}"/>
              </a:ext>
            </a:extLst>
          </p:cNvPr>
          <p:cNvSpPr/>
          <p:nvPr/>
        </p:nvSpPr>
        <p:spPr>
          <a:xfrm>
            <a:off x="8160132" y="3303638"/>
            <a:ext cx="1610820" cy="250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EF4766-CAD2-4EB1-8234-B9B53F10E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7770" y="2500274"/>
            <a:ext cx="1610820" cy="1857452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606BD35-A7D4-4A98-8FA6-4DAD481080A4}"/>
              </a:ext>
            </a:extLst>
          </p:cNvPr>
          <p:cNvCxnSpPr>
            <a:cxnSpLocks/>
          </p:cNvCxnSpPr>
          <p:nvPr/>
        </p:nvCxnSpPr>
        <p:spPr>
          <a:xfrm rot="10800000" flipV="1">
            <a:off x="9138687" y="3363691"/>
            <a:ext cx="2399903" cy="1761114"/>
          </a:xfrm>
          <a:prstGeom prst="bentConnector3">
            <a:avLst>
              <a:gd name="adj1" fmla="val -1771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0F44B50-AD89-48C0-8D56-DB6B045D67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9825" y="4417778"/>
            <a:ext cx="2458862" cy="185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46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5D938-BCC6-4843-86B7-839AD5F98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9099"/>
            <a:ext cx="9817100" cy="584201"/>
          </a:xfrm>
        </p:spPr>
        <p:txBody>
          <a:bodyPr/>
          <a:lstStyle/>
          <a:p>
            <a:r>
              <a:rPr lang="ro-RO" sz="2700" dirty="0"/>
              <a:t>Compararea datelor din fluxul video cu cele din baza de 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E44B0-7796-4831-8967-39A056C2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499" y="1003300"/>
            <a:ext cx="5651501" cy="5353050"/>
          </a:xfrm>
        </p:spPr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ro-RO" sz="2400" dirty="0"/>
              <a:t>Pentru a realiza o comparație între datele codificate din baza de date și datele codificate din fluxul video avem nevoie de 3 metode: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o-RO" sz="2000" dirty="0">
                <a:solidFill>
                  <a:srgbClr val="C00000"/>
                </a:solidFill>
              </a:rPr>
              <a:t>face_recognition.compare_faces</a:t>
            </a:r>
            <a:r>
              <a:rPr lang="en-US" sz="2000" dirty="0">
                <a:solidFill>
                  <a:srgbClr val="C00000"/>
                </a:solidFill>
              </a:rPr>
              <a:t>()</a:t>
            </a:r>
            <a:r>
              <a:rPr lang="en-US" sz="2000" dirty="0">
                <a:solidFill>
                  <a:schemeClr val="tx1"/>
                </a:solidFill>
              </a:rPr>
              <a:t>,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ro-RO" sz="2000" dirty="0"/>
              <a:t>această metodă returnează o </a:t>
            </a:r>
            <a:r>
              <a:rPr lang="ro-RO" sz="2000" dirty="0">
                <a:solidFill>
                  <a:srgbClr val="002060"/>
                </a:solidFill>
              </a:rPr>
              <a:t>listă booleană </a:t>
            </a:r>
            <a:r>
              <a:rPr lang="ro-RO" sz="2000" dirty="0"/>
              <a:t>(true/false) care indică dacă o față găsita este regăsită in baza de date</a:t>
            </a:r>
            <a:r>
              <a:rPr lang="en-US" sz="2000" dirty="0"/>
              <a:t>;</a:t>
            </a:r>
            <a:endParaRPr lang="ro-RO" sz="20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ro-RO" sz="2000" dirty="0">
                <a:solidFill>
                  <a:srgbClr val="C00000"/>
                </a:solidFill>
              </a:rPr>
              <a:t>face_recognition.face_distance()</a:t>
            </a:r>
            <a:r>
              <a:rPr lang="ro-RO" sz="2000" dirty="0"/>
              <a:t>, compară captura din fluxul video și imaginea din baza de date returnând un </a:t>
            </a:r>
            <a:r>
              <a:rPr lang="ro-RO" sz="2000" dirty="0">
                <a:solidFill>
                  <a:srgbClr val="002060"/>
                </a:solidFill>
              </a:rPr>
              <a:t>numpy array</a:t>
            </a:r>
            <a:r>
              <a:rPr lang="ro-RO" sz="2000" dirty="0"/>
              <a:t>, în care se regăsesc distanțe euclidiene. Distanța cea mai mică înseamnă că datele se aseamănă</a:t>
            </a:r>
            <a:r>
              <a:rPr lang="en-US" sz="2000" dirty="0"/>
              <a:t>;</a:t>
            </a:r>
            <a:endParaRPr lang="ro-RO" sz="20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ro-RO" sz="2000" dirty="0">
                <a:solidFill>
                  <a:srgbClr val="C00000"/>
                </a:solidFill>
              </a:rPr>
              <a:t>np.argmin()</a:t>
            </a:r>
            <a:r>
              <a:rPr lang="en-US" sz="2000" dirty="0"/>
              <a:t>, </a:t>
            </a:r>
            <a:r>
              <a:rPr lang="ro-RO" sz="2000" dirty="0"/>
              <a:t>returnează </a:t>
            </a:r>
            <a:r>
              <a:rPr lang="ro-RO" sz="2000" dirty="0">
                <a:solidFill>
                  <a:srgbClr val="002060"/>
                </a:solidFill>
              </a:rPr>
              <a:t>indicele</a:t>
            </a:r>
            <a:r>
              <a:rPr lang="ro-RO" sz="2000" dirty="0"/>
              <a:t> celei mai mici valori dintr-un numpy array</a:t>
            </a:r>
            <a:r>
              <a:rPr lang="en-US" sz="2000" dirty="0"/>
              <a:t>.</a:t>
            </a:r>
            <a:endParaRPr lang="ro-RO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21223F-ADA3-4201-9B0A-7460B5727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407" y="2561544"/>
            <a:ext cx="5997593" cy="173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24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1487C-B8A0-4557-8B38-2452E4737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99" y="419099"/>
            <a:ext cx="9483271" cy="584201"/>
          </a:xfrm>
        </p:spPr>
        <p:txBody>
          <a:bodyPr/>
          <a:lstStyle/>
          <a:p>
            <a:r>
              <a:rPr lang="ro-RO" sz="2700" dirty="0"/>
              <a:t>Compararea datelor din fluxul video cu cele din baza de date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3D655D6-A536-45C9-B0D0-94BBE0E8A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929756"/>
              </p:ext>
            </p:extLst>
          </p:nvPr>
        </p:nvGraphicFramePr>
        <p:xfrm>
          <a:off x="283027" y="1686083"/>
          <a:ext cx="55589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743">
                  <a:extLst>
                    <a:ext uri="{9D8B030D-6E8A-4147-A177-3AD203B41FA5}">
                      <a16:colId xmlns:a16="http://schemas.microsoft.com/office/drawing/2014/main" val="3763455389"/>
                    </a:ext>
                  </a:extLst>
                </a:gridCol>
                <a:gridCol w="1389743">
                  <a:extLst>
                    <a:ext uri="{9D8B030D-6E8A-4147-A177-3AD203B41FA5}">
                      <a16:colId xmlns:a16="http://schemas.microsoft.com/office/drawing/2014/main" val="2824397569"/>
                    </a:ext>
                  </a:extLst>
                </a:gridCol>
                <a:gridCol w="1389743">
                  <a:extLst>
                    <a:ext uri="{9D8B030D-6E8A-4147-A177-3AD203B41FA5}">
                      <a16:colId xmlns:a16="http://schemas.microsoft.com/office/drawing/2014/main" val="64453828"/>
                    </a:ext>
                  </a:extLst>
                </a:gridCol>
                <a:gridCol w="1389743">
                  <a:extLst>
                    <a:ext uri="{9D8B030D-6E8A-4147-A177-3AD203B41FA5}">
                      <a16:colId xmlns:a16="http://schemas.microsoft.com/office/drawing/2014/main" val="1694290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327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09307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8E077D7-0E5D-4708-AF12-0E98A4044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572414"/>
              </p:ext>
            </p:extLst>
          </p:nvPr>
        </p:nvGraphicFramePr>
        <p:xfrm>
          <a:off x="261257" y="3079976"/>
          <a:ext cx="55589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743">
                  <a:extLst>
                    <a:ext uri="{9D8B030D-6E8A-4147-A177-3AD203B41FA5}">
                      <a16:colId xmlns:a16="http://schemas.microsoft.com/office/drawing/2014/main" val="3763455389"/>
                    </a:ext>
                  </a:extLst>
                </a:gridCol>
                <a:gridCol w="1389743">
                  <a:extLst>
                    <a:ext uri="{9D8B030D-6E8A-4147-A177-3AD203B41FA5}">
                      <a16:colId xmlns:a16="http://schemas.microsoft.com/office/drawing/2014/main" val="2824397569"/>
                    </a:ext>
                  </a:extLst>
                </a:gridCol>
                <a:gridCol w="1389743">
                  <a:extLst>
                    <a:ext uri="{9D8B030D-6E8A-4147-A177-3AD203B41FA5}">
                      <a16:colId xmlns:a16="http://schemas.microsoft.com/office/drawing/2014/main" val="64453828"/>
                    </a:ext>
                  </a:extLst>
                </a:gridCol>
                <a:gridCol w="1389743">
                  <a:extLst>
                    <a:ext uri="{9D8B030D-6E8A-4147-A177-3AD203B41FA5}">
                      <a16:colId xmlns:a16="http://schemas.microsoft.com/office/drawing/2014/main" val="1694290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327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510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093071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A1AD18FC-7FDA-4AE6-BFA1-A64580DE1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440568"/>
              </p:ext>
            </p:extLst>
          </p:nvPr>
        </p:nvGraphicFramePr>
        <p:xfrm>
          <a:off x="2140857" y="4568205"/>
          <a:ext cx="18433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3314">
                  <a:extLst>
                    <a:ext uri="{9D8B030D-6E8A-4147-A177-3AD203B41FA5}">
                      <a16:colId xmlns:a16="http://schemas.microsoft.com/office/drawing/2014/main" val="144695491"/>
                    </a:ext>
                  </a:extLst>
                </a:gridCol>
              </a:tblGrid>
              <a:tr h="409046">
                <a:tc>
                  <a:txBody>
                    <a:bodyPr/>
                    <a:lstStyle/>
                    <a:p>
                      <a:pPr algn="ctr"/>
                      <a:r>
                        <a:rPr lang="ro-RO" noProof="0" dirty="0"/>
                        <a:t>best_match_index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857930"/>
                  </a:ext>
                </a:extLst>
              </a:tr>
              <a:tr h="3326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76836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9BBDD11-FB9B-4A11-8CED-08498D770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914607"/>
              </p:ext>
            </p:extLst>
          </p:nvPr>
        </p:nvGraphicFramePr>
        <p:xfrm>
          <a:off x="283027" y="1381283"/>
          <a:ext cx="5537201" cy="304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537201">
                  <a:extLst>
                    <a:ext uri="{9D8B030D-6E8A-4147-A177-3AD203B41FA5}">
                      <a16:colId xmlns:a16="http://schemas.microsoft.com/office/drawing/2014/main" val="1826444802"/>
                    </a:ext>
                  </a:extLst>
                </a:gridCol>
              </a:tblGrid>
              <a:tr h="261257">
                <a:tc>
                  <a:txBody>
                    <a:bodyPr/>
                    <a:lstStyle/>
                    <a:p>
                      <a:pPr algn="ctr"/>
                      <a:r>
                        <a:rPr lang="ro-RO" noProof="0" dirty="0"/>
                        <a:t>matches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97880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9312136-D655-4C1B-9984-0DC271F64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878329"/>
              </p:ext>
            </p:extLst>
          </p:nvPr>
        </p:nvGraphicFramePr>
        <p:xfrm>
          <a:off x="261257" y="2775176"/>
          <a:ext cx="5558971" cy="3048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5558971">
                  <a:extLst>
                    <a:ext uri="{9D8B030D-6E8A-4147-A177-3AD203B41FA5}">
                      <a16:colId xmlns:a16="http://schemas.microsoft.com/office/drawing/2014/main" val="93184122"/>
                    </a:ext>
                  </a:extLst>
                </a:gridCol>
              </a:tblGrid>
              <a:tr h="275771">
                <a:tc>
                  <a:txBody>
                    <a:bodyPr/>
                    <a:lstStyle/>
                    <a:p>
                      <a:pPr algn="ctr"/>
                      <a:r>
                        <a:rPr lang="ro-RO" noProof="0" dirty="0"/>
                        <a:t>face_distances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060602"/>
                  </a:ext>
                </a:extLst>
              </a:tr>
            </a:tbl>
          </a:graphicData>
        </a:graphic>
      </p:graphicFrame>
      <p:graphicFrame>
        <p:nvGraphicFramePr>
          <p:cNvPr id="18" name="Table 9">
            <a:extLst>
              <a:ext uri="{FF2B5EF4-FFF2-40B4-BE49-F238E27FC236}">
                <a16:creationId xmlns:a16="http://schemas.microsoft.com/office/drawing/2014/main" id="{968CF3D6-8C91-43C0-9C6C-59B0C8ED3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819450"/>
              </p:ext>
            </p:extLst>
          </p:nvPr>
        </p:nvGraphicFramePr>
        <p:xfrm>
          <a:off x="6206671" y="2775176"/>
          <a:ext cx="18433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3314">
                  <a:extLst>
                    <a:ext uri="{9D8B030D-6E8A-4147-A177-3AD203B41FA5}">
                      <a16:colId xmlns:a16="http://schemas.microsoft.com/office/drawing/2014/main" val="144695491"/>
                    </a:ext>
                  </a:extLst>
                </a:gridCol>
              </a:tblGrid>
              <a:tr h="409046">
                <a:tc>
                  <a:txBody>
                    <a:bodyPr/>
                    <a:lstStyle/>
                    <a:p>
                      <a:pPr algn="ctr"/>
                      <a:r>
                        <a:rPr lang="ro-RO" noProof="0" dirty="0"/>
                        <a:t>best_match_index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857930"/>
                  </a:ext>
                </a:extLst>
              </a:tr>
              <a:tr h="33263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768367"/>
                  </a:ext>
                </a:extLst>
              </a:tr>
            </a:tbl>
          </a:graphicData>
        </a:graphic>
      </p:graphicFrame>
      <p:graphicFrame>
        <p:nvGraphicFramePr>
          <p:cNvPr id="19" name="Table 6">
            <a:extLst>
              <a:ext uri="{FF2B5EF4-FFF2-40B4-BE49-F238E27FC236}">
                <a16:creationId xmlns:a16="http://schemas.microsoft.com/office/drawing/2014/main" id="{9A7911D9-EBCD-4608-8C3A-308F07C73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566200"/>
              </p:ext>
            </p:extLst>
          </p:nvPr>
        </p:nvGraphicFramePr>
        <p:xfrm>
          <a:off x="6206671" y="1637300"/>
          <a:ext cx="55589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743">
                  <a:extLst>
                    <a:ext uri="{9D8B030D-6E8A-4147-A177-3AD203B41FA5}">
                      <a16:colId xmlns:a16="http://schemas.microsoft.com/office/drawing/2014/main" val="3763455389"/>
                    </a:ext>
                  </a:extLst>
                </a:gridCol>
                <a:gridCol w="1389743">
                  <a:extLst>
                    <a:ext uri="{9D8B030D-6E8A-4147-A177-3AD203B41FA5}">
                      <a16:colId xmlns:a16="http://schemas.microsoft.com/office/drawing/2014/main" val="2824397569"/>
                    </a:ext>
                  </a:extLst>
                </a:gridCol>
                <a:gridCol w="1389743">
                  <a:extLst>
                    <a:ext uri="{9D8B030D-6E8A-4147-A177-3AD203B41FA5}">
                      <a16:colId xmlns:a16="http://schemas.microsoft.com/office/drawing/2014/main" val="64453828"/>
                    </a:ext>
                  </a:extLst>
                </a:gridCol>
                <a:gridCol w="1389743">
                  <a:extLst>
                    <a:ext uri="{9D8B030D-6E8A-4147-A177-3AD203B41FA5}">
                      <a16:colId xmlns:a16="http://schemas.microsoft.com/office/drawing/2014/main" val="1694290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327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09307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198FB79-CD35-4DD6-958C-A5FADDF5E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425742"/>
              </p:ext>
            </p:extLst>
          </p:nvPr>
        </p:nvGraphicFramePr>
        <p:xfrm>
          <a:off x="6206671" y="1376043"/>
          <a:ext cx="5537201" cy="304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537201">
                  <a:extLst>
                    <a:ext uri="{9D8B030D-6E8A-4147-A177-3AD203B41FA5}">
                      <a16:colId xmlns:a16="http://schemas.microsoft.com/office/drawing/2014/main" val="1826444802"/>
                    </a:ext>
                  </a:extLst>
                </a:gridCol>
              </a:tblGrid>
              <a:tr h="261257">
                <a:tc>
                  <a:txBody>
                    <a:bodyPr/>
                    <a:lstStyle/>
                    <a:p>
                      <a:pPr algn="ctr"/>
                      <a:r>
                        <a:rPr lang="ro-RO" noProof="0" dirty="0"/>
                        <a:t>matches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978805"/>
                  </a:ext>
                </a:extLst>
              </a:tr>
            </a:tbl>
          </a:graphicData>
        </a:graphic>
      </p:graphicFrame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981CC5B9-7F09-4466-B454-91D8CFA65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237886"/>
              </p:ext>
            </p:extLst>
          </p:nvPr>
        </p:nvGraphicFramePr>
        <p:xfrm>
          <a:off x="8617858" y="3844270"/>
          <a:ext cx="1748970" cy="6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970">
                  <a:extLst>
                    <a:ext uri="{9D8B030D-6E8A-4147-A177-3AD203B41FA5}">
                      <a16:colId xmlns:a16="http://schemas.microsoft.com/office/drawing/2014/main" val="19999739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o-RO" noProof="0" dirty="0"/>
                        <a:t>nume</a:t>
                      </a:r>
                      <a:r>
                        <a:rPr lang="en-US" dirty="0"/>
                        <a:t> 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830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lista_nume_DB[2]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644672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565F5D5-DB28-42DC-8A35-DC120F1B0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381242"/>
              </p:ext>
            </p:extLst>
          </p:nvPr>
        </p:nvGraphicFramePr>
        <p:xfrm>
          <a:off x="2140857" y="5560786"/>
          <a:ext cx="1748970" cy="6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970">
                  <a:extLst>
                    <a:ext uri="{9D8B030D-6E8A-4147-A177-3AD203B41FA5}">
                      <a16:colId xmlns:a16="http://schemas.microsoft.com/office/drawing/2014/main" val="31579231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o-RO" noProof="0" dirty="0"/>
                        <a:t>nume</a:t>
                      </a:r>
                      <a:r>
                        <a:rPr lang="en-US" dirty="0"/>
                        <a:t> 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56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Unknown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426621"/>
                  </a:ext>
                </a:extLst>
              </a:tr>
            </a:tbl>
          </a:graphicData>
        </a:graphic>
      </p:graphicFrame>
      <p:graphicFrame>
        <p:nvGraphicFramePr>
          <p:cNvPr id="29" name="Table 6">
            <a:extLst>
              <a:ext uri="{FF2B5EF4-FFF2-40B4-BE49-F238E27FC236}">
                <a16:creationId xmlns:a16="http://schemas.microsoft.com/office/drawing/2014/main" id="{55F1DF05-E2BF-4A0C-8C5A-43EFAE84F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020919"/>
              </p:ext>
            </p:extLst>
          </p:nvPr>
        </p:nvGraphicFramePr>
        <p:xfrm>
          <a:off x="6096000" y="5177157"/>
          <a:ext cx="55589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743">
                  <a:extLst>
                    <a:ext uri="{9D8B030D-6E8A-4147-A177-3AD203B41FA5}">
                      <a16:colId xmlns:a16="http://schemas.microsoft.com/office/drawing/2014/main" val="3763455389"/>
                    </a:ext>
                  </a:extLst>
                </a:gridCol>
                <a:gridCol w="1389743">
                  <a:extLst>
                    <a:ext uri="{9D8B030D-6E8A-4147-A177-3AD203B41FA5}">
                      <a16:colId xmlns:a16="http://schemas.microsoft.com/office/drawing/2014/main" val="2824397569"/>
                    </a:ext>
                  </a:extLst>
                </a:gridCol>
                <a:gridCol w="1389743">
                  <a:extLst>
                    <a:ext uri="{9D8B030D-6E8A-4147-A177-3AD203B41FA5}">
                      <a16:colId xmlns:a16="http://schemas.microsoft.com/office/drawing/2014/main" val="64453828"/>
                    </a:ext>
                  </a:extLst>
                </a:gridCol>
                <a:gridCol w="1389743">
                  <a:extLst>
                    <a:ext uri="{9D8B030D-6E8A-4147-A177-3AD203B41FA5}">
                      <a16:colId xmlns:a16="http://schemas.microsoft.com/office/drawing/2014/main" val="1694290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327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093071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49E70D61-B339-4ED5-980D-C2EAFAEFD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957665"/>
              </p:ext>
            </p:extLst>
          </p:nvPr>
        </p:nvGraphicFramePr>
        <p:xfrm>
          <a:off x="6096000" y="4902475"/>
          <a:ext cx="5537201" cy="31822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537201">
                  <a:extLst>
                    <a:ext uri="{9D8B030D-6E8A-4147-A177-3AD203B41FA5}">
                      <a16:colId xmlns:a16="http://schemas.microsoft.com/office/drawing/2014/main" val="1826444802"/>
                    </a:ext>
                  </a:extLst>
                </a:gridCol>
              </a:tblGrid>
              <a:tr h="318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o-RO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numele_fetelor_gasite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978805"/>
                  </a:ext>
                </a:extLst>
              </a:tr>
            </a:tbl>
          </a:graphicData>
        </a:graphic>
      </p:graphicFrame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D1E0F25-7844-460F-B25D-26DA2F50E892}"/>
              </a:ext>
            </a:extLst>
          </p:cNvPr>
          <p:cNvCxnSpPr/>
          <p:nvPr/>
        </p:nvCxnSpPr>
        <p:spPr>
          <a:xfrm flipV="1">
            <a:off x="8049985" y="2470376"/>
            <a:ext cx="1442358" cy="836341"/>
          </a:xfrm>
          <a:prstGeom prst="bentConnector3">
            <a:avLst>
              <a:gd name="adj1" fmla="val 99308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Arrow: Down 35">
            <a:extLst>
              <a:ext uri="{FF2B5EF4-FFF2-40B4-BE49-F238E27FC236}">
                <a16:creationId xmlns:a16="http://schemas.microsoft.com/office/drawing/2014/main" id="{C71E4356-33BC-471F-B57B-A751AAFCF27D}"/>
              </a:ext>
            </a:extLst>
          </p:cNvPr>
          <p:cNvSpPr/>
          <p:nvPr/>
        </p:nvSpPr>
        <p:spPr>
          <a:xfrm>
            <a:off x="9376226" y="3349510"/>
            <a:ext cx="217712" cy="4181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901D46F-219A-4819-9302-4D073B87EE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74229" y="4414792"/>
            <a:ext cx="2521860" cy="1376408"/>
          </a:xfrm>
          <a:prstGeom prst="bentConnector3">
            <a:avLst>
              <a:gd name="adj1" fmla="val 10697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213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B7BC-1B8D-467F-B41A-BD52039D0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Afișarea rezultatelor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B749C-2933-424A-BAD0-28B8CCCDA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499" y="1206500"/>
            <a:ext cx="5651501" cy="51498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ro-RO" sz="2400" dirty="0"/>
              <a:t>Readucem fereastra la dimensiunea inițială;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o-RO" sz="2400" dirty="0"/>
              <a:t>Desenam un pătrat in jurul fetei;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o-RO" sz="2400" dirty="0"/>
              <a:t>Adăugăm un label care continue numele persoanei;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o-RO" sz="2400" dirty="0"/>
              <a:t>Afișăm in fluxul video;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o-RO" sz="2400" dirty="0"/>
              <a:t>Apăsăm tasta ‘</a:t>
            </a:r>
            <a:r>
              <a:rPr lang="ro-RO" sz="2400" dirty="0">
                <a:solidFill>
                  <a:srgbClr val="C00000"/>
                </a:solidFill>
              </a:rPr>
              <a:t>q</a:t>
            </a:r>
            <a:r>
              <a:rPr lang="ro-RO" sz="2400" dirty="0"/>
              <a:t>’ pentru a închide programul;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o-RO" sz="2400" dirty="0"/>
              <a:t>Închidem camera si fereastra.</a:t>
            </a:r>
          </a:p>
          <a:p>
            <a:pPr>
              <a:buFont typeface="Wingdings" panose="05000000000000000000" pitchFamily="2" charset="2"/>
              <a:buChar char="ü"/>
            </a:pPr>
            <a:endParaRPr lang="ro-RO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3AE396-12F5-4CAF-8453-9B9D0E48B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33525"/>
            <a:ext cx="59150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9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600B-C5B6-4F84-B64C-9CAFE7173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Afișarea rezultatelor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2AF360-863A-4448-8D5F-6E11CCE7D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1187" y="1257665"/>
            <a:ext cx="5449625" cy="434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82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4FDB4-EEDB-4FB2-8A06-92D5D7833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100" y="69397"/>
            <a:ext cx="9321800" cy="1061358"/>
          </a:xfrm>
        </p:spPr>
        <p:txBody>
          <a:bodyPr/>
          <a:lstStyle/>
          <a:p>
            <a:pPr algn="ctr"/>
            <a:r>
              <a:rPr lang="az-Cyrl-AZ" sz="6000" dirty="0"/>
              <a:t>Дякую!</a:t>
            </a:r>
            <a:endParaRPr lang="ro-RO" sz="6000" dirty="0"/>
          </a:p>
        </p:txBody>
      </p:sp>
      <p:pic>
        <p:nvPicPr>
          <p:cNvPr id="5" name="Picture 4" descr="A picture containing yellow&#10;&#10;Description automatically generated">
            <a:extLst>
              <a:ext uri="{FF2B5EF4-FFF2-40B4-BE49-F238E27FC236}">
                <a16:creationId xmlns:a16="http://schemas.microsoft.com/office/drawing/2014/main" id="{DDF02EC2-4321-4120-A752-BBD452D32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389" y="1285655"/>
            <a:ext cx="3495221" cy="4943241"/>
          </a:xfrm>
          <a:prstGeom prst="rect">
            <a:avLst/>
          </a:prstGeom>
        </p:spPr>
      </p:pic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355CCA9B-971C-409F-9CD6-EA647222C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0457"/>
            <a:ext cx="2409371" cy="240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69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C8952-A905-471C-95FB-1866605E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Dezvoltarea aplicației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3F341-D8DE-479E-8DCA-D13BA15EDA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o-RO" dirty="0"/>
              <a:t>Realizarea bazei de</a:t>
            </a:r>
            <a:r>
              <a:rPr lang="en-US" dirty="0"/>
              <a:t> date</a:t>
            </a:r>
            <a:endParaRPr lang="ro-RO" dirty="0"/>
          </a:p>
          <a:p>
            <a:pPr>
              <a:buFont typeface="Wingdings" panose="05000000000000000000" pitchFamily="2" charset="2"/>
              <a:buChar char="Ø"/>
            </a:pPr>
            <a:r>
              <a:rPr lang="ro-RO" dirty="0"/>
              <a:t>Realizarea conexiuni cu baza de date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dirty="0"/>
              <a:t>Preluarea și prelucrarea datelor din baza de date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dirty="0"/>
              <a:t>Preluarea</a:t>
            </a:r>
            <a:r>
              <a:rPr lang="en-US" dirty="0"/>
              <a:t> </a:t>
            </a:r>
            <a:r>
              <a:rPr lang="ro-RO" dirty="0"/>
              <a:t>și prelucrarea datelor</a:t>
            </a:r>
            <a:r>
              <a:rPr lang="en-US" dirty="0"/>
              <a:t> </a:t>
            </a:r>
            <a:r>
              <a:rPr lang="ro-RO" dirty="0"/>
              <a:t>din fluxul video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dirty="0"/>
              <a:t>Compararea datelor din fluxul video cu cele din baza de date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dirty="0"/>
              <a:t>Afișarea rezultatelor</a:t>
            </a:r>
          </a:p>
          <a:p>
            <a:pPr>
              <a:buFont typeface="Wingdings" panose="05000000000000000000" pitchFamily="2" charset="2"/>
              <a:buChar char="Ø"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52974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66A39-2C77-4102-8B60-399B6209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Realizarea bazei de 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D3448-122D-4053-8544-1E5750452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499" y="1206500"/>
            <a:ext cx="5651501" cy="5149850"/>
          </a:xfrm>
        </p:spPr>
        <p:txBody>
          <a:bodyPr/>
          <a:lstStyle/>
          <a:p>
            <a:pPr marL="114300" indent="0" algn="just">
              <a:buNone/>
            </a:pPr>
            <a:r>
              <a:rPr lang="ro-RO" dirty="0"/>
              <a:t>Baza de date s-a realizat cu ajutorul interfeței vizuale din </a:t>
            </a:r>
            <a:r>
              <a:rPr lang="ro-RO" dirty="0">
                <a:solidFill>
                  <a:srgbClr val="FF0000"/>
                </a:solidFill>
              </a:rPr>
              <a:t>phpmyadmin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ro-RO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978E5E-41D4-4DD1-965A-D31D7FD4B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50026"/>
            <a:ext cx="5939593" cy="151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5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D1B3D-506E-4223-A0A3-7C96ECAD5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Realizarea conexiuni cu baza de 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7DB8E-C9AC-47C2-83D7-2B5384CA98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ro-RO" dirty="0"/>
              <a:t>Limbajul de programare Python este unul foarte pliabil, întrucât cu ajutorul lui putem accesa o baza de date, să preluam, inseram sau să ștergem date din aceasta.</a:t>
            </a:r>
          </a:p>
          <a:p>
            <a:pPr marL="114300" indent="0" algn="just">
              <a:buNone/>
            </a:pPr>
            <a:r>
              <a:rPr lang="ro-RO" dirty="0"/>
              <a:t>Ca să realizam acest lucru avem nevoie de un modul numit </a:t>
            </a:r>
            <a:r>
              <a:rPr lang="ro-RO" dirty="0">
                <a:solidFill>
                  <a:srgbClr val="FF0000"/>
                </a:solidFill>
              </a:rPr>
              <a:t>mysql.connector, </a:t>
            </a:r>
            <a:r>
              <a:rPr lang="ro-RO" dirty="0">
                <a:solidFill>
                  <a:schemeClr val="tx1"/>
                </a:solidFill>
              </a:rPr>
              <a:t>pentru a crea o punte de legătura între baza de date și Python.</a:t>
            </a:r>
            <a:endParaRPr lang="ro-R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50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B2986-A6C2-429E-8BDC-D46F0953C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Realizarea conexiuni cu baza de 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F1225-86CB-4982-A07B-6962C2E59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499" y="1206500"/>
            <a:ext cx="5501871" cy="5149850"/>
          </a:xfrm>
        </p:spPr>
        <p:txBody>
          <a:bodyPr/>
          <a:lstStyle/>
          <a:p>
            <a:pPr marL="114300" indent="0" algn="just">
              <a:buNone/>
            </a:pPr>
            <a:r>
              <a:rPr lang="ro-RO" dirty="0"/>
              <a:t>Pentru a realiza conexiunea este nevoie de: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o-RO" dirty="0"/>
              <a:t>Numele host-ului;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o-RO" dirty="0"/>
              <a:t>User-ul;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o-RO" dirty="0"/>
              <a:t>Parola;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N</a:t>
            </a:r>
            <a:r>
              <a:rPr lang="ro-RO" dirty="0"/>
              <a:t>umele bazei de date;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o-RO" dirty="0"/>
              <a:t>Crearea unui obiect de tip </a:t>
            </a:r>
            <a:r>
              <a:rPr lang="ro-RO" dirty="0">
                <a:solidFill>
                  <a:srgbClr val="C00000"/>
                </a:solidFill>
              </a:rPr>
              <a:t>cursor() </a:t>
            </a:r>
            <a:r>
              <a:rPr lang="ro-RO" dirty="0"/>
              <a:t>pentru a se executa interogările și a se prelua înregistrările din baza de date.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9C54C5-07BC-4B26-BF2F-7F11B6B94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260" y="2229003"/>
            <a:ext cx="5501871" cy="23999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8A1BCB-BC78-4989-8891-6B5E3C673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260" y="4628996"/>
            <a:ext cx="5501871" cy="96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94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CE9B-F6C7-4647-A12D-21BE13AC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9099"/>
            <a:ext cx="9321800" cy="613288"/>
          </a:xfrm>
        </p:spPr>
        <p:txBody>
          <a:bodyPr/>
          <a:lstStyle/>
          <a:p>
            <a:r>
              <a:rPr lang="ro-RO" sz="3200" dirty="0"/>
              <a:t>Preluarea și prelucrarea datelor din baza de 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5DAA3-2348-4404-B982-408B8ED6F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499" y="1206500"/>
            <a:ext cx="5651501" cy="5149850"/>
          </a:xfrm>
        </p:spPr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ro-RO" dirty="0"/>
              <a:t>Executare de interogări se realizează cu ajutorul metodei </a:t>
            </a:r>
            <a:r>
              <a:rPr lang="ro-RO" dirty="0">
                <a:solidFill>
                  <a:srgbClr val="C00000"/>
                </a:solidFill>
              </a:rPr>
              <a:t>execute()</a:t>
            </a:r>
            <a:r>
              <a:rPr lang="ro-RO" dirty="0"/>
              <a:t> a </a:t>
            </a:r>
            <a:r>
              <a:rPr lang="ro-RO" dirty="0">
                <a:solidFill>
                  <a:srgbClr val="002060"/>
                </a:solidFill>
              </a:rPr>
              <a:t>obiectului</a:t>
            </a:r>
            <a:r>
              <a:rPr lang="ro-RO" dirty="0"/>
              <a:t> de tip </a:t>
            </a:r>
            <a:r>
              <a:rPr lang="ro-RO" dirty="0">
                <a:solidFill>
                  <a:srgbClr val="002060"/>
                </a:solidFill>
              </a:rPr>
              <a:t>cursor</a:t>
            </a:r>
            <a:r>
              <a:rPr lang="ro-RO" dirty="0"/>
              <a:t> </a:t>
            </a:r>
            <a:r>
              <a:rPr lang="ro-RO" dirty="0">
                <a:solidFill>
                  <a:srgbClr val="C00000"/>
                </a:solidFill>
              </a:rPr>
              <a:t>mycursor</a:t>
            </a:r>
            <a:r>
              <a:rPr lang="ro-RO" dirty="0">
                <a:solidFill>
                  <a:schemeClr val="tx1"/>
                </a:solidFill>
              </a:rPr>
              <a:t>.</a:t>
            </a:r>
          </a:p>
          <a:p>
            <a:pPr marL="114300" indent="0" algn="just">
              <a:buNone/>
            </a:pPr>
            <a:r>
              <a:rPr lang="ro-RO" dirty="0">
                <a:solidFill>
                  <a:schemeClr val="tx1"/>
                </a:solidFill>
              </a:rPr>
              <a:t>Metoda </a:t>
            </a:r>
            <a:r>
              <a:rPr lang="ro-RO" dirty="0">
                <a:solidFill>
                  <a:srgbClr val="C00000"/>
                </a:solidFill>
              </a:rPr>
              <a:t>fetchall() </a:t>
            </a:r>
            <a:r>
              <a:rPr lang="ro-RO" dirty="0">
                <a:solidFill>
                  <a:schemeClr val="tx1"/>
                </a:solidFill>
              </a:rPr>
              <a:t>preia datele interogării returnând datele într-o structura  de </a:t>
            </a:r>
            <a:r>
              <a:rPr lang="ro-RO" dirty="0">
                <a:solidFill>
                  <a:srgbClr val="002060"/>
                </a:solidFill>
              </a:rPr>
              <a:t>tip lista de tupluri</a:t>
            </a:r>
            <a:r>
              <a:rPr lang="ro-RO" dirty="0">
                <a:solidFill>
                  <a:schemeClr val="tx1"/>
                </a:solidFill>
              </a:rPr>
              <a:t>. Aceste date, pentru a fi prelucrate mai departe, va trebui sa le convertim la o simpla </a:t>
            </a:r>
            <a:r>
              <a:rPr lang="ro-RO" dirty="0">
                <a:solidFill>
                  <a:srgbClr val="002060"/>
                </a:solidFill>
              </a:rPr>
              <a:t>lista</a:t>
            </a:r>
            <a:r>
              <a:rPr lang="ro-RO" dirty="0">
                <a:solidFill>
                  <a:schemeClr val="tx1"/>
                </a:solidFill>
              </a:rPr>
              <a:t> de șiruri de caractere.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46B2F8-8A48-405F-8DC7-165C0B7E0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25280"/>
            <a:ext cx="6029326" cy="18476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669C70-AAE8-4840-96A5-73B3EB5B9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84033"/>
            <a:ext cx="6029326" cy="496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A93381-09F2-43BD-A5E5-A1949E93F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016713"/>
            <a:ext cx="6029326" cy="516007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3E6F0257-1B03-4C07-BC91-35264CE7E4D2}"/>
              </a:ext>
            </a:extLst>
          </p:cNvPr>
          <p:cNvSpPr/>
          <p:nvPr/>
        </p:nvSpPr>
        <p:spPr>
          <a:xfrm>
            <a:off x="8845192" y="4002185"/>
            <a:ext cx="530942" cy="1018872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55564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B44C6-F12B-4816-8D0B-4397558E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200" dirty="0"/>
              <a:t>Preluarea și prelucrarea datelor din baza de 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E7B55-B79E-4B42-8954-93F9C8719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206500"/>
            <a:ext cx="5027150" cy="5149850"/>
          </a:xfrm>
        </p:spPr>
        <p:txBody>
          <a:bodyPr/>
          <a:lstStyle/>
          <a:p>
            <a:pPr marL="114300" indent="0" algn="just">
              <a:buNone/>
            </a:pPr>
            <a:r>
              <a:rPr lang="ro-RO" dirty="0"/>
              <a:t>Imaginile preluate din baza de date trebuie să treacă printr-o serie de prelucrări pentru a le fi identificate trăsăturile.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o-RO" sz="2400" dirty="0"/>
              <a:t>Imaginea se convertește în tonuri de gri</a:t>
            </a:r>
            <a:r>
              <a:rPr lang="en-US" sz="2400" dirty="0"/>
              <a:t>;</a:t>
            </a:r>
            <a:endParaRPr lang="ro-RO" sz="24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ro-RO" sz="2400" dirty="0"/>
              <a:t>Imaginea se codifică</a:t>
            </a:r>
            <a:r>
              <a:rPr lang="en-US" sz="2400" dirty="0"/>
              <a:t>.</a:t>
            </a:r>
            <a:endParaRPr lang="ro-RO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08E009-E83D-42A0-AEAE-0F2DE4C67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652" y="1311761"/>
            <a:ext cx="6805773" cy="14027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AFB042-E280-421C-8A0E-6A1E6007C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597" y="2731831"/>
            <a:ext cx="1610820" cy="18574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667998-E4F1-4046-88F6-21167DB30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756" y="2714548"/>
            <a:ext cx="1705585" cy="1857452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79899D68-A4CA-498B-B3BE-FA12244E268F}"/>
              </a:ext>
            </a:extLst>
          </p:cNvPr>
          <p:cNvSpPr/>
          <p:nvPr/>
        </p:nvSpPr>
        <p:spPr>
          <a:xfrm>
            <a:off x="7757106" y="3431534"/>
            <a:ext cx="1610820" cy="250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D67874-6408-42BD-90C0-BF269FAAA9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756" y="4613813"/>
            <a:ext cx="2458862" cy="1857452"/>
          </a:xfrm>
          <a:prstGeom prst="rect">
            <a:avLst/>
          </a:prstGeom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C88C4D1-0A49-456D-A3DF-88CDAC40412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562517" y="3781425"/>
            <a:ext cx="2399903" cy="1761114"/>
          </a:xfrm>
          <a:prstGeom prst="bentConnector3">
            <a:avLst>
              <a:gd name="adj1" fmla="val -2497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764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97D80-3D5C-46AC-B4E5-9029548D4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9099"/>
            <a:ext cx="9643880" cy="584201"/>
          </a:xfrm>
        </p:spPr>
        <p:txBody>
          <a:bodyPr/>
          <a:lstStyle/>
          <a:p>
            <a:r>
              <a:rPr lang="ro-RO" sz="3500" dirty="0"/>
              <a:t>Preluarea și prelucrarea datelor din fluxul video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C65A5-DB8A-4E44-832D-D1C32C5F7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499" y="1206500"/>
            <a:ext cx="5651501" cy="5149850"/>
          </a:xfrm>
        </p:spPr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ro-RO" sz="2400" dirty="0"/>
              <a:t>În primul rând, datele colectate se stochează în liste.</a:t>
            </a:r>
          </a:p>
          <a:p>
            <a:pPr marL="114300" indent="0" algn="just">
              <a:buNone/>
            </a:pPr>
            <a:r>
              <a:rPr lang="ro-RO" sz="2400" dirty="0"/>
              <a:t>Fluxul video, se prelucrează frame cu frame: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o-RO" sz="2200" dirty="0"/>
              <a:t>Capturăm un frame</a:t>
            </a:r>
            <a:r>
              <a:rPr lang="en-US" sz="2200" dirty="0"/>
              <a:t>;</a:t>
            </a:r>
            <a:endParaRPr lang="ro-RO" sz="22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ro-RO" sz="2200" dirty="0"/>
              <a:t>Redimensionăm captura pentru a face recunoașterea faciala mai</a:t>
            </a:r>
            <a:r>
              <a:rPr lang="en-US" sz="2200" dirty="0"/>
              <a:t> </a:t>
            </a:r>
            <a:r>
              <a:rPr lang="ro-RO" sz="2200" dirty="0"/>
              <a:t>rapida</a:t>
            </a:r>
            <a:r>
              <a:rPr lang="en-US" sz="2200" dirty="0"/>
              <a:t>;</a:t>
            </a:r>
            <a:endParaRPr lang="ro-RO" sz="22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ro-RO" sz="2200" dirty="0"/>
              <a:t>Convertim imaginea de la </a:t>
            </a:r>
            <a:r>
              <a:rPr lang="ro-RO" sz="2200" dirty="0">
                <a:solidFill>
                  <a:srgbClr val="C00000"/>
                </a:solidFill>
              </a:rPr>
              <a:t>BGR(OpenCV) </a:t>
            </a:r>
            <a:r>
              <a:rPr lang="ro-RO" sz="2200" dirty="0"/>
              <a:t>la </a:t>
            </a:r>
            <a:r>
              <a:rPr lang="ro-RO" sz="2200" dirty="0">
                <a:solidFill>
                  <a:srgbClr val="C00000"/>
                </a:solidFill>
              </a:rPr>
              <a:t>RGB(face_recognition), </a:t>
            </a:r>
            <a:r>
              <a:rPr lang="ro-RO" sz="2200" dirty="0"/>
              <a:t>deoarece utilizam modulul face_recognition pentru partea de recunoaștere faciala</a:t>
            </a:r>
            <a:r>
              <a:rPr lang="en-US" sz="2200" dirty="0"/>
              <a:t>.</a:t>
            </a:r>
            <a:endParaRPr lang="ro-RO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4F7FC6-4D82-4B05-9681-2B197D384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863" y="2676086"/>
            <a:ext cx="5801137" cy="150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77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2DF9-5E6C-4189-9EC2-1B80E8658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99" y="419099"/>
            <a:ext cx="9510661" cy="584201"/>
          </a:xfrm>
        </p:spPr>
        <p:txBody>
          <a:bodyPr/>
          <a:lstStyle/>
          <a:p>
            <a:r>
              <a:rPr lang="ro-RO" sz="3500" dirty="0"/>
              <a:t>Preluarea și prelucrarea datelor din fluxul 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884FE9-2876-4C0B-99BB-14C91783F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056" y="1353087"/>
            <a:ext cx="5110838" cy="40743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1B4DBF-D883-4EA8-A466-C0B464BCB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35377"/>
            <a:ext cx="5580984" cy="1187245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B66E6FA-8082-41C1-8F30-B629FE5B3ECF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580984" y="2374081"/>
            <a:ext cx="1296568" cy="105491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DEE843-327D-4A0E-B706-1AE7C4482071}"/>
              </a:ext>
            </a:extLst>
          </p:cNvPr>
          <p:cNvCxnSpPr>
            <a:cxnSpLocks/>
          </p:cNvCxnSpPr>
          <p:nvPr/>
        </p:nvCxnSpPr>
        <p:spPr>
          <a:xfrm>
            <a:off x="5560488" y="3810000"/>
            <a:ext cx="1296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AF926E7-F322-4F2E-B72B-61AEAA613246}"/>
              </a:ext>
            </a:extLst>
          </p:cNvPr>
          <p:cNvCxnSpPr>
            <a:stCxn id="7" idx="0"/>
          </p:cNvCxnSpPr>
          <p:nvPr/>
        </p:nvCxnSpPr>
        <p:spPr>
          <a:xfrm flipV="1">
            <a:off x="2790492" y="1143000"/>
            <a:ext cx="0" cy="16923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94F0AC2-213C-420B-B2D4-FBB5A50127FA}"/>
              </a:ext>
            </a:extLst>
          </p:cNvPr>
          <p:cNvCxnSpPr/>
          <p:nvPr/>
        </p:nvCxnSpPr>
        <p:spPr>
          <a:xfrm>
            <a:off x="2769996" y="1143000"/>
            <a:ext cx="633590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18A127-38F2-44E8-A449-E4C67EDACBF0}"/>
              </a:ext>
            </a:extLst>
          </p:cNvPr>
          <p:cNvCxnSpPr>
            <a:endCxn id="5" idx="0"/>
          </p:cNvCxnSpPr>
          <p:nvPr/>
        </p:nvCxnSpPr>
        <p:spPr>
          <a:xfrm>
            <a:off x="9105900" y="1143000"/>
            <a:ext cx="306575" cy="210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227522"/>
      </p:ext>
    </p:extLst>
  </p:cSld>
  <p:clrMapOvr>
    <a:masterClrMapping/>
  </p:clrMapOvr>
</p:sld>
</file>

<file path=ppt/theme/theme1.xml><?xml version="1.0" encoding="utf-8"?>
<a:theme xmlns:a="http://schemas.openxmlformats.org/drawingml/2006/main" name="Cosmin_Sabo_UTCN_Theme">
  <a:themeElements>
    <a:clrScheme name="Red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070.2 - Căutare binară - step by step</Template>
  <TotalTime>886</TotalTime>
  <Words>641</Words>
  <Application>Microsoft Office PowerPoint</Application>
  <PresentationFormat>Widescreen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Helvetica Neue</vt:lpstr>
      <vt:lpstr>Roboto</vt:lpstr>
      <vt:lpstr>Wingdings</vt:lpstr>
      <vt:lpstr>Cosmin_Sabo_UTCN_Theme</vt:lpstr>
      <vt:lpstr>Analiza persoanei din flux video</vt:lpstr>
      <vt:lpstr>Dezvoltarea aplicației</vt:lpstr>
      <vt:lpstr>Realizarea bazei de date</vt:lpstr>
      <vt:lpstr>Realizarea conexiuni cu baza de date</vt:lpstr>
      <vt:lpstr>Realizarea conexiuni cu baza de date</vt:lpstr>
      <vt:lpstr>Preluarea și prelucrarea datelor din baza de date</vt:lpstr>
      <vt:lpstr>Preluarea și prelucrarea datelor din baza de date</vt:lpstr>
      <vt:lpstr>Preluarea și prelucrarea datelor din fluxul video</vt:lpstr>
      <vt:lpstr>Preluarea și prelucrarea datelor din fluxul video</vt:lpstr>
      <vt:lpstr>Preluarea si prelucrarea datelor din fluxul video</vt:lpstr>
      <vt:lpstr>Compararea datelor din fluxul video cu cele din baza de date</vt:lpstr>
      <vt:lpstr>Compararea datelor din fluxul video cu cele din baza de date</vt:lpstr>
      <vt:lpstr>Afișarea rezultatelor</vt:lpstr>
      <vt:lpstr>Afișarea rezultatelor</vt:lpstr>
      <vt:lpstr>Дякую!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persoanei din flux video</dc:title>
  <dc:creator>Viorel Augustin Barbos</dc:creator>
  <cp:lastModifiedBy>Viorel Augustin Barbos</cp:lastModifiedBy>
  <cp:revision>70</cp:revision>
  <dcterms:created xsi:type="dcterms:W3CDTF">2022-04-03T16:48:24Z</dcterms:created>
  <dcterms:modified xsi:type="dcterms:W3CDTF">2022-04-05T09:34:55Z</dcterms:modified>
</cp:coreProperties>
</file>