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0"/>
  </p:notesMasterIdLst>
  <p:handoutMasterIdLst>
    <p:handoutMasterId r:id="rId11"/>
  </p:handoutMasterIdLst>
  <p:sldIdLst>
    <p:sldId id="256" r:id="rId3"/>
    <p:sldId id="265" r:id="rId4"/>
    <p:sldId id="266" r:id="rId5"/>
    <p:sldId id="267" r:id="rId6"/>
    <p:sldId id="268" r:id="rId7"/>
    <p:sldId id="269" r:id="rId8"/>
    <p:sldId id="270" r:id="rId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howGuides="1">
      <p:cViewPr varScale="1">
        <p:scale>
          <a:sx n="61" d="100"/>
          <a:sy n="61" d="100"/>
        </p:scale>
        <p:origin x="53" y="192"/>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notesTextViewPr>
    <p:cViewPr>
      <p:scale>
        <a:sx n="1" d="1"/>
        <a:sy n="1" d="1"/>
      </p:scale>
      <p:origin x="0" y="0"/>
    </p:cViewPr>
  </p:notesTextViewPr>
  <p:notesViewPr>
    <p:cSldViewPr showGuides="1">
      <p:cViewPr varScale="1">
        <p:scale>
          <a:sx n="83" d="100"/>
          <a:sy n="83" d="100"/>
        </p:scale>
        <p:origin x="119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ru-RU" smtClean="0"/>
              <a:t>17.09.2017</a:t>
            </a:fld>
            <a:endParaRPr lang="ru-RU"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lang="ru-RU" smtClean="0"/>
              <a:t>‹#›</a:t>
            </a:fld>
            <a:endParaRPr lang="ru-RU"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ru-RU" smtClean="0"/>
              <a:t>17.09.2017</a:t>
            </a:fld>
            <a:endParaRPr lang="ru-RU" dirty="0"/>
          </a:p>
        </p:txBody>
      </p:sp>
      <p:sp>
        <p:nvSpPr>
          <p:cNvPr id="4" name="Образ слайда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lang="ru-RU" smtClean="0"/>
              <a:t>‹#›</a:t>
            </a:fld>
            <a:endParaRPr lang="ru-RU"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65214" y="533400"/>
            <a:ext cx="5029200" cy="2514601"/>
          </a:xfrm>
        </p:spPr>
        <p:txBody>
          <a:bodyPr>
            <a:normAutofit/>
          </a:bodyPr>
          <a:lstStyle>
            <a:lvl1pPr>
              <a:defRPr sz="5400"/>
            </a:lvl1pPr>
          </a:lstStyle>
          <a:p>
            <a:r>
              <a:rPr lang="ru-RU"/>
              <a:t>Образец заголовка</a:t>
            </a:r>
            <a:endParaRPr lang="ru-RU" dirty="0"/>
          </a:p>
        </p:txBody>
      </p:sp>
      <p:sp>
        <p:nvSpPr>
          <p:cNvPr id="3" name="Подзаголовок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ru-RU" dirty="0"/>
          </a:p>
        </p:txBody>
      </p:sp>
      <p:sp>
        <p:nvSpPr>
          <p:cNvPr id="4" name="Дата 3"/>
          <p:cNvSpPr>
            <a:spLocks noGrp="1"/>
          </p:cNvSpPr>
          <p:nvPr>
            <p:ph type="dt" sz="half" idx="10"/>
          </p:nvPr>
        </p:nvSpPr>
        <p:spPr/>
        <p:txBody>
          <a:bodyPr/>
          <a:lstStyle/>
          <a:p>
            <a:fld id="{3E0FA9E5-6744-4841-888F-9E7CC0C2B7EC}" type="datetimeFigureOut">
              <a:rPr lang="ru-RU" smtClean="0"/>
              <a:t>17.09.2017</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AAEAE4A8-A6E5-453E-B946-FB774B73F48C}" type="slidenum">
              <a:rPr lang="ru-RU" smtClean="0"/>
              <a:t>‹#›</a:t>
            </a:fld>
            <a:endParaRPr lang="ru-RU" dirty="0"/>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dirty="0"/>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4" name="Дата 3"/>
          <p:cNvSpPr>
            <a:spLocks noGrp="1"/>
          </p:cNvSpPr>
          <p:nvPr>
            <p:ph type="dt" sz="half" idx="10"/>
          </p:nvPr>
        </p:nvSpPr>
        <p:spPr/>
        <p:txBody>
          <a:bodyPr/>
          <a:lstStyle/>
          <a:p>
            <a:fld id="{3E0FA9E5-6744-4841-888F-9E7CC0C2B7EC}" type="datetimeFigureOut">
              <a:rPr lang="ru-RU" smtClean="0"/>
              <a:t>17.09.2017</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AAEAE4A8-A6E5-453E-B946-FB774B73F48C}" type="slidenum">
              <a:rPr lang="ru-RU" smtClean="0"/>
              <a:t>‹#›</a:t>
            </a:fld>
            <a:endParaRPr lang="ru-RU" dirty="0"/>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61412" y="533400"/>
            <a:ext cx="2362201" cy="5486400"/>
          </a:xfrm>
        </p:spPr>
        <p:txBody>
          <a:bodyPr vert="eaVert"/>
          <a:lstStyle/>
          <a:p>
            <a:r>
              <a:rPr lang="ru-RU"/>
              <a:t>Образец заголовка</a:t>
            </a:r>
            <a:endParaRPr lang="ru-RU" dirty="0"/>
          </a:p>
        </p:txBody>
      </p:sp>
      <p:sp>
        <p:nvSpPr>
          <p:cNvPr id="3" name="Вертикальный текст 2"/>
          <p:cNvSpPr>
            <a:spLocks noGrp="1"/>
          </p:cNvSpPr>
          <p:nvPr>
            <p:ph type="body" orient="vert" idx="1"/>
          </p:nvPr>
        </p:nvSpPr>
        <p:spPr>
          <a:xfrm>
            <a:off x="1065213" y="533400"/>
            <a:ext cx="7467599" cy="54864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4" name="Дата 3"/>
          <p:cNvSpPr>
            <a:spLocks noGrp="1"/>
          </p:cNvSpPr>
          <p:nvPr>
            <p:ph type="dt" sz="half" idx="10"/>
          </p:nvPr>
        </p:nvSpPr>
        <p:spPr/>
        <p:txBody>
          <a:bodyPr/>
          <a:lstStyle/>
          <a:p>
            <a:fld id="{3E0FA9E5-6744-4841-888F-9E7CC0C2B7EC}" type="datetimeFigureOut">
              <a:rPr lang="ru-RU" smtClean="0"/>
              <a:t>17.09.2017</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AAEAE4A8-A6E5-453E-B946-FB774B73F48C}" type="slidenum">
              <a:rPr lang="ru-RU" smtClean="0"/>
              <a:t>‹#›</a:t>
            </a:fld>
            <a:endParaRPr lang="ru-RU" dirty="0"/>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dirty="0"/>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4" name="Дата 3"/>
          <p:cNvSpPr>
            <a:spLocks noGrp="1"/>
          </p:cNvSpPr>
          <p:nvPr>
            <p:ph type="dt" sz="half" idx="10"/>
          </p:nvPr>
        </p:nvSpPr>
        <p:spPr/>
        <p:txBody>
          <a:bodyPr/>
          <a:lstStyle/>
          <a:p>
            <a:fld id="{3E0FA9E5-6744-4841-888F-9E7CC0C2B7EC}" type="datetimeFigureOut">
              <a:rPr lang="ru-RU" smtClean="0"/>
              <a:t>17.09.2017</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AAEAE4A8-A6E5-453E-B946-FB774B73F48C}" type="slidenum">
              <a:rPr lang="ru-RU" smtClean="0"/>
              <a:t>‹#›</a:t>
            </a:fld>
            <a:endParaRPr lang="ru-RU" dirty="0"/>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ru-RU"/>
              <a:t>Образец заголовка</a:t>
            </a:r>
            <a:endParaRPr lang="ru-RU" dirty="0"/>
          </a:p>
        </p:txBody>
      </p:sp>
      <p:sp>
        <p:nvSpPr>
          <p:cNvPr id="3" name="Текст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3E0FA9E5-6744-4841-888F-9E7CC0C2B7EC}" type="datetimeFigureOut">
              <a:rPr lang="ru-RU" smtClean="0"/>
              <a:t>17.09.2017</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AAEAE4A8-A6E5-453E-B946-FB774B73F48C}" type="slidenum">
              <a:rPr lang="ru-RU" smtClean="0"/>
              <a:t>‹#›</a:t>
            </a:fld>
            <a:endParaRPr lang="ru-RU" dirty="0"/>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dirty="0"/>
          </a:p>
        </p:txBody>
      </p:sp>
      <p:sp>
        <p:nvSpPr>
          <p:cNvPr id="3" name="Объект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4" name="Объект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5" name="Дата 4"/>
          <p:cNvSpPr>
            <a:spLocks noGrp="1"/>
          </p:cNvSpPr>
          <p:nvPr>
            <p:ph type="dt" sz="half" idx="10"/>
          </p:nvPr>
        </p:nvSpPr>
        <p:spPr/>
        <p:txBody>
          <a:bodyPr/>
          <a:lstStyle/>
          <a:p>
            <a:fld id="{3E0FA9E5-6744-4841-888F-9E7CC0C2B7EC}" type="datetimeFigureOut">
              <a:rPr lang="ru-RU" smtClean="0"/>
              <a:t>17.09.2017</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AAEAE4A8-A6E5-453E-B946-FB774B73F48C}" type="slidenum">
              <a:rPr lang="ru-RU" smtClean="0"/>
              <a:t>‹#›</a:t>
            </a:fld>
            <a:endParaRPr lang="ru-RU" dirty="0"/>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5211" y="533400"/>
            <a:ext cx="8686802" cy="1066800"/>
          </a:xfrm>
        </p:spPr>
        <p:txBody>
          <a:bodyPr/>
          <a:lstStyle>
            <a:lvl1pPr>
              <a:defRPr/>
            </a:lvl1pPr>
          </a:lstStyle>
          <a:p>
            <a:r>
              <a:rPr lang="ru-RU"/>
              <a:t>Образец заголовка</a:t>
            </a:r>
            <a:endParaRPr lang="ru-RU" dirty="0"/>
          </a:p>
        </p:txBody>
      </p:sp>
      <p:sp>
        <p:nvSpPr>
          <p:cNvPr id="3" name="Текст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5" name="Текст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7" name="Дата 6"/>
          <p:cNvSpPr>
            <a:spLocks noGrp="1"/>
          </p:cNvSpPr>
          <p:nvPr>
            <p:ph type="dt" sz="half" idx="10"/>
          </p:nvPr>
        </p:nvSpPr>
        <p:spPr/>
        <p:txBody>
          <a:bodyPr/>
          <a:lstStyle/>
          <a:p>
            <a:fld id="{3E0FA9E5-6744-4841-888F-9E7CC0C2B7EC}" type="datetimeFigureOut">
              <a:rPr lang="ru-RU" smtClean="0"/>
              <a:t>17.09.2017</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AAEAE4A8-A6E5-453E-B946-FB774B73F48C}" type="slidenum">
              <a:rPr lang="ru-RU" smtClean="0"/>
              <a:t>‹#›</a:t>
            </a:fld>
            <a:endParaRPr lang="ru-RU" dirty="0"/>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dirty="0"/>
          </a:p>
        </p:txBody>
      </p:sp>
      <p:sp>
        <p:nvSpPr>
          <p:cNvPr id="3" name="Дата 2"/>
          <p:cNvSpPr>
            <a:spLocks noGrp="1"/>
          </p:cNvSpPr>
          <p:nvPr>
            <p:ph type="dt" sz="half" idx="10"/>
          </p:nvPr>
        </p:nvSpPr>
        <p:spPr/>
        <p:txBody>
          <a:bodyPr/>
          <a:lstStyle/>
          <a:p>
            <a:fld id="{3E0FA9E5-6744-4841-888F-9E7CC0C2B7EC}" type="datetimeFigureOut">
              <a:rPr lang="ru-RU" smtClean="0"/>
              <a:t>17.09.2017</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AAEAE4A8-A6E5-453E-B946-FB774B73F48C}" type="slidenum">
              <a:rPr lang="ru-RU" smtClean="0"/>
              <a:t>‹#›</a:t>
            </a:fld>
            <a:endParaRPr lang="ru-RU" dirty="0"/>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E0FA9E5-6744-4841-888F-9E7CC0C2B7EC}" type="datetimeFigureOut">
              <a:rPr lang="ru-RU" smtClean="0"/>
              <a:t>17.09.2017</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AAEAE4A8-A6E5-453E-B946-FB774B73F48C}" type="slidenum">
              <a:rPr lang="ru-RU" smtClean="0"/>
              <a:t>‹#›</a:t>
            </a:fld>
            <a:endParaRPr lang="ru-RU" dirty="0"/>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5213" y="533400"/>
            <a:ext cx="4114800" cy="1524000"/>
          </a:xfrm>
        </p:spPr>
        <p:txBody>
          <a:bodyPr anchor="b">
            <a:normAutofit/>
          </a:bodyPr>
          <a:lstStyle>
            <a:lvl1pPr algn="l">
              <a:defRPr sz="3600" b="1"/>
            </a:lvl1pPr>
          </a:lstStyle>
          <a:p>
            <a:r>
              <a:rPr lang="ru-RU"/>
              <a:t>Образец заголовка</a:t>
            </a:r>
            <a:endParaRPr lang="ru-RU" dirty="0"/>
          </a:p>
        </p:txBody>
      </p:sp>
      <p:sp>
        <p:nvSpPr>
          <p:cNvPr id="3" name="Объект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4" name="Текст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3E0FA9E5-6744-4841-888F-9E7CC0C2B7EC}" type="datetimeFigureOut">
              <a:rPr lang="ru-RU" smtClean="0"/>
              <a:t>17.09.2017</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AAEAE4A8-A6E5-453E-B946-FB774B73F48C}" type="slidenum">
              <a:rPr lang="ru-RU" smtClean="0"/>
              <a:t>‹#›</a:t>
            </a:fld>
            <a:endParaRPr lang="ru-RU" dirty="0"/>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5213" y="533400"/>
            <a:ext cx="4114800" cy="1524000"/>
          </a:xfrm>
        </p:spPr>
        <p:txBody>
          <a:bodyPr anchor="b">
            <a:noAutofit/>
          </a:bodyPr>
          <a:lstStyle>
            <a:lvl1pPr algn="l">
              <a:defRPr sz="3600" b="1"/>
            </a:lvl1pPr>
          </a:lstStyle>
          <a:p>
            <a:r>
              <a:rPr lang="ru-RU"/>
              <a:t>Образец заголовка</a:t>
            </a:r>
            <a:endParaRPr lang="ru-RU" dirty="0"/>
          </a:p>
        </p:txBody>
      </p:sp>
      <p:sp>
        <p:nvSpPr>
          <p:cNvPr id="3" name="Рисунок 2"/>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ru-RU" dirty="0"/>
          </a:p>
        </p:txBody>
      </p:sp>
      <p:sp>
        <p:nvSpPr>
          <p:cNvPr id="4" name="Текст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ru-RU" dirty="0"/>
              <a:t>Образец заголовка</a:t>
            </a:r>
          </a:p>
        </p:txBody>
      </p:sp>
      <p:sp>
        <p:nvSpPr>
          <p:cNvPr id="3" name="Текст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Дата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3E0FA9E5-6744-4841-888F-9E7CC0C2B7EC}" type="datetimeFigureOut">
              <a:rPr lang="ru-RU" smtClean="0"/>
              <a:pPr/>
              <a:t>17.09.2017</a:t>
            </a:fld>
            <a:endParaRPr lang="ru-RU" dirty="0"/>
          </a:p>
        </p:txBody>
      </p:sp>
      <p:sp>
        <p:nvSpPr>
          <p:cNvPr id="5" name="Нижний колонтитул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ru-RU" dirty="0"/>
          </a:p>
        </p:txBody>
      </p:sp>
      <p:sp>
        <p:nvSpPr>
          <p:cNvPr id="6" name="Номер слайда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AAEAE4A8-A6E5-453E-B946-FB774B73F48C}" type="slidenum">
              <a:rPr lang="ru-RU" smtClean="0"/>
              <a:pPr/>
              <a:t>‹#›</a:t>
            </a:fld>
            <a:endParaRPr lang="ru-RU" dirty="0"/>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24552" y="4365104"/>
            <a:ext cx="4354721" cy="1224135"/>
          </a:xfrm>
        </p:spPr>
        <p:txBody>
          <a:bodyPr>
            <a:normAutofit/>
          </a:bodyPr>
          <a:lstStyle/>
          <a:p>
            <a:pPr algn="ctr"/>
            <a:r>
              <a:rPr lang="en-US" sz="6600" dirty="0" err="1">
                <a:solidFill>
                  <a:schemeClr val="accent2">
                    <a:lumMod val="75000"/>
                  </a:schemeClr>
                </a:solidFill>
              </a:rPr>
              <a:t>AlcoTest</a:t>
            </a:r>
            <a:endParaRPr lang="ru-RU" sz="6600" dirty="0">
              <a:solidFill>
                <a:schemeClr val="accent2">
                  <a:lumMod val="75000"/>
                </a:schemeClr>
              </a:solidFill>
            </a:endParaRPr>
          </a:p>
        </p:txBody>
      </p:sp>
      <p:sp>
        <p:nvSpPr>
          <p:cNvPr id="3" name="Подзаголовок 2"/>
          <p:cNvSpPr>
            <a:spLocks noGrp="1"/>
          </p:cNvSpPr>
          <p:nvPr>
            <p:ph type="subTitle" idx="1"/>
          </p:nvPr>
        </p:nvSpPr>
        <p:spPr>
          <a:xfrm>
            <a:off x="4260185" y="620688"/>
            <a:ext cx="5222343" cy="2088232"/>
          </a:xfrm>
        </p:spPr>
        <p:txBody>
          <a:bodyPr>
            <a:noAutofit/>
          </a:bodyPr>
          <a:lstStyle/>
          <a:p>
            <a:pPr algn="r" rtl="1"/>
            <a:r>
              <a:rPr lang="he-IL" sz="2800" b="1" dirty="0">
                <a:solidFill>
                  <a:schemeClr val="accent1">
                    <a:lumMod val="75000"/>
                  </a:schemeClr>
                </a:solidFill>
              </a:rPr>
              <a:t>פרויקט קורס: יישומי סלולר </a:t>
            </a:r>
            <a:r>
              <a:rPr lang="en-US" sz="2800" b="1" dirty="0">
                <a:solidFill>
                  <a:schemeClr val="accent1">
                    <a:lumMod val="75000"/>
                  </a:schemeClr>
                </a:solidFill>
              </a:rPr>
              <a:t>10345</a:t>
            </a:r>
            <a:endParaRPr lang="he-IL" sz="2800" b="1" dirty="0">
              <a:solidFill>
                <a:schemeClr val="accent1">
                  <a:lumMod val="75000"/>
                </a:schemeClr>
              </a:solidFill>
            </a:endParaRPr>
          </a:p>
          <a:p>
            <a:pPr algn="r" rtl="1"/>
            <a:endParaRPr lang="he-IL" sz="2800" b="1" dirty="0">
              <a:solidFill>
                <a:schemeClr val="accent1">
                  <a:lumMod val="75000"/>
                </a:schemeClr>
              </a:solidFill>
            </a:endParaRPr>
          </a:p>
          <a:p>
            <a:pPr algn="r" rtl="1"/>
            <a:r>
              <a:rPr lang="he-IL" sz="2800" b="1" dirty="0">
                <a:solidFill>
                  <a:schemeClr val="accent1">
                    <a:lumMod val="75000"/>
                  </a:schemeClr>
                </a:solidFill>
              </a:rPr>
              <a:t>ויטלי </a:t>
            </a:r>
            <a:r>
              <a:rPr lang="he-IL" sz="2800" b="1" dirty="0" err="1">
                <a:solidFill>
                  <a:schemeClr val="accent1">
                    <a:lumMod val="75000"/>
                  </a:schemeClr>
                </a:solidFill>
              </a:rPr>
              <a:t>אוסיפנקוב</a:t>
            </a:r>
            <a:r>
              <a:rPr lang="he-IL" sz="2800" b="1" dirty="0">
                <a:solidFill>
                  <a:schemeClr val="accent1">
                    <a:lumMod val="75000"/>
                  </a:schemeClr>
                </a:solidFill>
              </a:rPr>
              <a:t> 324716448</a:t>
            </a:r>
          </a:p>
          <a:p>
            <a:pPr algn="r" rtl="1"/>
            <a:r>
              <a:rPr lang="he-IL" sz="2800" b="1" dirty="0">
                <a:solidFill>
                  <a:schemeClr val="accent1">
                    <a:lumMod val="75000"/>
                  </a:schemeClr>
                </a:solidFill>
              </a:rPr>
              <a:t>איליה </a:t>
            </a:r>
            <a:r>
              <a:rPr lang="he-IL" sz="2800" b="1" dirty="0" err="1">
                <a:solidFill>
                  <a:schemeClr val="accent1">
                    <a:lumMod val="75000"/>
                  </a:schemeClr>
                </a:solidFill>
              </a:rPr>
              <a:t>שטוקמייסטר</a:t>
            </a:r>
            <a:r>
              <a:rPr lang="he-IL" sz="2800" b="1" dirty="0">
                <a:solidFill>
                  <a:schemeClr val="accent1">
                    <a:lumMod val="75000"/>
                  </a:schemeClr>
                </a:solidFill>
              </a:rPr>
              <a:t> 309550325</a:t>
            </a:r>
            <a:endParaRPr lang="en-US" sz="2800" b="1" dirty="0">
              <a:solidFill>
                <a:schemeClr val="accent1">
                  <a:lumMod val="75000"/>
                </a:schemeClr>
              </a:solidFill>
            </a:endParaRPr>
          </a:p>
          <a:p>
            <a:pPr algn="r" rtl="1"/>
            <a:endParaRPr lang="en-US" sz="2800" b="1" dirty="0">
              <a:solidFill>
                <a:schemeClr val="accent1">
                  <a:lumMod val="75000"/>
                </a:schemeClr>
              </a:solidFill>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773" y="414958"/>
            <a:ext cx="3744416" cy="4094162"/>
          </a:xfrm>
          <a:prstGeom prst="rect">
            <a:avLst/>
          </a:prstGeom>
        </p:spPr>
      </p:pic>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8144318" y="640190"/>
            <a:ext cx="2145433" cy="619472"/>
          </a:xfrm>
        </p:spPr>
        <p:txBody>
          <a:bodyPr>
            <a:normAutofit fontScale="90000"/>
          </a:bodyPr>
          <a:lstStyle/>
          <a:p>
            <a:pPr algn="r"/>
            <a:r>
              <a:rPr lang="he-IL" sz="4400" dirty="0"/>
              <a:t>הקדמה:</a:t>
            </a:r>
            <a:endParaRPr lang="ru-RU" sz="4400" dirty="0"/>
          </a:p>
        </p:txBody>
      </p:sp>
      <p:sp>
        <p:nvSpPr>
          <p:cNvPr id="14" name="Объект 13"/>
          <p:cNvSpPr>
            <a:spLocks noGrp="1"/>
          </p:cNvSpPr>
          <p:nvPr>
            <p:ph idx="1"/>
          </p:nvPr>
        </p:nvSpPr>
        <p:spPr>
          <a:xfrm>
            <a:off x="528689" y="2266658"/>
            <a:ext cx="9761062" cy="4042662"/>
          </a:xfrm>
        </p:spPr>
        <p:txBody>
          <a:bodyPr>
            <a:noAutofit/>
          </a:bodyPr>
          <a:lstStyle/>
          <a:p>
            <a:pPr marL="45720" indent="0" algn="r" rtl="1">
              <a:buNone/>
            </a:pPr>
            <a:r>
              <a:rPr lang="he-IL" sz="2400" dirty="0">
                <a:solidFill>
                  <a:schemeClr val="tx1"/>
                </a:solidFill>
              </a:rPr>
              <a:t>האפליקציה משלבת בתוכה הן משחקיות והן כלי לאיתור שכרות של המשתמש.</a:t>
            </a:r>
          </a:p>
          <a:p>
            <a:pPr marL="45720" indent="0" algn="r" rtl="1">
              <a:buNone/>
            </a:pPr>
            <a:endParaRPr lang="he-IL" sz="2400" dirty="0">
              <a:solidFill>
                <a:schemeClr val="tx1"/>
              </a:solidFill>
            </a:endParaRPr>
          </a:p>
          <a:p>
            <a:pPr marL="45720" indent="0" algn="r" rtl="1">
              <a:buNone/>
            </a:pPr>
            <a:r>
              <a:rPr lang="he-IL" sz="2400" b="1" dirty="0">
                <a:solidFill>
                  <a:schemeClr val="tx1"/>
                </a:solidFill>
              </a:rPr>
              <a:t>מטרת האפליקציה: </a:t>
            </a:r>
          </a:p>
          <a:p>
            <a:pPr marL="45720" indent="0" algn="r" rtl="1">
              <a:lnSpc>
                <a:spcPct val="100000"/>
              </a:lnSpc>
              <a:spcBef>
                <a:spcPts val="600"/>
              </a:spcBef>
              <a:buNone/>
            </a:pPr>
            <a:r>
              <a:rPr lang="he-IL" sz="2400" dirty="0">
                <a:solidFill>
                  <a:schemeClr val="tx1"/>
                </a:solidFill>
              </a:rPr>
              <a:t>לבדוק את יכולת המשתמש לנוע ביציבות במשך זמן מסוים, </a:t>
            </a:r>
          </a:p>
          <a:p>
            <a:pPr marL="45720" indent="0" algn="r" rtl="1">
              <a:lnSpc>
                <a:spcPct val="100000"/>
              </a:lnSpc>
              <a:spcBef>
                <a:spcPts val="600"/>
              </a:spcBef>
              <a:buNone/>
            </a:pPr>
            <a:r>
              <a:rPr lang="he-IL" sz="2400" dirty="0">
                <a:solidFill>
                  <a:schemeClr val="tx1"/>
                </a:solidFill>
              </a:rPr>
              <a:t>כולל בדיקת מהירות התגובה תוך כדי התנועה.</a:t>
            </a:r>
          </a:p>
          <a:p>
            <a:pPr marL="45720" indent="0" algn="r" rtl="1">
              <a:lnSpc>
                <a:spcPct val="100000"/>
              </a:lnSpc>
              <a:spcBef>
                <a:spcPts val="600"/>
              </a:spcBef>
              <a:buNone/>
            </a:pPr>
            <a:r>
              <a:rPr lang="he-IL" sz="2400" dirty="0">
                <a:solidFill>
                  <a:schemeClr val="tx1"/>
                </a:solidFill>
              </a:rPr>
              <a:t>בדיקות אלו מהוות אינדיקציה לכשירות המשתמש לנהיגה בטוחה.</a:t>
            </a:r>
          </a:p>
          <a:p>
            <a:pPr marL="45720" indent="0" algn="r" rtl="1">
              <a:lnSpc>
                <a:spcPct val="100000"/>
              </a:lnSpc>
              <a:spcBef>
                <a:spcPts val="600"/>
              </a:spcBef>
              <a:buNone/>
            </a:pPr>
            <a:r>
              <a:rPr lang="he-IL" sz="2400" dirty="0">
                <a:solidFill>
                  <a:schemeClr val="tx1"/>
                </a:solidFill>
              </a:rPr>
              <a:t>כמו כן האפליקציה מהווה משחק שבו כל המשתמש יכול להתחרות עם משתמשים אחרים בהשגת המטרה.</a:t>
            </a:r>
          </a:p>
          <a:p>
            <a:pPr marL="45720" indent="0" algn="r" rtl="1">
              <a:buNone/>
            </a:pPr>
            <a:endParaRPr lang="en-US" sz="2400" dirty="0">
              <a:solidFill>
                <a:schemeClr val="tx1"/>
              </a:solidFill>
            </a:endParaRPr>
          </a:p>
          <a:p>
            <a:pPr marL="365760" lvl="1" indent="0" algn="r" rtl="1">
              <a:buNone/>
            </a:pPr>
            <a:endParaRPr lang="he-IL" sz="2600" dirty="0">
              <a:solidFill>
                <a:schemeClr val="tx1"/>
              </a:solidFill>
            </a:endParaRPr>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804" y="252666"/>
            <a:ext cx="2592288" cy="1880190"/>
          </a:xfrm>
          <a:prstGeom prst="rect">
            <a:avLst/>
          </a:prstGeom>
        </p:spPr>
      </p:pic>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405780" y="742950"/>
            <a:ext cx="3312368" cy="4747735"/>
          </a:xfrm>
          <a:prstGeom prst="rect">
            <a:avLst/>
          </a:prstGeom>
          <a:effectLst>
            <a:glow rad="127000">
              <a:schemeClr val="accent1">
                <a:alpha val="27000"/>
              </a:schemeClr>
            </a:glow>
            <a:outerShdw blurRad="50800" dist="50800" dir="5400000" algn="ctr" rotWithShape="0">
              <a:srgbClr val="000000">
                <a:alpha val="23000"/>
              </a:srgbClr>
            </a:outerShdw>
            <a:reflection stA="0" endPos="65000" dist="50800" dir="5400000" sy="-100000" algn="bl" rotWithShape="0"/>
          </a:effectLst>
          <a:scene3d>
            <a:camera prst="orthographicFront"/>
            <a:lightRig rig="threePt" dir="t"/>
          </a:scene3d>
          <a:sp3d>
            <a:bevelT/>
          </a:sp3d>
        </p:spPr>
      </p:pic>
      <p:sp>
        <p:nvSpPr>
          <p:cNvPr id="13" name="Заголовок 12"/>
          <p:cNvSpPr>
            <a:spLocks noGrp="1"/>
          </p:cNvSpPr>
          <p:nvPr>
            <p:ph type="title"/>
          </p:nvPr>
        </p:nvSpPr>
        <p:spPr>
          <a:xfrm>
            <a:off x="6814492" y="404664"/>
            <a:ext cx="3801617" cy="720080"/>
          </a:xfrm>
        </p:spPr>
        <p:txBody>
          <a:bodyPr>
            <a:normAutofit/>
          </a:bodyPr>
          <a:lstStyle/>
          <a:p>
            <a:pPr algn="r"/>
            <a:r>
              <a:rPr lang="he-IL" sz="4400" dirty="0"/>
              <a:t>מצב השוק:</a:t>
            </a:r>
            <a:endParaRPr lang="ru-RU" sz="4400" dirty="0"/>
          </a:p>
        </p:txBody>
      </p:sp>
      <p:sp>
        <p:nvSpPr>
          <p:cNvPr id="9" name="Объект 13"/>
          <p:cNvSpPr>
            <a:spLocks noGrp="1"/>
          </p:cNvSpPr>
          <p:nvPr>
            <p:ph idx="1"/>
          </p:nvPr>
        </p:nvSpPr>
        <p:spPr>
          <a:xfrm>
            <a:off x="4078188" y="1755997"/>
            <a:ext cx="6840760" cy="3744416"/>
          </a:xfrm>
        </p:spPr>
        <p:txBody>
          <a:bodyPr>
            <a:noAutofit/>
          </a:bodyPr>
          <a:lstStyle/>
          <a:p>
            <a:pPr marL="45720" indent="0" algn="r" rtl="1">
              <a:buNone/>
            </a:pPr>
            <a:r>
              <a:rPr lang="he-IL" sz="2800" dirty="0">
                <a:solidFill>
                  <a:schemeClr val="tx1"/>
                </a:solidFill>
              </a:rPr>
              <a:t>כיום קיימות אפליקציות אשר יודעות לחשב את כמות האלכוהול בדם לפי הנתונים שהמשתמש מזין, אך אפליקציות אלו מבוססות על חישובים סטטיסטיים בלבד ולא מתחשבות במצבו הנתון של המשתמש כגון מהירות תגובה, ריכוז ויציבות במרחב. </a:t>
            </a:r>
          </a:p>
          <a:p>
            <a:pPr marL="45720" indent="0" algn="r" rtl="1">
              <a:buNone/>
            </a:pPr>
            <a:endParaRPr lang="he-IL" sz="2800" dirty="0">
              <a:solidFill>
                <a:schemeClr val="tx1"/>
              </a:solidFill>
            </a:endParaRPr>
          </a:p>
          <a:p>
            <a:pPr marL="45720" indent="0" algn="r" rtl="1">
              <a:buNone/>
            </a:pPr>
            <a:endParaRPr lang="he-IL" sz="2800" dirty="0">
              <a:solidFill>
                <a:schemeClr val="tx1"/>
              </a:solidFill>
            </a:endParaRPr>
          </a:p>
          <a:p>
            <a:pPr marL="45720" indent="0" algn="r" rtl="1">
              <a:buNone/>
            </a:pPr>
            <a:endParaRPr lang="he-IL" sz="2800" dirty="0">
              <a:solidFill>
                <a:schemeClr val="tx1"/>
              </a:solidFill>
            </a:endParaRPr>
          </a:p>
          <a:p>
            <a:pPr marL="45720" indent="0" algn="r" rtl="1">
              <a:buNone/>
            </a:pPr>
            <a:endParaRPr lang="he-IL" sz="2800" dirty="0">
              <a:solidFill>
                <a:schemeClr val="tx1"/>
              </a:solidFill>
            </a:endParaRPr>
          </a:p>
          <a:p>
            <a:pPr marL="45720" indent="0" algn="r" rtl="1">
              <a:buNone/>
            </a:pPr>
            <a:endParaRPr lang="en-US" sz="2400" dirty="0">
              <a:solidFill>
                <a:schemeClr val="tx1"/>
              </a:solidFill>
            </a:endParaRPr>
          </a:p>
          <a:p>
            <a:pPr marL="365760" lvl="1" indent="0" algn="r" rtl="1">
              <a:buNone/>
            </a:pPr>
            <a:endParaRPr lang="he-IL" sz="2600" dirty="0">
              <a:solidFill>
                <a:schemeClr val="tx1"/>
              </a:solidFill>
            </a:endParaRPr>
          </a:p>
        </p:txBody>
      </p:sp>
    </p:spTree>
    <p:extLst>
      <p:ext uri="{BB962C8B-B14F-4D97-AF65-F5344CB8AC3E}">
        <p14:creationId xmlns:p14="http://schemas.microsoft.com/office/powerpoint/2010/main" val="3560384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3718148" y="116632"/>
            <a:ext cx="6897961" cy="619472"/>
          </a:xfrm>
        </p:spPr>
        <p:txBody>
          <a:bodyPr>
            <a:normAutofit fontScale="90000"/>
          </a:bodyPr>
          <a:lstStyle/>
          <a:p>
            <a:pPr algn="r"/>
            <a:r>
              <a:rPr lang="he-IL" sz="4400" dirty="0"/>
              <a:t>מה האפליקציה הולכת לפתור:</a:t>
            </a:r>
            <a:endParaRPr lang="ru-RU" sz="4400" dirty="0"/>
          </a:p>
        </p:txBody>
      </p:sp>
      <p:sp>
        <p:nvSpPr>
          <p:cNvPr id="6" name="Объект 13"/>
          <p:cNvSpPr txBox="1">
            <a:spLocks/>
          </p:cNvSpPr>
          <p:nvPr/>
        </p:nvSpPr>
        <p:spPr>
          <a:xfrm>
            <a:off x="837828" y="1052736"/>
            <a:ext cx="9965422" cy="4104456"/>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45720" indent="0" algn="r" rtl="1">
              <a:buFont typeface="Arial" pitchFamily="34" charset="0"/>
              <a:buNone/>
            </a:pPr>
            <a:r>
              <a:rPr lang="he-IL" sz="2800" dirty="0"/>
              <a:t>כיום קיימים אמצעים אשר יודעם לבדוק את כשירות הנהג,</a:t>
            </a:r>
          </a:p>
          <a:p>
            <a:pPr marL="45720" indent="0" algn="r" rtl="1">
              <a:buFont typeface="Arial" pitchFamily="34" charset="0"/>
              <a:buNone/>
            </a:pPr>
            <a:r>
              <a:rPr lang="he-IL" sz="2800" dirty="0"/>
              <a:t> כגון מכשירים אנלוגיים ובדיקות פיזיות (הליכה בקו ישר וכו') או אפליקציות המשתמשות בנתונים יבשים.</a:t>
            </a:r>
          </a:p>
          <a:p>
            <a:pPr marL="45720" indent="0" algn="r" rtl="1">
              <a:buFont typeface="Arial" pitchFamily="34" charset="0"/>
              <a:buNone/>
            </a:pPr>
            <a:r>
              <a:rPr lang="he-IL" sz="2800" dirty="0"/>
              <a:t>אמצעים אלו נותנים מענה לבעיה אך לא תמיד זמינים או ונוחים.</a:t>
            </a:r>
          </a:p>
          <a:p>
            <a:pPr marL="45720" indent="0" algn="r" rtl="1">
              <a:buFont typeface="Arial" pitchFamily="34" charset="0"/>
              <a:buNone/>
            </a:pPr>
            <a:r>
              <a:rPr lang="he-IL" sz="2800" dirty="0"/>
              <a:t>האפליקציה שלנו נותנת מענה לבעיית הזמינות, יודעת לשמור את תוצאות הבדיקה בצורה ממוחשבת וביחד עם זאת יכולה להוות משחק תחרותי למשתמש.</a:t>
            </a:r>
          </a:p>
        </p:txBody>
      </p:sp>
    </p:spTree>
    <p:extLst>
      <p:ext uri="{BB962C8B-B14F-4D97-AF65-F5344CB8AC3E}">
        <p14:creationId xmlns:p14="http://schemas.microsoft.com/office/powerpoint/2010/main" val="257699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3718148" y="116632"/>
            <a:ext cx="6897961" cy="619472"/>
          </a:xfrm>
        </p:spPr>
        <p:txBody>
          <a:bodyPr>
            <a:normAutofit fontScale="90000"/>
          </a:bodyPr>
          <a:lstStyle/>
          <a:p>
            <a:pPr algn="r"/>
            <a:r>
              <a:rPr lang="he-IL" sz="4400" dirty="0"/>
              <a:t>פתרון הבעיה:</a:t>
            </a:r>
            <a:endParaRPr lang="ru-RU" sz="4400" dirty="0"/>
          </a:p>
        </p:txBody>
      </p:sp>
      <p:sp>
        <p:nvSpPr>
          <p:cNvPr id="6" name="Объект 13"/>
          <p:cNvSpPr txBox="1">
            <a:spLocks/>
          </p:cNvSpPr>
          <p:nvPr/>
        </p:nvSpPr>
        <p:spPr>
          <a:xfrm>
            <a:off x="2133972" y="1052736"/>
            <a:ext cx="8669278" cy="4824536"/>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45720" indent="0" algn="r" rtl="1">
              <a:buFont typeface="Arial" pitchFamily="34" charset="0"/>
              <a:buNone/>
            </a:pPr>
            <a:r>
              <a:rPr lang="he-IL" sz="2800" dirty="0"/>
              <a:t>כל משתמש יוכל להיכנס לאפליקציה לאחר הרשמה או בתור אורח ולבחור את רמת הקושי של הבדיקה\משחק.</a:t>
            </a:r>
          </a:p>
          <a:p>
            <a:pPr marL="45720" indent="0" algn="r" rtl="1">
              <a:buFont typeface="Arial" pitchFamily="34" charset="0"/>
              <a:buNone/>
            </a:pPr>
            <a:endParaRPr lang="he-IL" sz="2800" dirty="0"/>
          </a:p>
          <a:p>
            <a:pPr marL="45720" indent="0" algn="r" rtl="1">
              <a:buFont typeface="Arial" pitchFamily="34" charset="0"/>
              <a:buNone/>
            </a:pPr>
            <a:r>
              <a:rPr lang="he-IL" sz="2800" dirty="0"/>
              <a:t>במהלך המשחק יתבקש המשתמש לבצעה משימות אשר דורשות ריכוז מלא, יציבות ומהירות תגובה.</a:t>
            </a:r>
          </a:p>
          <a:p>
            <a:pPr marL="45720" indent="0" algn="r" rtl="1">
              <a:buNone/>
            </a:pPr>
            <a:r>
              <a:rPr lang="he-IL" sz="2800" dirty="0"/>
              <a:t>המשתמש יחזיק את המכשיר הנייד בצורה מסוימת במהלך הליכה באורך מסוים תוך כדי יבצע משימות אינטראקטיביות </a:t>
            </a:r>
            <a:r>
              <a:rPr lang="he-IL" sz="2800" dirty="0"/>
              <a:t>נוספות</a:t>
            </a:r>
            <a:r>
              <a:rPr lang="he-IL" sz="2800" dirty="0"/>
              <a:t> שהאפליקציה תציב לו.</a:t>
            </a:r>
          </a:p>
        </p:txBody>
      </p:sp>
    </p:spTree>
    <p:extLst>
      <p:ext uri="{BB962C8B-B14F-4D97-AF65-F5344CB8AC3E}">
        <p14:creationId xmlns:p14="http://schemas.microsoft.com/office/powerpoint/2010/main" val="71231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3718148" y="116632"/>
            <a:ext cx="6897961" cy="619472"/>
          </a:xfrm>
        </p:spPr>
        <p:txBody>
          <a:bodyPr>
            <a:normAutofit fontScale="90000"/>
          </a:bodyPr>
          <a:lstStyle/>
          <a:p>
            <a:pPr algn="r"/>
            <a:r>
              <a:rPr lang="he-IL" sz="4400" dirty="0"/>
              <a:t>תיאור האפליקציה:</a:t>
            </a:r>
            <a:endParaRPr lang="ru-RU" sz="4400" dirty="0"/>
          </a:p>
        </p:txBody>
      </p:sp>
      <p:sp>
        <p:nvSpPr>
          <p:cNvPr id="6" name="Объект 13"/>
          <p:cNvSpPr txBox="1">
            <a:spLocks/>
          </p:cNvSpPr>
          <p:nvPr/>
        </p:nvSpPr>
        <p:spPr>
          <a:xfrm>
            <a:off x="405780" y="1124744"/>
            <a:ext cx="10397470" cy="5184576"/>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45720" indent="0" algn="r" rtl="1">
              <a:buFont typeface="Arial" pitchFamily="34" charset="0"/>
              <a:buNone/>
            </a:pPr>
            <a:r>
              <a:rPr lang="he-IL" sz="2800" b="1" dirty="0"/>
              <a:t>האפליקציה תכלול את הפיצ'רים הבאים:</a:t>
            </a:r>
          </a:p>
          <a:p>
            <a:pPr marL="45720" indent="0" algn="r" rtl="1">
              <a:buFont typeface="Arial" pitchFamily="34" charset="0"/>
              <a:buNone/>
            </a:pPr>
            <a:endParaRPr lang="he-IL" sz="2800" b="1" dirty="0"/>
          </a:p>
          <a:p>
            <a:pPr lvl="1" algn="r" rtl="1">
              <a:buFont typeface="Wingdings" panose="05000000000000000000" pitchFamily="2" charset="2"/>
              <a:buChar char="v"/>
            </a:pPr>
            <a:r>
              <a:rPr lang="he-IL" sz="2600" b="1" dirty="0"/>
              <a:t> </a:t>
            </a:r>
            <a:r>
              <a:rPr lang="he-IL" sz="2600" dirty="0"/>
              <a:t>יכולת מדידה של המרחקים שהמשתמש עובר.</a:t>
            </a:r>
          </a:p>
          <a:p>
            <a:pPr lvl="1" algn="r" rtl="1">
              <a:buFont typeface="Wingdings" panose="05000000000000000000" pitchFamily="2" charset="2"/>
              <a:buChar char="v"/>
            </a:pPr>
            <a:r>
              <a:rPr lang="he-IL" sz="2600" b="1" dirty="0"/>
              <a:t> </a:t>
            </a:r>
            <a:r>
              <a:rPr lang="he-IL" sz="2600" dirty="0"/>
              <a:t>איתור מצב המכשיר במרחב על ידי חיישנים מתאימים.</a:t>
            </a:r>
          </a:p>
          <a:p>
            <a:pPr lvl="1" algn="r" rtl="1">
              <a:buFont typeface="Wingdings" panose="05000000000000000000" pitchFamily="2" charset="2"/>
              <a:buChar char="v"/>
            </a:pPr>
            <a:r>
              <a:rPr lang="he-IL" sz="2600" b="1" dirty="0"/>
              <a:t> </a:t>
            </a:r>
            <a:r>
              <a:rPr lang="he-IL" sz="2600" dirty="0"/>
              <a:t>שמירת תוצאות האפליקציה בבסיס נתונים חיצוני או מקומי.</a:t>
            </a:r>
          </a:p>
          <a:p>
            <a:pPr lvl="1" algn="r" rtl="1">
              <a:buFont typeface="Wingdings" panose="05000000000000000000" pitchFamily="2" charset="2"/>
              <a:buChar char="v"/>
            </a:pPr>
            <a:r>
              <a:rPr lang="he-IL" sz="2600" b="1" dirty="0"/>
              <a:t> </a:t>
            </a:r>
            <a:r>
              <a:rPr lang="he-IL" sz="2600" dirty="0"/>
              <a:t>רישום מיקום ביצוע המשחק והצגת תוצאות על גבי מפה.</a:t>
            </a:r>
          </a:p>
          <a:p>
            <a:pPr lvl="1" algn="r" rtl="1">
              <a:buFont typeface="Wingdings" panose="05000000000000000000" pitchFamily="2" charset="2"/>
              <a:buChar char="v"/>
            </a:pPr>
            <a:r>
              <a:rPr lang="he-IL" sz="2600" b="1" dirty="0"/>
              <a:t> </a:t>
            </a:r>
            <a:r>
              <a:rPr lang="he-IL" sz="2600" dirty="0"/>
              <a:t>במהלך ביצוע משימות האפליקציה תעניק למשתמש חוויה מציאות וירטואלית. </a:t>
            </a:r>
            <a:endParaRPr lang="he-IL" sz="2600" b="1" dirty="0"/>
          </a:p>
        </p:txBody>
      </p:sp>
    </p:spTree>
    <p:extLst>
      <p:ext uri="{BB962C8B-B14F-4D97-AF65-F5344CB8AC3E}">
        <p14:creationId xmlns:p14="http://schemas.microsoft.com/office/powerpoint/2010/main" val="373439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3718148" y="116632"/>
            <a:ext cx="6897961" cy="619472"/>
          </a:xfrm>
        </p:spPr>
        <p:txBody>
          <a:bodyPr>
            <a:normAutofit fontScale="90000"/>
          </a:bodyPr>
          <a:lstStyle/>
          <a:p>
            <a:pPr algn="r"/>
            <a:r>
              <a:rPr lang="en-US" sz="4400" dirty="0"/>
              <a:t>WIREFRAMES</a:t>
            </a:r>
            <a:endParaRPr lang="ru-RU" sz="4400" dirty="0"/>
          </a:p>
        </p:txBody>
      </p:sp>
    </p:spTree>
    <p:extLst>
      <p:ext uri="{BB962C8B-B14F-4D97-AF65-F5344CB8AC3E}">
        <p14:creationId xmlns:p14="http://schemas.microsoft.com/office/powerpoint/2010/main" val="3209868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Рабочий">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Рабочий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Рабочий">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Рабочий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Рабочий">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D182A0E-7F17-4A86-A7C5-8846F54E43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Контрастная деловая презентация (широкоэкранный формат)</Template>
  <TotalTime>0</TotalTime>
  <Words>299</Words>
  <Application>Microsoft Office PowerPoint</Application>
  <PresentationFormat>Произвольный</PresentationFormat>
  <Paragraphs>38</Paragraphs>
  <Slides>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7</vt:i4>
      </vt:variant>
    </vt:vector>
  </HeadingPairs>
  <TitlesOfParts>
    <vt:vector size="12" baseType="lpstr">
      <vt:lpstr>Arial</vt:lpstr>
      <vt:lpstr>Arial Bold</vt:lpstr>
      <vt:lpstr>Franklin Gothic Medium</vt:lpstr>
      <vt:lpstr>Wingdings</vt:lpstr>
      <vt:lpstr>Business Contrast 16x9</vt:lpstr>
      <vt:lpstr>AlcoTest</vt:lpstr>
      <vt:lpstr>הקדמה:</vt:lpstr>
      <vt:lpstr>מצב השוק:</vt:lpstr>
      <vt:lpstr>מה האפליקציה הולכת לפתור:</vt:lpstr>
      <vt:lpstr>פתרון הבעיה:</vt:lpstr>
      <vt:lpstr>תיאור האפליקציה:</vt:lpstr>
      <vt:lpstr>WIREFRAMES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2016-04-30T06:35:30Z</dcterms:created>
  <dcterms:modified xsi:type="dcterms:W3CDTF">2017-09-17T20:21:01Z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TC028952669991</vt:lpwstr>
  </property>
</Properties>
</file>