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7363" autoAdjust="0"/>
  </p:normalViewPr>
  <p:slideViewPr>
    <p:cSldViewPr snapToGrid="0" snapToObjects="1">
      <p:cViewPr varScale="1">
        <p:scale>
          <a:sx n="65" d="100"/>
          <a:sy n="65" d="100"/>
        </p:scale>
        <p:origin x="44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6" d="100"/>
          <a:sy n="56" d="100"/>
        </p:scale>
        <p:origin x="258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424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Good morning, dear colleagues. Today, we’ll walk through key findings from our retail campaign data analysis.</a:t>
            </a:r>
          </a:p>
          <a:p>
            <a:endParaRPr lang="en-US" dirty="0"/>
          </a:p>
          <a:p>
            <a:r>
              <a:rPr lang="en-US" dirty="0"/>
              <a:t>The goal of this presentation is to evaluate the performance of promotional campaigns across products, cities, and store networks.</a:t>
            </a:r>
          </a:p>
          <a:p>
            <a:endParaRPr lang="en-US" dirty="0"/>
          </a:p>
          <a:p>
            <a:r>
              <a:rPr lang="en-US" dirty="0"/>
              <a:t>Why is this important? In retail, promotions are major levers for growth, but without analytics, we risk underperforming campaigns, overspending, and missing customer expectations.</a:t>
            </a:r>
          </a:p>
          <a:p>
            <a:endParaRPr lang="en-US" dirty="0"/>
          </a:p>
          <a:p>
            <a:r>
              <a:rPr lang="en-US" dirty="0"/>
              <a:t>Data analytics helps us move from gut-feel decisions to evidence-based strategies, optimizing ROI and improving targeting.</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 start with store distribution. The city with the most stores is </a:t>
            </a:r>
            <a:r>
              <a:rPr lang="en-US" dirty="0"/>
              <a:t>Bengaluru, </a:t>
            </a:r>
            <a:r>
              <a:rPr dirty="0"/>
              <a:t>followed by Hyderabad, Chennai, and.</a:t>
            </a:r>
          </a:p>
          <a:p>
            <a:endParaRPr dirty="0"/>
          </a:p>
          <a:p>
            <a:r>
              <a:rPr dirty="0"/>
              <a:t>Interestingly, This visualization helps identify high-priority cities for future store investments or localized marketing.</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During the Sankranti campaign, Grocery &amp; Staples contributed the largest share of total quantity sold after promotion.</a:t>
            </a:r>
          </a:p>
          <a:p>
            <a:endParaRPr/>
          </a:p>
          <a:p>
            <a:r>
              <a:t>Home Care and Personal Care were much lower. This tells us that promotions tied to seasonal and daily-use products have the most impact. These insights should guide future category-level budget allocations.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we explore the relationship between post-promo base price and quantity sold. The heatmap shows a negative correlation: as prices go down, units sold go up. This reinforces that price sensitivity is high, so discount levels should be carefully optimized per category.</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None/>
            </a:pPr>
            <a:r>
              <a:rPr lang="en-US" dirty="0"/>
              <a:t>“Here’s a breakdown of quantity sold before the promotion. Grocery led again, with strong consistent demand.</a:t>
            </a:r>
            <a:br>
              <a:rPr lang="en-US" dirty="0"/>
            </a:br>
            <a:r>
              <a:rPr lang="en-US" dirty="0"/>
              <a:t>But Home Appliances had the lowest pre-promo sales. This reinforces what we know — everyday products are purchased more often.</a:t>
            </a:r>
            <a:br>
              <a:rPr lang="en-US" dirty="0"/>
            </a:br>
            <a:r>
              <a:rPr lang="en-US" dirty="0"/>
              <a:t>High-ticket items like appliances may need more time or added incentives, such as cashback offers.”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ISU% measures the impact of promotions on unit sales. [Top City] had the highest increase, while [Bottom City] had almost no change. This suggests city-level factors like store density, regional preferences, or execution quality play big roles. We need to customize promo strategies per region for maximum effectiveness.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Hyderabad, we compared IR% (revenue growth) and ISU% (unit growth) across promo types. One promo led in sales volume, another in revenue. The takeaway: balance is key. We shouldn’t just focus on boosting units if it erodes profitability. Use both metrics together to evaluate success.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bar chart compares revenue before and after promotion in Bengaluru. Personal Care showed strong uplift, while categories like Home Appliances barely moved. This points to the need for targeted promotion formats — e.g., bundle deals or cashback may work better for durables.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To wrap up:</a:t>
            </a:r>
          </a:p>
          <a:p>
            <a:r>
              <a:rPr dirty="0"/>
              <a:t>1. Essentials like Grocery &amp; Staples respond best to promotions.</a:t>
            </a:r>
          </a:p>
          <a:p>
            <a:r>
              <a:rPr dirty="0"/>
              <a:t>2. Cities and product types need custom strategies.</a:t>
            </a:r>
          </a:p>
          <a:p>
            <a:r>
              <a:rPr dirty="0"/>
              <a:t>3. Use both IR% and ISU% for a full performance view.</a:t>
            </a:r>
          </a:p>
          <a:p>
            <a:endParaRPr dirty="0"/>
          </a:p>
          <a:p>
            <a:r>
              <a:rPr dirty="0"/>
              <a:t>Next steps? Test promotions by region and product type. Use these insights to prioritize high-impact campaigns and eliminate ineffective spend.</a:t>
            </a:r>
          </a:p>
          <a:p>
            <a:endParaRPr dirty="0"/>
          </a:p>
          <a:p>
            <a:r>
              <a:rPr dirty="0"/>
              <a:t>Thank you! Open to questions.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9144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1295" y="5279511"/>
            <a:ext cx="7261411" cy="739880"/>
          </a:xfrm>
        </p:spPr>
        <p:txBody>
          <a:bodyPr vert="horz" lIns="91440" tIns="45720" rIns="91440" bIns="45720" rtlCol="0" anchor="b">
            <a:normAutofit/>
          </a:bodyPr>
          <a:lstStyle/>
          <a:p>
            <a:pPr defTabSz="914400">
              <a:lnSpc>
                <a:spcPct val="90000"/>
              </a:lnSpc>
            </a:pPr>
            <a:r>
              <a:rPr lang="en-US" sz="3100">
                <a:solidFill>
                  <a:schemeClr val="tx1">
                    <a:lumMod val="85000"/>
                    <a:lumOff val="15000"/>
                  </a:schemeClr>
                </a:solidFill>
              </a:rPr>
              <a:t>Goal of the Analysis</a:t>
            </a:r>
          </a:p>
        </p:txBody>
      </p:sp>
      <p:sp>
        <p:nvSpPr>
          <p:cNvPr id="3" name="Content Placeholder 2"/>
          <p:cNvSpPr>
            <a:spLocks noGrp="1"/>
          </p:cNvSpPr>
          <p:nvPr>
            <p:ph idx="1"/>
          </p:nvPr>
        </p:nvSpPr>
        <p:spPr>
          <a:xfrm>
            <a:off x="1819835" y="6019391"/>
            <a:ext cx="5486399" cy="365125"/>
          </a:xfrm>
        </p:spPr>
        <p:txBody>
          <a:bodyPr vert="horz" lIns="91440" tIns="45720" rIns="91440" bIns="45720" rtlCol="0" anchor="t">
            <a:noAutofit/>
          </a:bodyPr>
          <a:lstStyle/>
          <a:p>
            <a:pPr marL="0" indent="0" algn="ctr" defTabSz="914400">
              <a:lnSpc>
                <a:spcPct val="90000"/>
              </a:lnSpc>
              <a:spcBef>
                <a:spcPts val="1000"/>
              </a:spcBef>
              <a:buNone/>
            </a:pPr>
            <a:r>
              <a:rPr lang="en-US" sz="1600" dirty="0">
                <a:solidFill>
                  <a:schemeClr val="tx1">
                    <a:lumMod val="85000"/>
                    <a:lumOff val="15000"/>
                  </a:schemeClr>
                </a:solidFill>
              </a:rPr>
              <a:t>Evaluate promo campaign performance across products, cities, and stores.</a:t>
            </a:r>
          </a:p>
        </p:txBody>
      </p:sp>
      <p:pic>
        <p:nvPicPr>
          <p:cNvPr id="1026" name="Picture 2" descr="A group of people around a whiteboard&#10;&#10;AI-generated content may be incorrect.">
            <a:extLst>
              <a:ext uri="{FF2B5EF4-FFF2-40B4-BE49-F238E27FC236}">
                <a16:creationId xmlns:a16="http://schemas.microsoft.com/office/drawing/2014/main" id="{297E3177-6A8D-0E18-C351-2C0C0684F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093" b="20531"/>
          <a:stretch>
            <a:fillRect/>
          </a:stretch>
        </p:blipFill>
        <p:spPr bwMode="auto">
          <a:xfrm>
            <a:off x="20" y="10"/>
            <a:ext cx="9143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668377"/>
            <a:ext cx="7886700"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Key Takeaways &amp; Next Steps</a:t>
            </a:r>
          </a:p>
        </p:txBody>
      </p:sp>
      <p:sp>
        <p:nvSpPr>
          <p:cNvPr id="3" name="Content Placeholder 2"/>
          <p:cNvSpPr>
            <a:spLocks noGrp="1"/>
          </p:cNvSpPr>
          <p:nvPr>
            <p:ph idx="1"/>
          </p:nvPr>
        </p:nvSpPr>
        <p:spPr>
          <a:xfrm>
            <a:off x="628650" y="2177456"/>
            <a:ext cx="3823335" cy="3795748"/>
          </a:xfrm>
        </p:spPr>
        <p:txBody>
          <a:bodyPr vert="horz" lIns="91440" tIns="45720" rIns="91440" bIns="45720" rtlCol="0">
            <a:normAutofit/>
          </a:bodyPr>
          <a:lstStyle/>
          <a:p>
            <a:pPr indent="-228600" defTabSz="914400">
              <a:lnSpc>
                <a:spcPct val="90000"/>
              </a:lnSpc>
              <a:buFont typeface="Arial" panose="020B0604020202020204" pitchFamily="34" charset="0"/>
              <a:buChar char="•"/>
            </a:pPr>
            <a:r>
              <a:rPr lang="en-US" sz="2100"/>
              <a:t>Summary: What worked, what to fix, what to test next.</a:t>
            </a:r>
          </a:p>
        </p:txBody>
      </p:sp>
      <p:sp>
        <p:nvSpPr>
          <p:cNvPr id="5" name="TextBox 4">
            <a:extLst>
              <a:ext uri="{FF2B5EF4-FFF2-40B4-BE49-F238E27FC236}">
                <a16:creationId xmlns:a16="http://schemas.microsoft.com/office/drawing/2014/main" id="{0CE6CD05-75EC-0A68-6CA4-BF283AFDA6BF}"/>
              </a:ext>
            </a:extLst>
          </p:cNvPr>
          <p:cNvSpPr txBox="1"/>
          <p:nvPr/>
        </p:nvSpPr>
        <p:spPr>
          <a:xfrm>
            <a:off x="4692015" y="2177456"/>
            <a:ext cx="3823335" cy="379574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100" dirty="0"/>
              <a:t>🎯 Personalize promotions by product category and city.</a:t>
            </a:r>
          </a:p>
          <a:p>
            <a:pPr indent="-228600" defTabSz="914400">
              <a:lnSpc>
                <a:spcPct val="90000"/>
              </a:lnSpc>
              <a:spcAft>
                <a:spcPts val="600"/>
              </a:spcAft>
              <a:buFont typeface="Arial" panose="020B0604020202020204" pitchFamily="34" charset="0"/>
              <a:buChar char="•"/>
            </a:pPr>
            <a:r>
              <a:rPr lang="en-US" sz="2100" dirty="0"/>
              <a:t>💡 Move from blanket discounts to strategic formats (bundles, cashback).</a:t>
            </a:r>
          </a:p>
          <a:p>
            <a:pPr indent="-228600" defTabSz="914400">
              <a:lnSpc>
                <a:spcPct val="90000"/>
              </a:lnSpc>
              <a:spcAft>
                <a:spcPts val="600"/>
              </a:spcAft>
              <a:buFont typeface="Arial" panose="020B0604020202020204" pitchFamily="34" charset="0"/>
              <a:buChar char="•"/>
            </a:pPr>
            <a:r>
              <a:rPr lang="en-US" sz="2100" dirty="0"/>
              <a:t>🔁 Monitor IR% and ISU% continuously to guide refinements.</a:t>
            </a:r>
          </a:p>
        </p:txBody>
      </p:sp>
      <p:pic>
        <p:nvPicPr>
          <p:cNvPr id="13" name="Picture 12" descr="Employee working with sticky notes">
            <a:extLst>
              <a:ext uri="{FF2B5EF4-FFF2-40B4-BE49-F238E27FC236}">
                <a16:creationId xmlns:a16="http://schemas.microsoft.com/office/drawing/2014/main" id="{A20E424B-2E70-3688-6471-8202834F2C50}"/>
              </a:ext>
            </a:extLst>
          </p:cNvPr>
          <p:cNvPicPr>
            <a:picLocks noChangeAspect="1"/>
          </p:cNvPicPr>
          <p:nvPr/>
        </p:nvPicPr>
        <p:blipFill>
          <a:blip r:embed="rId3"/>
          <a:stretch>
            <a:fillRect/>
          </a:stretch>
        </p:blipFill>
        <p:spPr>
          <a:xfrm>
            <a:off x="970649" y="3146948"/>
            <a:ext cx="3139336" cy="22380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411500-2E7C-E04F-81D3-DF4EA4C97ADA}"/>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800" kern="1200">
                <a:solidFill>
                  <a:schemeClr val="bg1"/>
                </a:solidFill>
                <a:latin typeface="+mj-lt"/>
                <a:ea typeface="+mj-ea"/>
                <a:cs typeface="+mj-cs"/>
              </a:rPr>
              <a:t>Datasets to analyse</a:t>
            </a:r>
          </a:p>
        </p:txBody>
      </p:sp>
      <p:pic>
        <p:nvPicPr>
          <p:cNvPr id="5" name="Content Placeholder 4">
            <a:extLst>
              <a:ext uri="{FF2B5EF4-FFF2-40B4-BE49-F238E27FC236}">
                <a16:creationId xmlns:a16="http://schemas.microsoft.com/office/drawing/2014/main" id="{E6552F34-C228-BB16-F4AA-5E9108749C6B}"/>
              </a:ext>
            </a:extLst>
          </p:cNvPr>
          <p:cNvPicPr>
            <a:picLocks noGrp="1" noChangeAspect="1"/>
          </p:cNvPicPr>
          <p:nvPr>
            <p:ph idx="1"/>
          </p:nvPr>
        </p:nvPicPr>
        <p:blipFill>
          <a:blip r:embed="rId2"/>
          <a:srcRect r="29653" b="-1"/>
          <a:stretch>
            <a:fillRect/>
          </a:stretch>
        </p:blipFill>
        <p:spPr>
          <a:xfrm>
            <a:off x="2694047" y="1675227"/>
            <a:ext cx="5860009" cy="4394199"/>
          </a:xfrm>
          <a:prstGeom prst="rect">
            <a:avLst/>
          </a:prstGeom>
        </p:spPr>
      </p:pic>
      <p:sp>
        <p:nvSpPr>
          <p:cNvPr id="7" name="Title 1">
            <a:extLst>
              <a:ext uri="{FF2B5EF4-FFF2-40B4-BE49-F238E27FC236}">
                <a16:creationId xmlns:a16="http://schemas.microsoft.com/office/drawing/2014/main" id="{708C97FF-0AFB-C518-1C3D-33855EC382BD}"/>
              </a:ext>
            </a:extLst>
          </p:cNvPr>
          <p:cNvSpPr txBox="1">
            <a:spLocks/>
          </p:cNvSpPr>
          <p:nvPr/>
        </p:nvSpPr>
        <p:spPr>
          <a:xfrm>
            <a:off x="441757" y="1388302"/>
            <a:ext cx="2153960" cy="185634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r>
              <a:rPr lang="en-US" sz="2400"/>
              <a:t>Store Distribution by City</a:t>
            </a:r>
            <a:endParaRPr lang="en-US" sz="2400" dirty="0"/>
          </a:p>
        </p:txBody>
      </p:sp>
    </p:spTree>
    <p:extLst>
      <p:ext uri="{BB962C8B-B14F-4D97-AF65-F5344CB8AC3E}">
        <p14:creationId xmlns:p14="http://schemas.microsoft.com/office/powerpoint/2010/main" val="415409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756" y="502400"/>
            <a:ext cx="2525379" cy="1818064"/>
          </a:xfrm>
        </p:spPr>
        <p:txBody>
          <a:bodyPr vert="horz" lIns="91440" tIns="45720" rIns="91440" bIns="45720" rtlCol="0">
            <a:normAutofit/>
          </a:bodyPr>
          <a:lstStyle/>
          <a:p>
            <a:pPr defTabSz="914400"/>
            <a:r>
              <a:rPr lang="en-US" sz="2400" dirty="0"/>
              <a:t>Store Distribution by City</a:t>
            </a:r>
          </a:p>
        </p:txBody>
      </p:sp>
      <p:pic>
        <p:nvPicPr>
          <p:cNvPr id="2052" name="Picture 4">
            <a:extLst>
              <a:ext uri="{FF2B5EF4-FFF2-40B4-BE49-F238E27FC236}">
                <a16:creationId xmlns:a16="http://schemas.microsoft.com/office/drawing/2014/main" id="{5CCE4DB9-6BEB-5730-F6F9-F3F55CCDC77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529"/>
          <a:stretch>
            <a:fillRect/>
          </a:stretch>
        </p:blipFill>
        <p:spPr bwMode="auto">
          <a:xfrm>
            <a:off x="3416427" y="6"/>
            <a:ext cx="5727572" cy="2762724"/>
          </a:xfrm>
          <a:prstGeom prst="rect">
            <a:avLst/>
          </a:prstGeom>
          <a:noFill/>
          <a:extLst>
            <a:ext uri="{909E8E84-426E-40DD-AFC4-6F175D3DCCD1}">
              <a14:hiddenFill xmlns:a14="http://schemas.microsoft.com/office/drawing/2010/main">
                <a:solidFill>
                  <a:srgbClr val="FFFFFF"/>
                </a:solidFill>
              </a14:hiddenFill>
            </a:ext>
          </a:extLst>
        </p:spPr>
      </p:pic>
      <p:sp>
        <p:nvSpPr>
          <p:cNvPr id="2070" name="Rectangle 2069">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9144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050" name="Picture 2">
            <a:extLst>
              <a:ext uri="{FF2B5EF4-FFF2-40B4-BE49-F238E27FC236}">
                <a16:creationId xmlns:a16="http://schemas.microsoft.com/office/drawing/2014/main" id="{65E4D8E3-A59F-1FE8-F1D2-232CFAF00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074" r="7981" b="-2"/>
          <a:stretch>
            <a:fillRect/>
          </a:stretch>
        </p:blipFill>
        <p:spPr bwMode="auto">
          <a:xfrm>
            <a:off x="20" y="2826737"/>
            <a:ext cx="3424313" cy="403126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087224" y="3455208"/>
            <a:ext cx="4306824" cy="2344708"/>
          </a:xfrm>
        </p:spPr>
        <p:txBody>
          <a:bodyPr vert="horz" lIns="91440" tIns="45720" rIns="91440" bIns="45720" rtlCol="0" anchor="ctr">
            <a:normAutofit/>
          </a:bodyPr>
          <a:lstStyle/>
          <a:p>
            <a:pPr marL="0" indent="0" defTabSz="914400">
              <a:spcBef>
                <a:spcPts val="1000"/>
              </a:spcBef>
              <a:buNone/>
            </a:pPr>
            <a:r>
              <a:rPr lang="en-US" sz="1700"/>
              <a:t>Bar chart: Number of stores per city.</a:t>
            </a:r>
          </a:p>
        </p:txBody>
      </p:sp>
      <p:sp>
        <p:nvSpPr>
          <p:cNvPr id="2068" name="Rectangle 2067">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429"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pPr>
              <a:lnSpc>
                <a:spcPct val="90000"/>
              </a:lnSpc>
            </a:pPr>
            <a:r>
              <a:rPr lang="en-US" sz="3300"/>
              <a:t>Sankranti Campaign – Sales by Product Category</a:t>
            </a:r>
          </a:p>
        </p:txBody>
      </p:sp>
      <p:sp>
        <p:nvSpPr>
          <p:cNvPr id="308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r>
              <a:rPr lang="en-US" sz="1900"/>
              <a:t>Pie chart: % contribution of each category.</a:t>
            </a:r>
          </a:p>
          <a:p>
            <a:r>
              <a:rPr lang="en-US" sz="1900"/>
              <a:t>Grocery &amp; Staples dominates.</a:t>
            </a:r>
          </a:p>
        </p:txBody>
      </p:sp>
      <p:pic>
        <p:nvPicPr>
          <p:cNvPr id="3074" name="Picture 2">
            <a:extLst>
              <a:ext uri="{FF2B5EF4-FFF2-40B4-BE49-F238E27FC236}">
                <a16:creationId xmlns:a16="http://schemas.microsoft.com/office/drawing/2014/main" id="{D7342D55-F1C4-AF24-5018-F334D9ACF2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73109" y="640080"/>
            <a:ext cx="4400619" cy="3850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130" name="Rectangle 412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r>
              <a:rPr lang="en-US" sz="4200"/>
              <a:t>Price vs. Quantity Correlation</a:t>
            </a:r>
          </a:p>
        </p:txBody>
      </p:sp>
      <p:sp>
        <p:nvSpPr>
          <p:cNvPr id="4132" name="Rectangle 413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Rectangle 41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38B2105-677D-5D59-4866-C51FDB4351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471" y="3353391"/>
            <a:ext cx="3862708" cy="20568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804821" y="2599509"/>
            <a:ext cx="3398174" cy="3639450"/>
          </a:xfrm>
        </p:spPr>
        <p:txBody>
          <a:bodyPr anchor="ctr">
            <a:normAutofit/>
          </a:bodyPr>
          <a:lstStyle/>
          <a:p>
            <a:pPr rtl="0" fontAlgn="base">
              <a:lnSpc>
                <a:spcPct val="90000"/>
              </a:lnSpc>
              <a:spcBef>
                <a:spcPts val="300"/>
              </a:spcBef>
              <a:buFont typeface="Arial" panose="020B0604020202020204" pitchFamily="34" charset="0"/>
              <a:buChar char="•"/>
            </a:pPr>
            <a:r>
              <a:rPr lang="en-US" sz="1700" b="0" i="0" u="none" strike="noStrike" dirty="0">
                <a:effectLst/>
                <a:latin typeface="Roboto" panose="02000000000000000000" pitchFamily="2" charset="0"/>
              </a:rPr>
              <a:t>The </a:t>
            </a:r>
            <a:r>
              <a:rPr lang="en-US" sz="1700" b="1" i="0" u="none" strike="noStrike" dirty="0">
                <a:effectLst/>
                <a:latin typeface="Roboto" panose="02000000000000000000" pitchFamily="2" charset="0"/>
              </a:rPr>
              <a:t>0.27 correlation</a:t>
            </a:r>
            <a:r>
              <a:rPr lang="en-US" sz="1700" b="0" i="0" u="none" strike="noStrike" dirty="0">
                <a:effectLst/>
                <a:latin typeface="Roboto" panose="02000000000000000000" pitchFamily="2" charset="0"/>
              </a:rPr>
              <a:t> indicates a </a:t>
            </a:r>
            <a:r>
              <a:rPr lang="en-US" sz="1700" b="1" i="0" u="none" strike="noStrike" dirty="0">
                <a:effectLst/>
                <a:latin typeface="Roboto" panose="02000000000000000000" pitchFamily="2" charset="0"/>
              </a:rPr>
              <a:t>weak positive relationship</a:t>
            </a:r>
            <a:r>
              <a:rPr lang="en-US" sz="1700" b="0" i="0" u="none" strike="noStrike" dirty="0">
                <a:effectLst/>
                <a:latin typeface="Roboto" panose="02000000000000000000" pitchFamily="2" charset="0"/>
              </a:rPr>
              <a:t> between price and quantity sold after promotion</a:t>
            </a:r>
          </a:p>
        </p:txBody>
      </p:sp>
      <p:sp>
        <p:nvSpPr>
          <p:cNvPr id="4136" name="Rectangle 413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5" name="Rectangle 513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Freeform: Shape 5135">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1506" y="494414"/>
            <a:ext cx="7900987" cy="817403"/>
          </a:xfrm>
        </p:spPr>
        <p:txBody>
          <a:bodyPr vert="horz" lIns="91440" tIns="45720" rIns="91440" bIns="45720" rtlCol="0" anchor="b">
            <a:normAutofit/>
          </a:bodyPr>
          <a:lstStyle/>
          <a:p>
            <a:pPr defTabSz="914400">
              <a:lnSpc>
                <a:spcPct val="90000"/>
              </a:lnSpc>
            </a:pPr>
            <a:r>
              <a:rPr lang="en-US" sz="3100" kern="1200">
                <a:solidFill>
                  <a:schemeClr val="tx1"/>
                </a:solidFill>
                <a:latin typeface="+mj-lt"/>
                <a:ea typeface="+mj-ea"/>
                <a:cs typeface="+mj-cs"/>
              </a:rPr>
              <a:t>Pre-Promo Sales Distribution by Category</a:t>
            </a:r>
          </a:p>
        </p:txBody>
      </p:sp>
      <p:sp>
        <p:nvSpPr>
          <p:cNvPr id="3" name="Content Placeholder 2"/>
          <p:cNvSpPr>
            <a:spLocks noGrp="1"/>
          </p:cNvSpPr>
          <p:nvPr>
            <p:ph idx="1"/>
          </p:nvPr>
        </p:nvSpPr>
        <p:spPr>
          <a:xfrm>
            <a:off x="1411941" y="1311818"/>
            <a:ext cx="6320117" cy="397567"/>
          </a:xfrm>
        </p:spPr>
        <p:txBody>
          <a:bodyPr vert="horz" lIns="91440" tIns="45720" rIns="91440" bIns="45720" rtlCol="0">
            <a:normAutofit/>
          </a:bodyPr>
          <a:lstStyle/>
          <a:p>
            <a:pPr marL="0" indent="0" algn="ctr" defTabSz="914400">
              <a:lnSpc>
                <a:spcPct val="90000"/>
              </a:lnSpc>
              <a:spcBef>
                <a:spcPts val="1000"/>
              </a:spcBef>
              <a:buNone/>
            </a:pPr>
            <a:r>
              <a:rPr lang="en-US" sz="1400" kern="1200">
                <a:solidFill>
                  <a:schemeClr val="tx1"/>
                </a:solidFill>
                <a:latin typeface="+mn-lt"/>
                <a:ea typeface="+mn-ea"/>
                <a:cs typeface="+mn-cs"/>
              </a:rPr>
              <a:t>Histograms: Quantity sold before promo across categories.</a:t>
            </a:r>
          </a:p>
        </p:txBody>
      </p:sp>
      <p:pic>
        <p:nvPicPr>
          <p:cNvPr id="5122" name="Picture 2">
            <a:extLst>
              <a:ext uri="{FF2B5EF4-FFF2-40B4-BE49-F238E27FC236}">
                <a16:creationId xmlns:a16="http://schemas.microsoft.com/office/drawing/2014/main" id="{5AC7A8E4-3CA4-E381-8CDB-8F309363B5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925" y="2384252"/>
            <a:ext cx="8058150" cy="3888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416" y="4883544"/>
            <a:ext cx="2907065" cy="1556907"/>
          </a:xfrm>
        </p:spPr>
        <p:txBody>
          <a:bodyPr anchor="ctr">
            <a:normAutofit/>
          </a:bodyPr>
          <a:lstStyle/>
          <a:p>
            <a:r>
              <a:rPr lang="en-US" sz="2800"/>
              <a:t>ISU% Across Cities</a:t>
            </a:r>
          </a:p>
        </p:txBody>
      </p:sp>
      <p:sp>
        <p:nvSpPr>
          <p:cNvPr id="15" name="Rectangle 1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825E66-B832-D25D-B0F3-F8F7F5510D96}"/>
              </a:ext>
            </a:extLst>
          </p:cNvPr>
          <p:cNvPicPr>
            <a:picLocks noChangeAspect="1"/>
          </p:cNvPicPr>
          <p:nvPr/>
        </p:nvPicPr>
        <p:blipFill>
          <a:blip r:embed="rId3"/>
          <a:stretch>
            <a:fillRect/>
          </a:stretch>
        </p:blipFill>
        <p:spPr>
          <a:xfrm>
            <a:off x="719403" y="713527"/>
            <a:ext cx="7777234" cy="3169223"/>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2039" y="4883544"/>
            <a:ext cx="4940186" cy="1556907"/>
          </a:xfrm>
        </p:spPr>
        <p:txBody>
          <a:bodyPr anchor="ctr">
            <a:normAutofit/>
          </a:bodyPr>
          <a:lstStyle/>
          <a:p>
            <a:r>
              <a:rPr lang="en-US" sz="1600"/>
              <a:t>Line chart: Incremental Sold Units % by city.</a:t>
            </a:r>
          </a:p>
          <a:p>
            <a:r>
              <a:rPr lang="en-US" sz="1600"/>
              <a:t>Highlight top and bottom cities.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416" y="4883544"/>
            <a:ext cx="2907065" cy="1556907"/>
          </a:xfrm>
        </p:spPr>
        <p:txBody>
          <a:bodyPr anchor="ctr">
            <a:normAutofit/>
          </a:bodyPr>
          <a:lstStyle/>
          <a:p>
            <a:r>
              <a:rPr lang="en-US" sz="2800"/>
              <a:t>Promo Type Effectiveness in Hyderabad</a:t>
            </a:r>
          </a:p>
        </p:txBody>
      </p:sp>
      <p:sp>
        <p:nvSpPr>
          <p:cNvPr id="7177" name="Rectangle 717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a:extLst>
              <a:ext uri="{FF2B5EF4-FFF2-40B4-BE49-F238E27FC236}">
                <a16:creationId xmlns:a16="http://schemas.microsoft.com/office/drawing/2014/main" id="{814AE7CF-D97B-8D40-4198-C94E3A2BDD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2356" y="364142"/>
            <a:ext cx="6091327" cy="3867993"/>
          </a:xfrm>
          <a:prstGeom prst="rect">
            <a:avLst/>
          </a:prstGeom>
          <a:noFill/>
          <a:extLst>
            <a:ext uri="{909E8E84-426E-40DD-AFC4-6F175D3DCCD1}">
              <a14:hiddenFill xmlns:a14="http://schemas.microsoft.com/office/drawing/2010/main">
                <a:solidFill>
                  <a:srgbClr val="FFFFFF"/>
                </a:solidFill>
              </a14:hiddenFill>
            </a:ext>
          </a:extLst>
        </p:spPr>
      </p:pic>
      <p:sp>
        <p:nvSpPr>
          <p:cNvPr id="7181" name="Rectangle 718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2039" y="4883544"/>
            <a:ext cx="4940186" cy="1556907"/>
          </a:xfrm>
        </p:spPr>
        <p:txBody>
          <a:bodyPr anchor="ctr">
            <a:normAutofit/>
          </a:bodyPr>
          <a:lstStyle/>
          <a:p>
            <a:r>
              <a:rPr lang="en-US" sz="1600"/>
              <a:t>Scatter plot: IR% vs ISU% for promo types.</a:t>
            </a:r>
          </a:p>
          <a:p>
            <a:r>
              <a:rPr lang="en-US" sz="1600"/>
              <a:t>Balance unit growth vs revenue growth.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416" y="4883544"/>
            <a:ext cx="2907065" cy="1556907"/>
          </a:xfrm>
        </p:spPr>
        <p:txBody>
          <a:bodyPr anchor="ctr">
            <a:normAutofit/>
          </a:bodyPr>
          <a:lstStyle/>
          <a:p>
            <a:r>
              <a:rPr lang="en-US" sz="2800"/>
              <a:t>Revenue by Category in Bengaluru</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416"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3A0DE0-7293-E5AC-D694-512CBAB73BBD}"/>
              </a:ext>
            </a:extLst>
          </p:cNvPr>
          <p:cNvPicPr>
            <a:picLocks noChangeAspect="1"/>
          </p:cNvPicPr>
          <p:nvPr/>
        </p:nvPicPr>
        <p:blipFill>
          <a:blip r:embed="rId3"/>
          <a:srcRect r="1479" b="2"/>
          <a:stretch>
            <a:fillRect/>
          </a:stretch>
        </p:blipFill>
        <p:spPr>
          <a:xfrm>
            <a:off x="719403" y="364142"/>
            <a:ext cx="7777234" cy="3867993"/>
          </a:xfrm>
          <a:prstGeom prst="rect">
            <a:avLst/>
          </a:prstGeom>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17950" y="5666847"/>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2039" y="4883544"/>
            <a:ext cx="4940186" cy="1556907"/>
          </a:xfrm>
        </p:spPr>
        <p:txBody>
          <a:bodyPr anchor="ctr">
            <a:normAutofit/>
          </a:bodyPr>
          <a:lstStyle/>
          <a:p>
            <a:r>
              <a:rPr lang="en-US" sz="1600"/>
              <a:t>Bar chart: Revenue before vs after promotion by category.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779</TotalTime>
  <Words>737</Words>
  <Application>Microsoft Office PowerPoint</Application>
  <PresentationFormat>On-screen Show (4:3)</PresentationFormat>
  <Paragraphs>52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Roboto</vt:lpstr>
      <vt:lpstr>Office Theme</vt:lpstr>
      <vt:lpstr>Goal of the Analysis</vt:lpstr>
      <vt:lpstr>Datasets to analyse</vt:lpstr>
      <vt:lpstr>Store Distribution by City</vt:lpstr>
      <vt:lpstr>Sankranti Campaign – Sales by Product Category</vt:lpstr>
      <vt:lpstr>Price vs. Quantity Correlation</vt:lpstr>
      <vt:lpstr>Pre-Promo Sales Distribution by Category</vt:lpstr>
      <vt:lpstr>ISU% Across Cities</vt:lpstr>
      <vt:lpstr>Promo Type Effectiveness in Hyderabad</vt:lpstr>
      <vt:lpstr>Revenue by Category in Bengaluru</vt:lpstr>
      <vt:lpstr>Key Takeaways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Serhii Kravchenko4</cp:lastModifiedBy>
  <cp:revision>2</cp:revision>
  <dcterms:created xsi:type="dcterms:W3CDTF">2013-01-27T09:14:16Z</dcterms:created>
  <dcterms:modified xsi:type="dcterms:W3CDTF">2025-05-24T08:02:44Z</dcterms:modified>
  <cp:category/>
</cp:coreProperties>
</file>