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xIbczI3N4RlB47VZjxh7xkKhn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regular.fntdata"/><Relationship Id="rId21" Type="http://schemas.openxmlformats.org/officeDocument/2006/relationships/slide" Target="slides/slide16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9c234fd25_3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259c234fd25_3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g259c234fd25_3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59bf855ca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259bf855ca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259bf855ca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59bf855caf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259bf855caf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g259bf855caf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59c234fd25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259c234fd25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g259c234fd25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5a28d2224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g25a28d2224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59bf855caf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259bf855caf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g259bf855caf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a2708dae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5a2708dae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25a2708dae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4e4fef574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e4e4fef574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1e4e4fef574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9c234fd25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259c234fd2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259c234fd25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4e4fef574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e4e4fef574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1e4e4fef574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4e4fef57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e4e4fef57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1e4e4fef574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365086" y="360069"/>
            <a:ext cx="9213023" cy="48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11285219" y="6600825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365086" y="923925"/>
            <a:ext cx="11457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i="1" sz="18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+H" showMasterSp="0">
  <p:cSld name="B+H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BCA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365086" y="360069"/>
            <a:ext cx="9213023" cy="48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2" type="sldNum"/>
          </p:nvPr>
        </p:nvSpPr>
        <p:spPr>
          <a:xfrm>
            <a:off x="11285219" y="6600825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23"/>
          <p:cNvSpPr txBox="1"/>
          <p:nvPr>
            <p:ph idx="1" type="body"/>
          </p:nvPr>
        </p:nvSpPr>
        <p:spPr>
          <a:xfrm>
            <a:off x="365086" y="923925"/>
            <a:ext cx="11457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i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bh_logo_rgb_cg10_2603_midres.png" id="70" name="Google Shape;7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29007" y="415682"/>
            <a:ext cx="1115568" cy="397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+B" showMasterSp="0">
  <p:cSld name="F+B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BCA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4"/>
          <p:cNvSpPr txBox="1"/>
          <p:nvPr>
            <p:ph type="title"/>
          </p:nvPr>
        </p:nvSpPr>
        <p:spPr>
          <a:xfrm>
            <a:off x="365086" y="360069"/>
            <a:ext cx="9213023" cy="48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2" type="sldNum"/>
          </p:nvPr>
        </p:nvSpPr>
        <p:spPr>
          <a:xfrm>
            <a:off x="11285219" y="6600825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4"/>
          <p:cNvSpPr txBox="1"/>
          <p:nvPr>
            <p:ph idx="1" type="body"/>
          </p:nvPr>
        </p:nvSpPr>
        <p:spPr>
          <a:xfrm>
            <a:off x="365086" y="923925"/>
            <a:ext cx="11457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i="1" sz="1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fb_logo_rgb_cg10_186.png" id="76" name="Google Shape;7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29007" y="415682"/>
            <a:ext cx="1115568" cy="39726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rma" showMasterSp="0">
  <p:cSld name="Pharma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BCA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5"/>
          <p:cNvSpPr txBox="1"/>
          <p:nvPr>
            <p:ph type="title"/>
          </p:nvPr>
        </p:nvSpPr>
        <p:spPr>
          <a:xfrm>
            <a:off x="365086" y="360069"/>
            <a:ext cx="9213023" cy="48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2" type="sldNum"/>
          </p:nvPr>
        </p:nvSpPr>
        <p:spPr>
          <a:xfrm>
            <a:off x="11285219" y="6600825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25"/>
          <p:cNvSpPr txBox="1"/>
          <p:nvPr>
            <p:ph idx="1" type="body"/>
          </p:nvPr>
        </p:nvSpPr>
        <p:spPr>
          <a:xfrm>
            <a:off x="365086" y="923925"/>
            <a:ext cx="11457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i="1" sz="1800">
                <a:solidFill>
                  <a:schemeClr val="accent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ph_logo_rgb_cg10_660" id="82" name="Google Shape;8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31310" y="415682"/>
            <a:ext cx="1113265" cy="397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P" showMasterSp="0">
  <p:cSld name="CSP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16440" y="402250"/>
            <a:ext cx="1142871" cy="41012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6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BCA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6"/>
          <p:cNvSpPr txBox="1"/>
          <p:nvPr>
            <p:ph type="title"/>
          </p:nvPr>
        </p:nvSpPr>
        <p:spPr>
          <a:xfrm>
            <a:off x="365086" y="360069"/>
            <a:ext cx="9213023" cy="48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2" type="sldNum"/>
          </p:nvPr>
        </p:nvSpPr>
        <p:spPr>
          <a:xfrm>
            <a:off x="11285219" y="6600825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26"/>
          <p:cNvSpPr txBox="1"/>
          <p:nvPr>
            <p:ph idx="1" type="body"/>
          </p:nvPr>
        </p:nvSpPr>
        <p:spPr>
          <a:xfrm>
            <a:off x="365086" y="923925"/>
            <a:ext cx="11457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73C2"/>
              </a:buClr>
              <a:buSzPts val="1800"/>
              <a:buNone/>
              <a:defRPr i="1" sz="1800">
                <a:solidFill>
                  <a:srgbClr val="3773C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/>
          <p:nvPr>
            <p:ph idx="12" type="sldNum"/>
          </p:nvPr>
        </p:nvSpPr>
        <p:spPr>
          <a:xfrm>
            <a:off x="11285219" y="6600825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0179" y="360217"/>
            <a:ext cx="1408085" cy="392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117F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9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9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Arial"/>
              <a:buNone/>
              <a:defRPr sz="5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BCF7E9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1" name="Google Shape;111;p2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Main Title Slide" showMasterSp="0">
  <p:cSld name="1_Main Title Slid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952" cy="666865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8"/>
          <p:cNvSpPr txBox="1"/>
          <p:nvPr>
            <p:ph type="ctrTitle"/>
          </p:nvPr>
        </p:nvSpPr>
        <p:spPr>
          <a:xfrm>
            <a:off x="3260436" y="249909"/>
            <a:ext cx="8460510" cy="1588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1" sz="32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8"/>
          <p:cNvSpPr txBox="1"/>
          <p:nvPr>
            <p:ph idx="1" type="subTitle"/>
          </p:nvPr>
        </p:nvSpPr>
        <p:spPr>
          <a:xfrm>
            <a:off x="4655128" y="5883564"/>
            <a:ext cx="7241310" cy="498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19" name="Google Shape;1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20" y="2231010"/>
            <a:ext cx="1611290" cy="4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18181"/>
              </a:buClr>
              <a:buSzPts val="5900"/>
              <a:buFont typeface="Arial"/>
              <a:buNone/>
              <a:defRPr b="0" sz="5900">
                <a:solidFill>
                  <a:srgbClr val="81818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81818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090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090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9pPr>
          </a:lstStyle>
          <a:p/>
        </p:txBody>
      </p:sp>
      <p:sp>
        <p:nvSpPr>
          <p:cNvPr id="123" name="Google Shape;123;p3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129" name="Google Shape;129;p31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130" name="Google Shape;130;p3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0179" y="360217"/>
            <a:ext cx="1408085" cy="392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_Title Only">
  <p:cSld name="Dark_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6"/>
          <p:cNvPicPr preferRelativeResize="0"/>
          <p:nvPr/>
        </p:nvPicPr>
        <p:blipFill rotWithShape="1">
          <a:blip r:embed="rId2">
            <a:alphaModFix/>
          </a:blip>
          <a:srcRect b="3043" l="0" r="0" t="0"/>
          <a:stretch/>
        </p:blipFill>
        <p:spPr>
          <a:xfrm>
            <a:off x="0" y="0"/>
            <a:ext cx="12200313" cy="6576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4801" y="358962"/>
            <a:ext cx="1418705" cy="385913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6"/>
          <p:cNvSpPr txBox="1"/>
          <p:nvPr>
            <p:ph type="title"/>
          </p:nvPr>
        </p:nvSpPr>
        <p:spPr>
          <a:xfrm>
            <a:off x="365086" y="360069"/>
            <a:ext cx="9213023" cy="48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11285219" y="6600825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365086" y="923925"/>
            <a:ext cx="11457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1"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81818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32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138" name="Google Shape;138;p32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81818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32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140" name="Google Shape;140;p3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0179" y="360217"/>
            <a:ext cx="1408085" cy="392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9" name="Google Shape;14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0179" y="360217"/>
            <a:ext cx="1408085" cy="392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4" name="Google Shape;15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0179" y="360217"/>
            <a:ext cx="1408085" cy="392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5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158" name="Google Shape;158;p35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3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0179" y="360217"/>
            <a:ext cx="1408085" cy="392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6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66" name="Google Shape;166;p36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7" name="Google Shape;167;p3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6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7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73" name="Google Shape;173;p3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79" name="Google Shape;179;p3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Divi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/>
          <p:nvPr/>
        </p:nvSpPr>
        <p:spPr>
          <a:xfrm>
            <a:off x="0" y="914304"/>
            <a:ext cx="2425380" cy="4105656"/>
          </a:xfrm>
          <a:custGeom>
            <a:rect b="b" l="l" r="r" t="t"/>
            <a:pathLst>
              <a:path extrusionOk="0" h="4105656" w="2425380">
                <a:moveTo>
                  <a:pt x="0" y="0"/>
                </a:moveTo>
                <a:lnTo>
                  <a:pt x="48748" y="0"/>
                </a:lnTo>
                <a:lnTo>
                  <a:pt x="803359" y="0"/>
                </a:lnTo>
                <a:lnTo>
                  <a:pt x="1169047" y="0"/>
                </a:lnTo>
                <a:lnTo>
                  <a:pt x="1822130" y="2143374"/>
                </a:lnTo>
                <a:lnTo>
                  <a:pt x="1812630" y="2143374"/>
                </a:lnTo>
                <a:lnTo>
                  <a:pt x="1812755" y="2143924"/>
                </a:lnTo>
                <a:lnTo>
                  <a:pt x="1826407" y="2143924"/>
                </a:lnTo>
                <a:lnTo>
                  <a:pt x="2425380" y="4105656"/>
                </a:lnTo>
                <a:lnTo>
                  <a:pt x="1432009" y="4105656"/>
                </a:lnTo>
                <a:lnTo>
                  <a:pt x="1397901" y="4105656"/>
                </a:lnTo>
                <a:lnTo>
                  <a:pt x="0" y="4105656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5"/>
          <p:cNvSpPr/>
          <p:nvPr/>
        </p:nvSpPr>
        <p:spPr>
          <a:xfrm>
            <a:off x="1280160" y="1253670"/>
            <a:ext cx="10911840" cy="4109097"/>
          </a:xfrm>
          <a:custGeom>
            <a:rect b="b" l="l" r="r" t="t"/>
            <a:pathLst>
              <a:path extrusionOk="0" h="4109097" w="10931195">
                <a:moveTo>
                  <a:pt x="0" y="0"/>
                </a:moveTo>
                <a:lnTo>
                  <a:pt x="2085427" y="0"/>
                </a:lnTo>
                <a:lnTo>
                  <a:pt x="2117715" y="0"/>
                </a:lnTo>
                <a:lnTo>
                  <a:pt x="8655527" y="0"/>
                </a:lnTo>
                <a:lnTo>
                  <a:pt x="10001943" y="0"/>
                </a:lnTo>
                <a:lnTo>
                  <a:pt x="10931195" y="0"/>
                </a:lnTo>
                <a:lnTo>
                  <a:pt x="10931195" y="3637756"/>
                </a:lnTo>
                <a:lnTo>
                  <a:pt x="10931195" y="4099075"/>
                </a:lnTo>
                <a:lnTo>
                  <a:pt x="10931195" y="4109097"/>
                </a:lnTo>
                <a:lnTo>
                  <a:pt x="10001943" y="4109097"/>
                </a:lnTo>
                <a:lnTo>
                  <a:pt x="8018313" y="4109097"/>
                </a:lnTo>
                <a:lnTo>
                  <a:pt x="3368296" y="4109097"/>
                </a:lnTo>
                <a:lnTo>
                  <a:pt x="2085427" y="4109097"/>
                </a:lnTo>
                <a:lnTo>
                  <a:pt x="1250582" y="4109097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"/>
          <p:cNvSpPr txBox="1"/>
          <p:nvPr>
            <p:ph type="title"/>
          </p:nvPr>
        </p:nvSpPr>
        <p:spPr>
          <a:xfrm>
            <a:off x="2658359" y="2431055"/>
            <a:ext cx="920113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11285219" y="6600825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15"/>
          <p:cNvCxnSpPr/>
          <p:nvPr/>
        </p:nvCxnSpPr>
        <p:spPr>
          <a:xfrm>
            <a:off x="1065098" y="603315"/>
            <a:ext cx="1558517" cy="5118755"/>
          </a:xfrm>
          <a:prstGeom prst="straightConnector1">
            <a:avLst/>
          </a:prstGeom>
          <a:noFill/>
          <a:ln cap="flat" cmpd="sng" w="12700">
            <a:solidFill>
              <a:srgbClr val="5F606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76200" rotWithShape="0" algn="r" dir="10800000" dist="25400">
              <a:srgbClr val="000000">
                <a:alpha val="40392"/>
              </a:srgbClr>
            </a:outerShdw>
          </a:effec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 Slide" showMasterSp="0">
  <p:cSld name="Main 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7"/>
          <p:cNvSpPr txBox="1"/>
          <p:nvPr>
            <p:ph type="ctrTitle"/>
          </p:nvPr>
        </p:nvSpPr>
        <p:spPr>
          <a:xfrm>
            <a:off x="3260436" y="249909"/>
            <a:ext cx="8460510" cy="1588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b="1" sz="32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7"/>
          <p:cNvSpPr txBox="1"/>
          <p:nvPr>
            <p:ph idx="1" type="subTitle"/>
          </p:nvPr>
        </p:nvSpPr>
        <p:spPr>
          <a:xfrm>
            <a:off x="4655128" y="5883564"/>
            <a:ext cx="7241310" cy="498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36" name="Google Shape;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20" y="2231010"/>
            <a:ext cx="1611290" cy="4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365086" y="1530061"/>
            <a:ext cx="1145743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365087" y="325521"/>
            <a:ext cx="9217152" cy="549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11285219" y="6600825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head_Title and Content">
  <p:cSld name="Subhead_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65086" y="1530061"/>
            <a:ext cx="1145743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type="title"/>
          </p:nvPr>
        </p:nvSpPr>
        <p:spPr>
          <a:xfrm>
            <a:off x="365087" y="325521"/>
            <a:ext cx="9217152" cy="549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11285219" y="6600825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365086" y="923925"/>
            <a:ext cx="11457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i="1" sz="18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 Out">
  <p:cSld name="Call Ou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2" y="1253670"/>
            <a:ext cx="12188953" cy="410565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11285219" y="6600825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365085" y="1735138"/>
            <a:ext cx="11134187" cy="310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type="title"/>
          </p:nvPr>
        </p:nvSpPr>
        <p:spPr>
          <a:xfrm>
            <a:off x="365086" y="360069"/>
            <a:ext cx="9213023" cy="48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type="title"/>
          </p:nvPr>
        </p:nvSpPr>
        <p:spPr>
          <a:xfrm>
            <a:off x="365087" y="325521"/>
            <a:ext cx="9217152" cy="549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365085" y="1530061"/>
            <a:ext cx="5585691" cy="4806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2" type="body"/>
          </p:nvPr>
        </p:nvSpPr>
        <p:spPr>
          <a:xfrm>
            <a:off x="6236827" y="1530061"/>
            <a:ext cx="5585691" cy="4806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11285219" y="6600825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1"/>
          <p:cNvSpPr txBox="1"/>
          <p:nvPr>
            <p:ph idx="3" type="body"/>
          </p:nvPr>
        </p:nvSpPr>
        <p:spPr>
          <a:xfrm>
            <a:off x="365086" y="923925"/>
            <a:ext cx="11457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i="1" sz="18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type="title"/>
          </p:nvPr>
        </p:nvSpPr>
        <p:spPr>
          <a:xfrm>
            <a:off x="365086" y="325521"/>
            <a:ext cx="9217152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" type="body"/>
          </p:nvPr>
        </p:nvSpPr>
        <p:spPr>
          <a:xfrm>
            <a:off x="365085" y="1357744"/>
            <a:ext cx="5586984" cy="6948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b="1" sz="2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2"/>
          <p:cNvSpPr txBox="1"/>
          <p:nvPr>
            <p:ph idx="2" type="body"/>
          </p:nvPr>
        </p:nvSpPr>
        <p:spPr>
          <a:xfrm>
            <a:off x="365085" y="2052587"/>
            <a:ext cx="5586984" cy="4291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3" type="body"/>
          </p:nvPr>
        </p:nvSpPr>
        <p:spPr>
          <a:xfrm>
            <a:off x="6235534" y="1357744"/>
            <a:ext cx="5586984" cy="6948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b="1" sz="2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2"/>
          <p:cNvSpPr txBox="1"/>
          <p:nvPr>
            <p:ph idx="4" type="body"/>
          </p:nvPr>
        </p:nvSpPr>
        <p:spPr>
          <a:xfrm>
            <a:off x="6235534" y="2052587"/>
            <a:ext cx="5586984" cy="4291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2" type="sldNum"/>
          </p:nvPr>
        </p:nvSpPr>
        <p:spPr>
          <a:xfrm>
            <a:off x="11285219" y="6600825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2"/>
          <p:cNvSpPr txBox="1"/>
          <p:nvPr>
            <p:ph idx="5" type="body"/>
          </p:nvPr>
        </p:nvSpPr>
        <p:spPr>
          <a:xfrm>
            <a:off x="365086" y="923925"/>
            <a:ext cx="11457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i="1" sz="18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BCA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 txBox="1"/>
          <p:nvPr>
            <p:ph type="title"/>
          </p:nvPr>
        </p:nvSpPr>
        <p:spPr>
          <a:xfrm>
            <a:off x="365086" y="360069"/>
            <a:ext cx="9213023" cy="48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365086" y="1530061"/>
            <a:ext cx="1145745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11285219" y="6600825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60179" y="360217"/>
            <a:ext cx="1408085" cy="3926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81818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8181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8181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8181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8181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8181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8181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8181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8181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39.png"/><Relationship Id="rId5" Type="http://schemas.openxmlformats.org/officeDocument/2006/relationships/image" Target="../media/image21.png"/><Relationship Id="rId6" Type="http://schemas.openxmlformats.org/officeDocument/2006/relationships/image" Target="../media/image38.png"/><Relationship Id="rId7" Type="http://schemas.openxmlformats.org/officeDocument/2006/relationships/image" Target="../media/image22.png"/><Relationship Id="rId8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hyperlink" Target="https://www.linkedin.com/in/vip-pana" TargetMode="External"/><Relationship Id="rId13" Type="http://schemas.openxmlformats.org/officeDocument/2006/relationships/hyperlink" Target="https://www.linkedin.com/in/danielecaterina" TargetMode="External"/><Relationship Id="rId12" Type="http://schemas.openxmlformats.org/officeDocument/2006/relationships/hyperlink" Target="https://www.linkedin.com/in/maria-mucciacito-30a00822b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orgs/RTLSWizards/repositories" TargetMode="External"/><Relationship Id="rId4" Type="http://schemas.openxmlformats.org/officeDocument/2006/relationships/hyperlink" Target="https://www.linkedin.com/in/vip-pana" TargetMode="External"/><Relationship Id="rId9" Type="http://schemas.openxmlformats.org/officeDocument/2006/relationships/hyperlink" Target="mailto:danielecaterina2002@gmail.com" TargetMode="External"/><Relationship Id="rId5" Type="http://schemas.openxmlformats.org/officeDocument/2006/relationships/hyperlink" Target="mailto:panacciullivincenzo@gmail.com" TargetMode="External"/><Relationship Id="rId6" Type="http://schemas.openxmlformats.org/officeDocument/2006/relationships/hyperlink" Target="https://www.linkedin.com/in/maria-mucciacito-30a00822b" TargetMode="External"/><Relationship Id="rId7" Type="http://schemas.openxmlformats.org/officeDocument/2006/relationships/hyperlink" Target="mailto:mucciaccitomaria@gmail.com" TargetMode="External"/><Relationship Id="rId8" Type="http://schemas.openxmlformats.org/officeDocument/2006/relationships/hyperlink" Target="https://www.linkedin.com/in/danielecaterin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5.png"/><Relationship Id="rId5" Type="http://schemas.openxmlformats.org/officeDocument/2006/relationships/image" Target="../media/image13.png"/><Relationship Id="rId6" Type="http://schemas.openxmlformats.org/officeDocument/2006/relationships/image" Target="../media/image34.png"/><Relationship Id="rId7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37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0.jp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"/>
          <p:cNvSpPr txBox="1"/>
          <p:nvPr>
            <p:ph idx="12" type="sldNum"/>
          </p:nvPr>
        </p:nvSpPr>
        <p:spPr>
          <a:xfrm>
            <a:off x="11285219" y="6600825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"/>
          <p:cNvSpPr txBox="1"/>
          <p:nvPr/>
        </p:nvSpPr>
        <p:spPr>
          <a:xfrm>
            <a:off x="3312574" y="571433"/>
            <a:ext cx="84606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Experimental project:                                           Real Time Locating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 txBox="1"/>
          <p:nvPr/>
        </p:nvSpPr>
        <p:spPr>
          <a:xfrm>
            <a:off x="4458700" y="5928175"/>
            <a:ext cx="77334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5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Vincenzo Panacciulli - Maria Mucciacito - Daniele Caterina | 24/04/2023 </a:t>
            </a:r>
            <a:r>
              <a:rPr lang="en-US" sz="1550">
                <a:solidFill>
                  <a:schemeClr val="lt2"/>
                </a:solidFill>
              </a:rPr>
              <a:t>- </a:t>
            </a:r>
            <a:r>
              <a:rPr b="0" i="0" lang="en-US" sz="15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19/07/2023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10080703" y="147686"/>
            <a:ext cx="2029500" cy="84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FA8DC"/>
              </a:solidFill>
              <a:highlight>
                <a:srgbClr val="6D9EE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9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9"/>
          <p:cNvSpPr txBox="1"/>
          <p:nvPr>
            <p:ph type="title"/>
          </p:nvPr>
        </p:nvSpPr>
        <p:spPr>
          <a:xfrm>
            <a:off x="914954" y="1087374"/>
            <a:ext cx="89835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/>
              <a:t>Communication between devices</a:t>
            </a:r>
            <a:endParaRPr/>
          </a:p>
        </p:txBody>
      </p:sp>
      <p:sp>
        <p:nvSpPr>
          <p:cNvPr id="318" name="Google Shape;318;p9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9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9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9"/>
          <p:cNvSpPr/>
          <p:nvPr/>
        </p:nvSpPr>
        <p:spPr>
          <a:xfrm>
            <a:off x="1279019" y="2526526"/>
            <a:ext cx="10920893" cy="35725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0179" y="360217"/>
            <a:ext cx="1408085" cy="39265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9"/>
          <p:cNvSpPr txBox="1"/>
          <p:nvPr/>
        </p:nvSpPr>
        <p:spPr>
          <a:xfrm>
            <a:off x="1279025" y="2572250"/>
            <a:ext cx="102903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1800">
                <a:solidFill>
                  <a:schemeClr val="dk1"/>
                </a:solidFill>
              </a:rPr>
              <a:t>An</a:t>
            </a:r>
            <a:r>
              <a:rPr b="1" lang="en-US" sz="1800">
                <a:solidFill>
                  <a:schemeClr val="dk1"/>
                </a:solidFill>
              </a:rPr>
              <a:t>c</a:t>
            </a:r>
            <a:r>
              <a:rPr b="1" lang="en-US" sz="1800">
                <a:solidFill>
                  <a:schemeClr val="dk1"/>
                </a:solidFill>
              </a:rPr>
              <a:t>hor </a:t>
            </a:r>
            <a:r>
              <a:rPr b="1" i="0" lang="en-US" sz="1800" u="none" cap="none" strike="noStrike">
                <a:solidFill>
                  <a:schemeClr val="dk1"/>
                </a:solidFill>
              </a:rPr>
              <a:t>sends a signal to any </a:t>
            </a:r>
            <a:r>
              <a:rPr b="1" lang="en-US" sz="1800">
                <a:solidFill>
                  <a:schemeClr val="dk1"/>
                </a:solidFill>
              </a:rPr>
              <a:t>Tag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responds, the </a:t>
            </a:r>
            <a:r>
              <a:rPr lang="en-US" sz="1800" u="sng">
                <a:solidFill>
                  <a:schemeClr val="dk1"/>
                </a:solidFill>
              </a:rPr>
              <a:t>Tag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received the signal </a:t>
            </a:r>
            <a:r>
              <a:rPr lang="en-US" sz="1800" u="sng">
                <a:solidFill>
                  <a:schemeClr val="dk1"/>
                </a:solidFill>
              </a:rPr>
              <a:t>and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 distance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Finally, the data is sen</a:t>
            </a:r>
            <a:r>
              <a:rPr lang="en-US" sz="1800">
                <a:solidFill>
                  <a:schemeClr val="dk1"/>
                </a:solidFill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Back End and processed.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9"/>
          <p:cNvPicPr preferRelativeResize="0"/>
          <p:nvPr/>
        </p:nvPicPr>
        <p:blipFill rotWithShape="1">
          <a:blip r:embed="rId4">
            <a:alphaModFix/>
          </a:blip>
          <a:srcRect b="0" l="0" r="30966" t="0"/>
          <a:stretch/>
        </p:blipFill>
        <p:spPr>
          <a:xfrm>
            <a:off x="3862921" y="3833975"/>
            <a:ext cx="39716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9"/>
          <p:cNvPicPr preferRelativeResize="0"/>
          <p:nvPr/>
        </p:nvPicPr>
        <p:blipFill rotWithShape="1">
          <a:blip r:embed="rId4">
            <a:alphaModFix/>
          </a:blip>
          <a:srcRect b="-4040" l="68910" r="0" t="4040"/>
          <a:stretch/>
        </p:blipFill>
        <p:spPr>
          <a:xfrm>
            <a:off x="7834516" y="3887013"/>
            <a:ext cx="178862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9"/>
          <p:cNvSpPr/>
          <p:nvPr/>
        </p:nvSpPr>
        <p:spPr>
          <a:xfrm>
            <a:off x="3785775" y="5491450"/>
            <a:ext cx="4047600" cy="18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9"/>
          <p:cNvSpPr txBox="1"/>
          <p:nvPr/>
        </p:nvSpPr>
        <p:spPr>
          <a:xfrm>
            <a:off x="7102525" y="5395150"/>
            <a:ext cx="7320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ANCHOR</a:t>
            </a:r>
            <a:endParaRPr sz="900"/>
          </a:p>
        </p:txBody>
      </p:sp>
      <p:sp>
        <p:nvSpPr>
          <p:cNvPr id="329" name="Google Shape;329;p9"/>
          <p:cNvSpPr txBox="1"/>
          <p:nvPr/>
        </p:nvSpPr>
        <p:spPr>
          <a:xfrm>
            <a:off x="3862925" y="5395150"/>
            <a:ext cx="7320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TAG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9c234fd25_3_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259c234fd25_3_8"/>
          <p:cNvSpPr/>
          <p:nvPr/>
        </p:nvSpPr>
        <p:spPr>
          <a:xfrm>
            <a:off x="1" y="758952"/>
            <a:ext cx="10905900" cy="165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259c234fd25_3_8"/>
          <p:cNvSpPr txBox="1"/>
          <p:nvPr>
            <p:ph type="title"/>
          </p:nvPr>
        </p:nvSpPr>
        <p:spPr>
          <a:xfrm>
            <a:off x="924107" y="1078642"/>
            <a:ext cx="102402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/>
              <a:t>Languages</a:t>
            </a:r>
            <a:endParaRPr/>
          </a:p>
        </p:txBody>
      </p:sp>
      <p:sp>
        <p:nvSpPr>
          <p:cNvPr id="338" name="Google Shape;338;g259c234fd25_3_8"/>
          <p:cNvSpPr/>
          <p:nvPr/>
        </p:nvSpPr>
        <p:spPr>
          <a:xfrm>
            <a:off x="11014533" y="758952"/>
            <a:ext cx="1185300" cy="1651200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259c234fd25_3_8"/>
          <p:cNvSpPr/>
          <p:nvPr/>
        </p:nvSpPr>
        <p:spPr>
          <a:xfrm>
            <a:off x="763" y="2526526"/>
            <a:ext cx="1169700" cy="3563400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259c234fd25_3_8"/>
          <p:cNvSpPr/>
          <p:nvPr/>
        </p:nvSpPr>
        <p:spPr>
          <a:xfrm>
            <a:off x="1279019" y="2526526"/>
            <a:ext cx="10920900" cy="3563400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59c234fd25_3_8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59c234fd25_3_8"/>
          <p:cNvSpPr/>
          <p:nvPr/>
        </p:nvSpPr>
        <p:spPr>
          <a:xfrm>
            <a:off x="1279019" y="2526526"/>
            <a:ext cx="10920900" cy="3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g259c234fd25_3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0179" y="360217"/>
            <a:ext cx="1408085" cy="39265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259c234fd25_3_8"/>
          <p:cNvSpPr txBox="1"/>
          <p:nvPr/>
        </p:nvSpPr>
        <p:spPr>
          <a:xfrm>
            <a:off x="1279025" y="2702725"/>
            <a:ext cx="70584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 end: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 + TypeScript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 end: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C#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Libraries: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</a:rPr>
              <a:t>React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Leaflet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Chakra UI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g259c234fd25_3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0325" y="2702725"/>
            <a:ext cx="1765450" cy="10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259c234fd25_3_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27525" y="2416225"/>
            <a:ext cx="1651200" cy="16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259c234fd25_3_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71515" y="2712187"/>
            <a:ext cx="942370" cy="1059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259c234fd25_3_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30325" y="4251225"/>
            <a:ext cx="28575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259c234fd25_3_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94263" y="5235125"/>
            <a:ext cx="2129627" cy="54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59bf855caf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259bf855caf_0_0"/>
          <p:cNvSpPr/>
          <p:nvPr/>
        </p:nvSpPr>
        <p:spPr>
          <a:xfrm>
            <a:off x="1" y="758952"/>
            <a:ext cx="10905900" cy="165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259bf855caf_0_0"/>
          <p:cNvSpPr txBox="1"/>
          <p:nvPr>
            <p:ph type="title"/>
          </p:nvPr>
        </p:nvSpPr>
        <p:spPr>
          <a:xfrm>
            <a:off x="924107" y="1078642"/>
            <a:ext cx="102402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/>
              <a:t>Functionality</a:t>
            </a:r>
            <a:endParaRPr/>
          </a:p>
        </p:txBody>
      </p:sp>
      <p:sp>
        <p:nvSpPr>
          <p:cNvPr id="358" name="Google Shape;358;g259bf855caf_0_0"/>
          <p:cNvSpPr/>
          <p:nvPr/>
        </p:nvSpPr>
        <p:spPr>
          <a:xfrm>
            <a:off x="11014533" y="758952"/>
            <a:ext cx="1185300" cy="1651200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259bf855caf_0_0"/>
          <p:cNvSpPr/>
          <p:nvPr/>
        </p:nvSpPr>
        <p:spPr>
          <a:xfrm>
            <a:off x="763" y="2526526"/>
            <a:ext cx="1169700" cy="3563400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259bf855caf_0_0"/>
          <p:cNvSpPr/>
          <p:nvPr/>
        </p:nvSpPr>
        <p:spPr>
          <a:xfrm>
            <a:off x="1279019" y="2526526"/>
            <a:ext cx="10920900" cy="3563400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259bf855caf_0_0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259bf855caf_0_0"/>
          <p:cNvSpPr/>
          <p:nvPr/>
        </p:nvSpPr>
        <p:spPr>
          <a:xfrm>
            <a:off x="1279019" y="2526526"/>
            <a:ext cx="10920900" cy="3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g259bf855ca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0179" y="360217"/>
            <a:ext cx="1408085" cy="39265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259bf855caf_0_0"/>
          <p:cNvSpPr txBox="1"/>
          <p:nvPr/>
        </p:nvSpPr>
        <p:spPr>
          <a:xfrm>
            <a:off x="1279025" y="2702725"/>
            <a:ext cx="705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 the movement of the tag in the area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the positions of the devices in the area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sites and machines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59bf855caf_0_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259bf855caf_0_49"/>
          <p:cNvSpPr/>
          <p:nvPr/>
        </p:nvSpPr>
        <p:spPr>
          <a:xfrm>
            <a:off x="1" y="758952"/>
            <a:ext cx="10905900" cy="165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259bf855caf_0_49"/>
          <p:cNvSpPr txBox="1"/>
          <p:nvPr>
            <p:ph type="title"/>
          </p:nvPr>
        </p:nvSpPr>
        <p:spPr>
          <a:xfrm>
            <a:off x="924107" y="1078642"/>
            <a:ext cx="102402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/>
              <a:t>Next possibly update</a:t>
            </a:r>
            <a:endParaRPr/>
          </a:p>
        </p:txBody>
      </p:sp>
      <p:sp>
        <p:nvSpPr>
          <p:cNvPr id="373" name="Google Shape;373;g259bf855caf_0_49"/>
          <p:cNvSpPr/>
          <p:nvPr/>
        </p:nvSpPr>
        <p:spPr>
          <a:xfrm>
            <a:off x="11014533" y="758952"/>
            <a:ext cx="1185300" cy="1651200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259bf855caf_0_49"/>
          <p:cNvSpPr/>
          <p:nvPr/>
        </p:nvSpPr>
        <p:spPr>
          <a:xfrm>
            <a:off x="763" y="2526526"/>
            <a:ext cx="1169700" cy="3563400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259bf855caf_0_49"/>
          <p:cNvSpPr/>
          <p:nvPr/>
        </p:nvSpPr>
        <p:spPr>
          <a:xfrm>
            <a:off x="1279019" y="2526526"/>
            <a:ext cx="10920900" cy="3563400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259bf855caf_0_49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259bf855caf_0_49"/>
          <p:cNvSpPr/>
          <p:nvPr/>
        </p:nvSpPr>
        <p:spPr>
          <a:xfrm>
            <a:off x="1279019" y="2526526"/>
            <a:ext cx="10920900" cy="3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g259bf855caf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0179" y="360217"/>
            <a:ext cx="1408085" cy="39265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259bf855caf_0_49"/>
          <p:cNvSpPr txBox="1"/>
          <p:nvPr/>
        </p:nvSpPr>
        <p:spPr>
          <a:xfrm>
            <a:off x="1279025" y="2702725"/>
            <a:ext cx="9627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Create a history of </a:t>
            </a:r>
            <a:r>
              <a:rPr lang="en-US" sz="1800">
                <a:solidFill>
                  <a:schemeClr val="dk1"/>
                </a:solidFill>
              </a:rPr>
              <a:t>the </a:t>
            </a:r>
            <a:r>
              <a:rPr lang="en-US" sz="1800">
                <a:solidFill>
                  <a:schemeClr val="dk1"/>
                </a:solidFill>
              </a:rPr>
              <a:t>movements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Details of the recordings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Possibility of recovering the settings of a record setup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an image as a map for each site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59c234fd25_0_2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Calibration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 devices</a:t>
            </a:r>
            <a:endParaRPr sz="4800"/>
          </a:p>
        </p:txBody>
      </p:sp>
      <p:sp>
        <p:nvSpPr>
          <p:cNvPr id="386" name="Google Shape;386;g259c234fd25_0_2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7" name="Google Shape;387;g259c234fd25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4625" y="1009710"/>
            <a:ext cx="3350500" cy="214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g259c234fd25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5125" y="3484600"/>
            <a:ext cx="1807400" cy="12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259c234fd25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9725" y="3484600"/>
            <a:ext cx="2059475" cy="20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259c234fd25_0_2"/>
          <p:cNvSpPr/>
          <p:nvPr/>
        </p:nvSpPr>
        <p:spPr>
          <a:xfrm rot="5400000">
            <a:off x="9460075" y="1786175"/>
            <a:ext cx="1349400" cy="1544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259c234fd25_0_2"/>
          <p:cNvSpPr/>
          <p:nvPr/>
        </p:nvSpPr>
        <p:spPr>
          <a:xfrm>
            <a:off x="4426400" y="1702675"/>
            <a:ext cx="1432800" cy="1544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5a28d2224b_0_0"/>
          <p:cNvSpPr txBox="1"/>
          <p:nvPr>
            <p:ph type="title"/>
          </p:nvPr>
        </p:nvSpPr>
        <p:spPr>
          <a:xfrm>
            <a:off x="2658359" y="2431055"/>
            <a:ext cx="92010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4800"/>
              <a:t>Demo</a:t>
            </a:r>
            <a:endParaRPr sz="4800"/>
          </a:p>
        </p:txBody>
      </p:sp>
      <p:sp>
        <p:nvSpPr>
          <p:cNvPr id="397" name="Google Shape;397;g25a28d2224b_0_0"/>
          <p:cNvSpPr txBox="1"/>
          <p:nvPr>
            <p:ph idx="12" type="sldNum"/>
          </p:nvPr>
        </p:nvSpPr>
        <p:spPr>
          <a:xfrm>
            <a:off x="11285219" y="6600825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9bf855caf_0_36"/>
          <p:cNvSpPr txBox="1"/>
          <p:nvPr>
            <p:ph type="ctrTitle"/>
          </p:nvPr>
        </p:nvSpPr>
        <p:spPr>
          <a:xfrm>
            <a:off x="1069850" y="1298449"/>
            <a:ext cx="7315200" cy="23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</a:pPr>
            <a:r>
              <a:rPr lang="en-US"/>
              <a:t>Thanks for your time!</a:t>
            </a:r>
            <a:endParaRPr/>
          </a:p>
        </p:txBody>
      </p:sp>
      <p:sp>
        <p:nvSpPr>
          <p:cNvPr id="404" name="Google Shape;404;g259bf855caf_0_36"/>
          <p:cNvSpPr txBox="1"/>
          <p:nvPr>
            <p:ph idx="1" type="subTitle"/>
          </p:nvPr>
        </p:nvSpPr>
        <p:spPr>
          <a:xfrm>
            <a:off x="1100025" y="5193775"/>
            <a:ext cx="7581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rPr lang="en-US" sz="1600">
                <a:solidFill>
                  <a:schemeClr val="lt1"/>
                </a:solidFill>
              </a:rPr>
              <a:t>Project:</a:t>
            </a:r>
            <a:r>
              <a:rPr lang="en-US" sz="1600"/>
              <a:t> </a:t>
            </a:r>
            <a:r>
              <a:rPr lang="en-US" sz="16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https://github.com/orgs/RTLSWizards/repositories</a:t>
            </a:r>
            <a:r>
              <a:rPr lang="en-US" sz="1600">
                <a:solidFill>
                  <a:schemeClr val="lt1"/>
                </a:solidFill>
              </a:rPr>
              <a:t>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05" name="Google Shape;405;g259bf855caf_0_36"/>
          <p:cNvSpPr txBox="1"/>
          <p:nvPr/>
        </p:nvSpPr>
        <p:spPr>
          <a:xfrm>
            <a:off x="9538225" y="1074200"/>
            <a:ext cx="2476500" cy="47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Contacts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Vincenzo Panacciulli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panacciullivincenzo@gmail.com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Maria Mucciacito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mucciaccitomaria@gmail.com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Daniele Caterina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danielecaterina2002@gmail.com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g259bf855caf_0_36" title="linkedin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615725" y="1833300"/>
            <a:ext cx="194225" cy="2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g259bf855caf_0_36" title="linkedin">
            <a:hlinkClick r:id="rId12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615725" y="2688175"/>
            <a:ext cx="194225" cy="2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259bf855caf_0_36" title="linkedin">
            <a:hlinkClick r:id="rId13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615725" y="3445550"/>
            <a:ext cx="194225" cy="2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type="title"/>
          </p:nvPr>
        </p:nvSpPr>
        <p:spPr>
          <a:xfrm>
            <a:off x="365086" y="360069"/>
            <a:ext cx="92130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600"/>
              <a:t>Summary</a:t>
            </a:r>
            <a:endParaRPr sz="3600"/>
          </a:p>
        </p:txBody>
      </p:sp>
      <p:sp>
        <p:nvSpPr>
          <p:cNvPr id="195" name="Google Shape;195;p8"/>
          <p:cNvSpPr txBox="1"/>
          <p:nvPr>
            <p:ph idx="12" type="sldNum"/>
          </p:nvPr>
        </p:nvSpPr>
        <p:spPr>
          <a:xfrm>
            <a:off x="11285219" y="6600825"/>
            <a:ext cx="685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-US" sz="1000">
                <a:solidFill>
                  <a:schemeClr val="lt1"/>
                </a:solidFill>
              </a:rPr>
              <a:t>‹#›</a:t>
            </a:fld>
            <a:endParaRPr b="1" sz="1000">
              <a:solidFill>
                <a:schemeClr val="lt1"/>
              </a:solidFill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365075" y="1955525"/>
            <a:ext cx="11179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AutoNum type="arabicPeriod"/>
            </a:pPr>
            <a:r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Goal</a:t>
            </a:r>
            <a:endParaRPr b="1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AutoNum type="arabicPeriod"/>
            </a:pPr>
            <a:r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System design</a:t>
            </a:r>
            <a:endParaRPr b="1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AutoNum type="arabicPeriod"/>
            </a:pPr>
            <a:r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Cloud and Devices</a:t>
            </a:r>
            <a:endParaRPr b="1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AutoNum type="arabicPeriod"/>
            </a:pPr>
            <a:r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Installation and calibration of anchors and tags</a:t>
            </a:r>
            <a:endParaRPr b="1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AutoNum type="arabicPeriod"/>
            </a:pPr>
            <a:r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Application Functionality</a:t>
            </a:r>
            <a:endParaRPr b="1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"/>
          <p:cNvSpPr txBox="1"/>
          <p:nvPr>
            <p:ph type="title"/>
          </p:nvPr>
        </p:nvSpPr>
        <p:spPr>
          <a:xfrm>
            <a:off x="924107" y="1078642"/>
            <a:ext cx="10240114" cy="1000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/>
              <a:t>Goal</a:t>
            </a:r>
            <a:endParaRPr/>
          </a:p>
        </p:txBody>
      </p:sp>
      <p:sp>
        <p:nvSpPr>
          <p:cNvPr id="205" name="Google Shape;205;p2"/>
          <p:cNvSpPr/>
          <p:nvPr/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1279019" y="2526526"/>
            <a:ext cx="10920893" cy="35725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0179" y="360217"/>
            <a:ext cx="1408085" cy="39265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"/>
          <p:cNvSpPr txBox="1"/>
          <p:nvPr/>
        </p:nvSpPr>
        <p:spPr>
          <a:xfrm>
            <a:off x="1279019" y="2702715"/>
            <a:ext cx="10726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 with the use of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devices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order to improve the efficiency of the activities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 and logistics.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goal is to be achieved through</a:t>
            </a:r>
            <a:r>
              <a:rPr lang="en-US" sz="1800">
                <a:solidFill>
                  <a:schemeClr val="dk1"/>
                </a:solidFill>
              </a:rPr>
              <a:t> the </a:t>
            </a:r>
            <a:r>
              <a:rPr b="1" lang="en-US" sz="1800">
                <a:solidFill>
                  <a:schemeClr val="dk1"/>
                </a:solidFill>
              </a:rPr>
              <a:t>o</a:t>
            </a:r>
            <a:r>
              <a:rPr b="1" i="0" lang="en-US" sz="1800" u="none" cap="none" strike="noStrike">
                <a:solidFill>
                  <a:schemeClr val="dk1"/>
                </a:solidFill>
              </a:rPr>
              <a:t>ptimization of operators' activities in the workplace</a:t>
            </a:r>
            <a:r>
              <a:rPr i="0" lang="en-US" sz="1800" u="none" cap="none" strike="noStrike">
                <a:solidFill>
                  <a:schemeClr val="dk1"/>
                </a:solidFill>
              </a:rPr>
              <a:t>.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a2708daec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5a2708daec_0_0"/>
          <p:cNvSpPr/>
          <p:nvPr/>
        </p:nvSpPr>
        <p:spPr>
          <a:xfrm>
            <a:off x="1" y="758952"/>
            <a:ext cx="10905900" cy="165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25a2708daec_0_0"/>
          <p:cNvSpPr txBox="1"/>
          <p:nvPr>
            <p:ph type="title"/>
          </p:nvPr>
        </p:nvSpPr>
        <p:spPr>
          <a:xfrm>
            <a:off x="924107" y="1078642"/>
            <a:ext cx="102402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/>
              <a:t>Our Solution</a:t>
            </a:r>
            <a:endParaRPr/>
          </a:p>
        </p:txBody>
      </p:sp>
      <p:sp>
        <p:nvSpPr>
          <p:cNvPr id="220" name="Google Shape;220;g25a2708daec_0_0"/>
          <p:cNvSpPr/>
          <p:nvPr/>
        </p:nvSpPr>
        <p:spPr>
          <a:xfrm>
            <a:off x="11014533" y="758952"/>
            <a:ext cx="1185300" cy="1651200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5a2708daec_0_0"/>
          <p:cNvSpPr/>
          <p:nvPr/>
        </p:nvSpPr>
        <p:spPr>
          <a:xfrm>
            <a:off x="763" y="2526526"/>
            <a:ext cx="1169700" cy="3563400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5a2708daec_0_0"/>
          <p:cNvSpPr/>
          <p:nvPr/>
        </p:nvSpPr>
        <p:spPr>
          <a:xfrm>
            <a:off x="1279019" y="2526526"/>
            <a:ext cx="10920900" cy="3563400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5a2708daec_0_0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5a2708daec_0_0"/>
          <p:cNvSpPr/>
          <p:nvPr/>
        </p:nvSpPr>
        <p:spPr>
          <a:xfrm>
            <a:off x="1279019" y="2526526"/>
            <a:ext cx="10920900" cy="3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25a2708dae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0179" y="360217"/>
            <a:ext cx="1408085" cy="39265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25a2708daec_0_0"/>
          <p:cNvSpPr txBox="1"/>
          <p:nvPr/>
        </p:nvSpPr>
        <p:spPr>
          <a:xfrm>
            <a:off x="1279025" y="2702725"/>
            <a:ext cx="10589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company faced the need of optimizing the employers’ movements around a work center in order to enhance their working experience.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solution </a:t>
            </a:r>
            <a:r>
              <a:rPr b="1" i="0" lang="en-US" sz="1800" u="none" cap="none" strike="noStrike">
                <a:solidFill>
                  <a:schemeClr val="dk1"/>
                </a:solidFill>
              </a:rPr>
              <a:t>creates automatically a spaghetti chart leveraging IoT devices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(UWB) that can show the movement of entities within the map, so as to be able to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 the locations with the most congestion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which slow down the efficiency in the place.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/>
              <a:t>RTLS Architecture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2" name="Google Shape;232;p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9539" y="937563"/>
            <a:ext cx="7839075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7"/>
          <p:cNvSpPr txBox="1"/>
          <p:nvPr/>
        </p:nvSpPr>
        <p:spPr>
          <a:xfrm>
            <a:off x="3709575" y="5128575"/>
            <a:ext cx="7839000" cy="973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Real-Time Locating System</a:t>
            </a:r>
            <a:r>
              <a:rPr b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is an architectural pattern for precise, real-time localization and identification of the position and movements of entities in a delimited environment.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4e4fef574_0_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e4e4fef574_0_37"/>
          <p:cNvSpPr/>
          <p:nvPr/>
        </p:nvSpPr>
        <p:spPr>
          <a:xfrm>
            <a:off x="1" y="758952"/>
            <a:ext cx="10905900" cy="165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e4e4fef574_0_37"/>
          <p:cNvSpPr txBox="1"/>
          <p:nvPr>
            <p:ph type="title"/>
          </p:nvPr>
        </p:nvSpPr>
        <p:spPr>
          <a:xfrm>
            <a:off x="924107" y="1078642"/>
            <a:ext cx="102402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/>
              <a:t>TDOA: Time Difference Of Arrival</a:t>
            </a:r>
            <a:endParaRPr/>
          </a:p>
        </p:txBody>
      </p:sp>
      <p:sp>
        <p:nvSpPr>
          <p:cNvPr id="243" name="Google Shape;243;g1e4e4fef574_0_37"/>
          <p:cNvSpPr/>
          <p:nvPr/>
        </p:nvSpPr>
        <p:spPr>
          <a:xfrm>
            <a:off x="11014533" y="758952"/>
            <a:ext cx="1185300" cy="1651200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e4e4fef574_0_37"/>
          <p:cNvSpPr/>
          <p:nvPr/>
        </p:nvSpPr>
        <p:spPr>
          <a:xfrm>
            <a:off x="763" y="2526526"/>
            <a:ext cx="1169700" cy="3563400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e4e4fef574_0_37"/>
          <p:cNvSpPr/>
          <p:nvPr/>
        </p:nvSpPr>
        <p:spPr>
          <a:xfrm>
            <a:off x="1279019" y="2526526"/>
            <a:ext cx="10920900" cy="3563400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e4e4fef574_0_37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e4e4fef574_0_37"/>
          <p:cNvSpPr/>
          <p:nvPr/>
        </p:nvSpPr>
        <p:spPr>
          <a:xfrm>
            <a:off x="1279019" y="2526526"/>
            <a:ext cx="10920900" cy="3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g1e4e4fef574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0179" y="360217"/>
            <a:ext cx="1408085" cy="39265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1e4e4fef574_0_37"/>
          <p:cNvSpPr txBox="1"/>
          <p:nvPr/>
        </p:nvSpPr>
        <p:spPr>
          <a:xfrm>
            <a:off x="1279025" y="2702725"/>
            <a:ext cx="70584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Measurement of the time difference in which the signal arrives from different locations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Trilateration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g1e4e4fef574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7425" y="2617825"/>
            <a:ext cx="3530851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1e4e4fef574_0_37"/>
          <p:cNvSpPr txBox="1"/>
          <p:nvPr/>
        </p:nvSpPr>
        <p:spPr>
          <a:xfrm>
            <a:off x="1338225" y="4004875"/>
            <a:ext cx="24903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Distance calculation: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Calculation of coordinates: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g1e4e4fef574_0_37"/>
          <p:cNvPicPr preferRelativeResize="0"/>
          <p:nvPr/>
        </p:nvPicPr>
        <p:blipFill rotWithShape="1">
          <a:blip r:embed="rId5">
            <a:alphaModFix/>
          </a:blip>
          <a:srcRect b="16791" l="0" r="0" t="0"/>
          <a:stretch/>
        </p:blipFill>
        <p:spPr>
          <a:xfrm>
            <a:off x="3468400" y="3924325"/>
            <a:ext cx="2164556" cy="4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1e4e4fef574_0_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23800" y="4544850"/>
            <a:ext cx="4543149" cy="108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1e4e4fef574_0_37"/>
          <p:cNvPicPr preferRelativeResize="0"/>
          <p:nvPr/>
        </p:nvPicPr>
        <p:blipFill rotWithShape="1">
          <a:blip r:embed="rId7">
            <a:alphaModFix/>
          </a:blip>
          <a:srcRect b="59731" l="0" r="0" t="0"/>
          <a:stretch/>
        </p:blipFill>
        <p:spPr>
          <a:xfrm>
            <a:off x="6140850" y="5654500"/>
            <a:ext cx="2058925" cy="3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1e4e4fef574_0_37"/>
          <p:cNvPicPr preferRelativeResize="0"/>
          <p:nvPr/>
        </p:nvPicPr>
        <p:blipFill rotWithShape="1">
          <a:blip r:embed="rId7">
            <a:alphaModFix/>
          </a:blip>
          <a:srcRect b="0" l="0" r="0" t="42176"/>
          <a:stretch/>
        </p:blipFill>
        <p:spPr>
          <a:xfrm>
            <a:off x="6140850" y="5965825"/>
            <a:ext cx="2058925" cy="4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1e4e4fef574_0_37"/>
          <p:cNvSpPr/>
          <p:nvPr/>
        </p:nvSpPr>
        <p:spPr>
          <a:xfrm>
            <a:off x="6731650" y="5578300"/>
            <a:ext cx="1335300" cy="7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e4e4fef574_0_37"/>
          <p:cNvSpPr txBox="1"/>
          <p:nvPr/>
        </p:nvSpPr>
        <p:spPr>
          <a:xfrm>
            <a:off x="6693250" y="5578300"/>
            <a:ext cx="12897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velocity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distances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9c234fd25_0_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59c234fd25_0_25"/>
          <p:cNvSpPr/>
          <p:nvPr/>
        </p:nvSpPr>
        <p:spPr>
          <a:xfrm>
            <a:off x="1" y="758952"/>
            <a:ext cx="10905900" cy="165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59c234fd25_0_25"/>
          <p:cNvSpPr txBox="1"/>
          <p:nvPr>
            <p:ph type="title"/>
          </p:nvPr>
        </p:nvSpPr>
        <p:spPr>
          <a:xfrm>
            <a:off x="924107" y="1078642"/>
            <a:ext cx="102402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/>
              <a:t>Backend: Azure Cloud</a:t>
            </a:r>
            <a:endParaRPr/>
          </a:p>
        </p:txBody>
      </p:sp>
      <p:sp>
        <p:nvSpPr>
          <p:cNvPr id="266" name="Google Shape;266;g259c234fd25_0_25"/>
          <p:cNvSpPr/>
          <p:nvPr/>
        </p:nvSpPr>
        <p:spPr>
          <a:xfrm>
            <a:off x="11014533" y="758952"/>
            <a:ext cx="1185300" cy="1651200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259c234fd25_0_25"/>
          <p:cNvSpPr/>
          <p:nvPr/>
        </p:nvSpPr>
        <p:spPr>
          <a:xfrm>
            <a:off x="763" y="2526526"/>
            <a:ext cx="1169700" cy="3563400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59c234fd25_0_25"/>
          <p:cNvSpPr/>
          <p:nvPr/>
        </p:nvSpPr>
        <p:spPr>
          <a:xfrm>
            <a:off x="1279019" y="2526526"/>
            <a:ext cx="10920900" cy="3563400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59c234fd25_0_25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59c234fd25_0_25"/>
          <p:cNvSpPr/>
          <p:nvPr/>
        </p:nvSpPr>
        <p:spPr>
          <a:xfrm>
            <a:off x="1279019" y="2526526"/>
            <a:ext cx="10920900" cy="3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g259c234fd25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0179" y="360217"/>
            <a:ext cx="1408085" cy="39265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259c234fd25_0_25"/>
          <p:cNvSpPr txBox="1"/>
          <p:nvPr/>
        </p:nvSpPr>
        <p:spPr>
          <a:xfrm>
            <a:off x="1279025" y="2660975"/>
            <a:ext cx="63861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Azure Cloud services as Backend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Azure </a:t>
            </a:r>
            <a:r>
              <a:rPr b="1" i="0" lang="en-US" sz="1800" u="none" cap="none" strike="noStrike">
                <a:solidFill>
                  <a:schemeClr val="dk1"/>
                </a:solidFill>
              </a:rPr>
              <a:t>Cosmos DB</a:t>
            </a:r>
            <a:endParaRPr b="1" i="0" sz="1800" u="none" cap="none" strike="noStrike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Azure </a:t>
            </a:r>
            <a:r>
              <a:rPr b="1" i="0" lang="en-US" sz="1800" u="none" cap="none" strike="noStrike">
                <a:solidFill>
                  <a:schemeClr val="dk1"/>
                </a:solidFill>
              </a:rPr>
              <a:t>Functions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(serverless)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HttpTrigger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TimerTrigger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g259c234fd25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4500" y="2749550"/>
            <a:ext cx="3349375" cy="33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259c234fd25_0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46000" y="4690825"/>
            <a:ext cx="1408100" cy="14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259c234fd25_0_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50335" y="2526531"/>
            <a:ext cx="2399426" cy="2249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4e4fef574_0_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Precisione ⋍ 10 cm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Bassa Interferenza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Resistenza a interferenze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metalliche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Ampia scelta di frequenze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Utilizzata nell’industria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e4e4fef574_0_18"/>
          <p:cNvSpPr/>
          <p:nvPr/>
        </p:nvSpPr>
        <p:spPr>
          <a:xfrm>
            <a:off x="1" y="758952"/>
            <a:ext cx="10905900" cy="165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e4e4fef574_0_18"/>
          <p:cNvSpPr txBox="1"/>
          <p:nvPr>
            <p:ph type="title"/>
          </p:nvPr>
        </p:nvSpPr>
        <p:spPr>
          <a:xfrm>
            <a:off x="924107" y="1078642"/>
            <a:ext cx="102402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/>
              <a:t>Network Ultra Wide Band</a:t>
            </a:r>
            <a:endParaRPr/>
          </a:p>
        </p:txBody>
      </p:sp>
      <p:sp>
        <p:nvSpPr>
          <p:cNvPr id="284" name="Google Shape;284;g1e4e4fef574_0_18"/>
          <p:cNvSpPr/>
          <p:nvPr/>
        </p:nvSpPr>
        <p:spPr>
          <a:xfrm>
            <a:off x="11014533" y="758952"/>
            <a:ext cx="1185300" cy="1651200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e4e4fef574_0_18"/>
          <p:cNvSpPr/>
          <p:nvPr/>
        </p:nvSpPr>
        <p:spPr>
          <a:xfrm>
            <a:off x="763" y="2526526"/>
            <a:ext cx="1169700" cy="3563400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e4e4fef574_0_18"/>
          <p:cNvSpPr/>
          <p:nvPr/>
        </p:nvSpPr>
        <p:spPr>
          <a:xfrm>
            <a:off x="1279019" y="2526526"/>
            <a:ext cx="10920900" cy="3563400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e4e4fef574_0_18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e4e4fef574_0_18"/>
          <p:cNvSpPr/>
          <p:nvPr/>
        </p:nvSpPr>
        <p:spPr>
          <a:xfrm>
            <a:off x="1279019" y="2526526"/>
            <a:ext cx="10920900" cy="3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g1e4e4fef574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0179" y="360217"/>
            <a:ext cx="1408085" cy="39265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1e4e4fef574_0_18"/>
          <p:cNvSpPr txBox="1"/>
          <p:nvPr/>
        </p:nvSpPr>
        <p:spPr>
          <a:xfrm>
            <a:off x="1279025" y="2702725"/>
            <a:ext cx="74319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short-range wireless communication technology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transmits high-frequency, low-power radio signals across a wide range of frequencies. UWB technology can transmit data at </a:t>
            </a:r>
            <a:r>
              <a:rPr b="1" i="0" lang="en-US" sz="1800" u="none" cap="none" strike="noStrike">
                <a:solidFill>
                  <a:schemeClr val="dk1"/>
                </a:solidFill>
              </a:rPr>
              <a:t>high speed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while providing very </a:t>
            </a:r>
            <a:r>
              <a:rPr b="1" i="0" lang="en-US" sz="1800" u="none" cap="none" strike="noStrike">
                <a:solidFill>
                  <a:schemeClr val="dk1"/>
                </a:solidFill>
              </a:rPr>
              <a:t>high positioning accuracy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g1e4e4fef574_0_18"/>
          <p:cNvPicPr preferRelativeResize="0"/>
          <p:nvPr/>
        </p:nvPicPr>
        <p:blipFill rotWithShape="1">
          <a:blip r:embed="rId4">
            <a:alphaModFix amt="92000"/>
          </a:blip>
          <a:srcRect b="-1858" l="0" r="0" t="1860"/>
          <a:stretch/>
        </p:blipFill>
        <p:spPr>
          <a:xfrm>
            <a:off x="8573124" y="3307311"/>
            <a:ext cx="2667575" cy="20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1e4e4fef574_0_18"/>
          <p:cNvSpPr txBox="1"/>
          <p:nvPr/>
        </p:nvSpPr>
        <p:spPr>
          <a:xfrm>
            <a:off x="1396000" y="4517050"/>
            <a:ext cx="36183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Interference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Resistance to metallic interference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Wide choice of frequencies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Industrializable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4e4fef574_0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e4e4fef574_0_1"/>
          <p:cNvSpPr/>
          <p:nvPr/>
        </p:nvSpPr>
        <p:spPr>
          <a:xfrm>
            <a:off x="1" y="758952"/>
            <a:ext cx="10905900" cy="165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e4e4fef574_0_1"/>
          <p:cNvSpPr txBox="1"/>
          <p:nvPr>
            <p:ph type="title"/>
          </p:nvPr>
        </p:nvSpPr>
        <p:spPr>
          <a:xfrm>
            <a:off x="924107" y="1078642"/>
            <a:ext cx="102402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/>
              <a:t>Hardware </a:t>
            </a:r>
            <a:r>
              <a:rPr lang="en-US" sz="3200">
                <a:solidFill>
                  <a:schemeClr val="lt1"/>
                </a:solidFill>
              </a:rPr>
              <a:t>Arduino </a:t>
            </a:r>
            <a:r>
              <a:rPr lang="en-US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DW3000 ESP32 UWB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301" name="Google Shape;301;g1e4e4fef574_0_1"/>
          <p:cNvSpPr/>
          <p:nvPr/>
        </p:nvSpPr>
        <p:spPr>
          <a:xfrm>
            <a:off x="11014533" y="758952"/>
            <a:ext cx="1185300" cy="1651200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e4e4fef574_0_1"/>
          <p:cNvSpPr/>
          <p:nvPr/>
        </p:nvSpPr>
        <p:spPr>
          <a:xfrm>
            <a:off x="763" y="2526526"/>
            <a:ext cx="1169700" cy="3563400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e4e4fef574_0_1"/>
          <p:cNvSpPr/>
          <p:nvPr/>
        </p:nvSpPr>
        <p:spPr>
          <a:xfrm>
            <a:off x="1279019" y="2526526"/>
            <a:ext cx="10920900" cy="3563400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e4e4fef574_0_1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e4e4fef574_0_1"/>
          <p:cNvSpPr/>
          <p:nvPr/>
        </p:nvSpPr>
        <p:spPr>
          <a:xfrm>
            <a:off x="1279019" y="2526526"/>
            <a:ext cx="10920900" cy="3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g1e4e4fef574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0179" y="360217"/>
            <a:ext cx="1408085" cy="39265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1e4e4fef574_0_1"/>
          <p:cNvSpPr txBox="1"/>
          <p:nvPr/>
        </p:nvSpPr>
        <p:spPr>
          <a:xfrm>
            <a:off x="1279025" y="2626525"/>
            <a:ext cx="76734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chemeClr val="dk1"/>
                </a:solidFill>
              </a:rPr>
              <a:t>Type: Active tag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chemeClr val="dk1"/>
                </a:solidFill>
              </a:rPr>
              <a:t>It can connect to WiFi networks as well as the UWB network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chemeClr val="dk1"/>
                </a:solidFill>
              </a:rPr>
              <a:t>Can b</a:t>
            </a:r>
            <a:r>
              <a:rPr lang="en-US" sz="1800">
                <a:solidFill>
                  <a:schemeClr val="dk1"/>
                </a:solidFill>
              </a:rPr>
              <a:t>e either a tag or</a:t>
            </a:r>
            <a:r>
              <a:rPr i="0" lang="en-US" sz="1800" u="none" cap="none" strike="noStrike">
                <a:solidFill>
                  <a:schemeClr val="dk1"/>
                </a:solidFill>
              </a:rPr>
              <a:t> an anchor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chemeClr val="dk1"/>
                </a:solidFill>
              </a:rPr>
              <a:t>More resistant to interference than competitors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308" name="Google Shape;308;g1e4e4fef574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4500" y="2898525"/>
            <a:ext cx="2828925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1e4e4fef574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60175" y="4903343"/>
            <a:ext cx="704125" cy="70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Aptar">
      <a:dk1>
        <a:srgbClr val="000000"/>
      </a:dk1>
      <a:lt1>
        <a:srgbClr val="FFFFFF"/>
      </a:lt1>
      <a:dk2>
        <a:srgbClr val="808183"/>
      </a:dk2>
      <a:lt2>
        <a:srgbClr val="34715A"/>
      </a:lt2>
      <a:accent1>
        <a:srgbClr val="6E2A8D"/>
      </a:accent1>
      <a:accent2>
        <a:srgbClr val="E31937"/>
      </a:accent2>
      <a:accent3>
        <a:srgbClr val="056CB6"/>
      </a:accent3>
      <a:accent4>
        <a:srgbClr val="DC8633"/>
      </a:accent4>
      <a:accent5>
        <a:srgbClr val="5F8FB4"/>
      </a:accent5>
      <a:accent6>
        <a:srgbClr val="72BE4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Frame">
  <a:themeElements>
    <a:clrScheme name="Custom 5">
      <a:dk1>
        <a:srgbClr val="3F3F3F"/>
      </a:dk1>
      <a:lt1>
        <a:srgbClr val="FFFFFF"/>
      </a:lt1>
      <a:dk2>
        <a:srgbClr val="455F51"/>
      </a:dk2>
      <a:lt2>
        <a:srgbClr val="BFBFBF"/>
      </a:lt2>
      <a:accent1>
        <a:srgbClr val="117F68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117F68"/>
      </a:hlink>
      <a:folHlink>
        <a:srgbClr val="8B8B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2018-03-25T23:10:56Z</dcterms:created>
  <dc:creator>Parker Ress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0x010100E39C9DBC5A9D2F4E8710FED0738DCC030B010069DAEDBDB1C43E468D79032C2E5F62CD</vt:lpwstr>
  </property>
  <property fmtid="{D5CDD505-2E9C-101B-9397-08002B2CF9AE}" pid="4" name="_dlc_DocIdItemGuid">
    <vt:lpwstr>4cc58933-6bde-4d68-a4cd-a7138b5df974</vt:lpwstr>
  </property>
</Properties>
</file>