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186013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128855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41529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334459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347737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51317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24500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212657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183047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228811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A21788BD-48BA-4A23-9B01-AB3578786E21}" type="datetimeFigureOut">
              <a:rPr lang="zh-CN" altLang="en-US" smtClean="0"/>
              <a:t>2021/11/28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210819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788BD-48BA-4A23-9B01-AB3578786E21}" type="datetimeFigureOut">
              <a:rPr lang="zh-CN" altLang="en-US" smtClean="0"/>
              <a:t>2021/11/28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122AB-9025-4CB8-AE16-240ED0EA96CA}" type="slidenum">
              <a:rPr lang="zh-CN" altLang="en-US" smtClean="0"/>
              <a:t>‹#›</a:t>
            </a:fld>
            <a:endParaRPr lang="zh-CN" altLang="en-US"/>
          </a:p>
        </p:txBody>
      </p:sp>
    </p:spTree>
    <p:extLst>
      <p:ext uri="{BB962C8B-B14F-4D97-AF65-F5344CB8AC3E}">
        <p14:creationId xmlns:p14="http://schemas.microsoft.com/office/powerpoint/2010/main" val="242166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453" y="5108332"/>
            <a:ext cx="11783003" cy="1200329"/>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Fig x. Comparing simulated hip joint motion with animal profile. </a:t>
            </a:r>
            <a:r>
              <a:rPr lang="en-US" altLang="zh-CN" b="1" dirty="0" smtClean="0">
                <a:latin typeface="Times New Roman" panose="02020603050405020304" pitchFamily="18" charset="0"/>
                <a:cs typeface="Times New Roman" panose="02020603050405020304" pitchFamily="18" charset="0"/>
              </a:rPr>
              <a:t>(A) </a:t>
            </a:r>
            <a:r>
              <a:rPr lang="en-US" altLang="zh-CN" dirty="0" smtClean="0">
                <a:latin typeface="Times New Roman" panose="02020603050405020304" pitchFamily="18" charset="0"/>
                <a:cs typeface="Times New Roman" panose="02020603050405020304" pitchFamily="18" charset="0"/>
              </a:rPr>
              <a:t>When the simulated model operating at 1Hz, the stance-swing duration ratio was tuned to match animal profile (0.4575). </a:t>
            </a:r>
            <a:r>
              <a:rPr lang="en-US" altLang="zh-CN" b="1" dirty="0" smtClean="0">
                <a:latin typeface="Times New Roman" panose="02020603050405020304" pitchFamily="18" charset="0"/>
                <a:cs typeface="Times New Roman" panose="02020603050405020304" pitchFamily="18" charset="0"/>
              </a:rPr>
              <a:t>(B) </a:t>
            </a:r>
            <a:r>
              <a:rPr lang="en-US" altLang="zh-CN" dirty="0" smtClean="0">
                <a:latin typeface="Times New Roman" panose="02020603050405020304" pitchFamily="18" charset="0"/>
                <a:cs typeface="Times New Roman" panose="02020603050405020304" pitchFamily="18" charset="0"/>
              </a:rPr>
              <a:t>When increase the frequency of the simulated model to 2 Hz,  solely adding external drive to RG will result in less stance duration during the step cycle, in contrast, only increase Gw will lead to larger proportional stance ratio.</a:t>
            </a:r>
            <a:endParaRPr lang="zh-CN" altLang="en-US" b="1"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237539" y="694162"/>
            <a:ext cx="11494917" cy="4186000"/>
            <a:chOff x="237539" y="1010685"/>
            <a:chExt cx="11494917" cy="4186000"/>
          </a:xfrm>
        </p:grpSpPr>
        <p:pic>
          <p:nvPicPr>
            <p:cNvPr id="2" name="Picture 1"/>
            <p:cNvPicPr>
              <a:picLocks noChangeAspect="1"/>
            </p:cNvPicPr>
            <p:nvPr/>
          </p:nvPicPr>
          <p:blipFill>
            <a:blip r:embed="rId2"/>
            <a:stretch>
              <a:fillRect/>
            </a:stretch>
          </p:blipFill>
          <p:spPr>
            <a:xfrm>
              <a:off x="345240" y="1010685"/>
              <a:ext cx="5575501" cy="4186000"/>
            </a:xfrm>
            <a:prstGeom prst="rect">
              <a:avLst/>
            </a:prstGeom>
          </p:spPr>
        </p:pic>
        <p:pic>
          <p:nvPicPr>
            <p:cNvPr id="4" name="Picture 3"/>
            <p:cNvPicPr>
              <a:picLocks noChangeAspect="1"/>
            </p:cNvPicPr>
            <p:nvPr/>
          </p:nvPicPr>
          <p:blipFill>
            <a:blip r:embed="rId3"/>
            <a:stretch>
              <a:fillRect/>
            </a:stretch>
          </p:blipFill>
          <p:spPr>
            <a:xfrm>
              <a:off x="6156955" y="1010685"/>
              <a:ext cx="5575501" cy="4186000"/>
            </a:xfrm>
            <a:prstGeom prst="rect">
              <a:avLst/>
            </a:prstGeom>
          </p:spPr>
        </p:pic>
        <p:sp>
          <p:nvSpPr>
            <p:cNvPr id="7" name="TextBox 6"/>
            <p:cNvSpPr txBox="1"/>
            <p:nvPr/>
          </p:nvSpPr>
          <p:spPr>
            <a:xfrm>
              <a:off x="237539" y="1081454"/>
              <a:ext cx="396262" cy="369332"/>
            </a:xfrm>
            <a:prstGeom prst="rect">
              <a:avLst/>
            </a:prstGeom>
            <a:noFill/>
          </p:spPr>
          <p:txBody>
            <a:bodyPr wrap="none" rtlCol="0">
              <a:spAutoFit/>
            </a:bodyPr>
            <a:lstStyle/>
            <a:p>
              <a:r>
                <a:rPr lang="en-US" altLang="zh-CN" b="1" dirty="0" smtClean="0"/>
                <a:t>A.</a:t>
              </a:r>
              <a:endParaRPr lang="zh-CN" altLang="en-US" b="1" dirty="0"/>
            </a:p>
          </p:txBody>
        </p:sp>
        <p:sp>
          <p:nvSpPr>
            <p:cNvPr id="8" name="TextBox 7"/>
            <p:cNvSpPr txBox="1"/>
            <p:nvPr/>
          </p:nvSpPr>
          <p:spPr>
            <a:xfrm>
              <a:off x="6028442" y="1081454"/>
              <a:ext cx="380232" cy="369332"/>
            </a:xfrm>
            <a:prstGeom prst="rect">
              <a:avLst/>
            </a:prstGeom>
            <a:noFill/>
          </p:spPr>
          <p:txBody>
            <a:bodyPr wrap="none" rtlCol="0">
              <a:spAutoFit/>
            </a:bodyPr>
            <a:lstStyle/>
            <a:p>
              <a:r>
                <a:rPr lang="en-US" altLang="zh-CN" b="1" dirty="0" smtClean="0"/>
                <a:t>B.</a:t>
              </a:r>
              <a:endParaRPr lang="zh-CN" altLang="en-US" b="1" dirty="0"/>
            </a:p>
          </p:txBody>
        </p:sp>
      </p:grpSp>
    </p:spTree>
    <p:extLst>
      <p:ext uri="{BB962C8B-B14F-4D97-AF65-F5344CB8AC3E}">
        <p14:creationId xmlns:p14="http://schemas.microsoft.com/office/powerpoint/2010/main" val="93898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408" y="5055578"/>
            <a:ext cx="11783003" cy="1477328"/>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Fig x+1. Perturb the simulated hip joint with an external torque, the torque is applied on the femur at the start of stance phase with a duration of one step cycle.  </a:t>
            </a:r>
            <a:r>
              <a:rPr lang="en-US" altLang="zh-CN" b="1" dirty="0" smtClean="0">
                <a:latin typeface="Times New Roman" panose="02020603050405020304" pitchFamily="18" charset="0"/>
                <a:cs typeface="Times New Roman" panose="02020603050405020304" pitchFamily="18" charset="0"/>
              </a:rPr>
              <a:t>(A) </a:t>
            </a:r>
            <a:r>
              <a:rPr lang="en-US" altLang="zh-CN" dirty="0" smtClean="0">
                <a:latin typeface="Times New Roman" panose="02020603050405020304" pitchFamily="18" charset="0"/>
                <a:cs typeface="Times New Roman" panose="02020603050405020304" pitchFamily="18" charset="0"/>
              </a:rPr>
              <a:t>For a small perturbation (0.1 Nm), the simulated model driven by external drive can fully recover to its original gait after several adjustment steps, while the model driven by Gw will result in permanent phase shift. </a:t>
            </a:r>
            <a:r>
              <a:rPr lang="en-US" altLang="zh-CN" b="1" dirty="0" smtClean="0">
                <a:latin typeface="Times New Roman" panose="02020603050405020304" pitchFamily="18" charset="0"/>
                <a:cs typeface="Times New Roman" panose="02020603050405020304" pitchFamily="18" charset="0"/>
              </a:rPr>
              <a:t>(B) </a:t>
            </a:r>
            <a:r>
              <a:rPr lang="en-US" altLang="zh-CN" dirty="0">
                <a:latin typeface="Times New Roman" panose="02020603050405020304" pitchFamily="18" charset="0"/>
                <a:cs typeface="Times New Roman" panose="02020603050405020304" pitchFamily="18" charset="0"/>
              </a:rPr>
              <a:t>For a </a:t>
            </a:r>
            <a:r>
              <a:rPr lang="en-US" altLang="zh-CN" dirty="0" smtClean="0">
                <a:latin typeface="Times New Roman" panose="02020603050405020304" pitchFamily="18" charset="0"/>
                <a:cs typeface="Times New Roman" panose="02020603050405020304" pitchFamily="18" charset="0"/>
              </a:rPr>
              <a:t>large </a:t>
            </a:r>
            <a:r>
              <a:rPr lang="en-US" altLang="zh-CN" dirty="0">
                <a:latin typeface="Times New Roman" panose="02020603050405020304" pitchFamily="18" charset="0"/>
                <a:cs typeface="Times New Roman" panose="02020603050405020304" pitchFamily="18" charset="0"/>
              </a:rPr>
              <a:t>perturbation </a:t>
            </a:r>
            <a:r>
              <a:rPr lang="en-US" altLang="zh-CN" dirty="0" smtClean="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Nm</a:t>
            </a:r>
            <a:r>
              <a:rPr lang="en-US" altLang="zh-CN" dirty="0" smtClean="0">
                <a:latin typeface="Times New Roman" panose="02020603050405020304" pitchFamily="18" charset="0"/>
                <a:cs typeface="Times New Roman" panose="02020603050405020304" pitchFamily="18" charset="0"/>
              </a:rPr>
              <a:t>) that totally delete one step cycle, both simulated model will result in </a:t>
            </a:r>
            <a:r>
              <a:rPr lang="en-US" altLang="zh-CN" dirty="0">
                <a:latin typeface="Times New Roman" panose="02020603050405020304" pitchFamily="18" charset="0"/>
                <a:cs typeface="Times New Roman" panose="02020603050405020304" pitchFamily="18" charset="0"/>
              </a:rPr>
              <a:t>permanent phase shift</a:t>
            </a:r>
            <a:r>
              <a:rPr lang="en-US" altLang="zh-CN" dirty="0" smtClean="0">
                <a:latin typeface="Times New Roman" panose="02020603050405020304" pitchFamily="18" charset="0"/>
                <a:cs typeface="Times New Roman" panose="02020603050405020304" pitchFamily="18" charset="0"/>
              </a:rPr>
              <a:t>. But the one driven by Gw shows better approximate to original phase.</a:t>
            </a:r>
            <a:endParaRPr lang="zh-CN" altLang="en-US" b="1"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112613" y="808892"/>
            <a:ext cx="11947502" cy="4085901"/>
            <a:chOff x="112613" y="808892"/>
            <a:chExt cx="11947502" cy="4085901"/>
          </a:xfrm>
        </p:grpSpPr>
        <p:pic>
          <p:nvPicPr>
            <p:cNvPr id="2" name="Picture 1"/>
            <p:cNvPicPr>
              <a:picLocks noChangeAspect="1"/>
            </p:cNvPicPr>
            <p:nvPr/>
          </p:nvPicPr>
          <p:blipFill>
            <a:blip r:embed="rId2"/>
            <a:stretch>
              <a:fillRect/>
            </a:stretch>
          </p:blipFill>
          <p:spPr>
            <a:xfrm>
              <a:off x="112613" y="908126"/>
              <a:ext cx="5973751" cy="3986667"/>
            </a:xfrm>
            <a:prstGeom prst="rect">
              <a:avLst/>
            </a:prstGeom>
          </p:spPr>
        </p:pic>
        <p:pic>
          <p:nvPicPr>
            <p:cNvPr id="4" name="Picture 3"/>
            <p:cNvPicPr>
              <a:picLocks noChangeAspect="1"/>
            </p:cNvPicPr>
            <p:nvPr/>
          </p:nvPicPr>
          <p:blipFill>
            <a:blip r:embed="rId3"/>
            <a:stretch>
              <a:fillRect/>
            </a:stretch>
          </p:blipFill>
          <p:spPr>
            <a:xfrm>
              <a:off x="6086364" y="908125"/>
              <a:ext cx="5973751" cy="3986667"/>
            </a:xfrm>
            <a:prstGeom prst="rect">
              <a:avLst/>
            </a:prstGeom>
          </p:spPr>
        </p:pic>
        <p:sp>
          <p:nvSpPr>
            <p:cNvPr id="7" name="TextBox 6"/>
            <p:cNvSpPr txBox="1"/>
            <p:nvPr/>
          </p:nvSpPr>
          <p:spPr>
            <a:xfrm>
              <a:off x="112613" y="808892"/>
              <a:ext cx="396262" cy="369332"/>
            </a:xfrm>
            <a:prstGeom prst="rect">
              <a:avLst/>
            </a:prstGeom>
            <a:noFill/>
          </p:spPr>
          <p:txBody>
            <a:bodyPr wrap="none" rtlCol="0">
              <a:spAutoFit/>
            </a:bodyPr>
            <a:lstStyle/>
            <a:p>
              <a:r>
                <a:rPr lang="en-US" altLang="zh-CN" b="1" dirty="0" smtClean="0"/>
                <a:t>A.</a:t>
              </a:r>
              <a:endParaRPr lang="zh-CN" altLang="en-US" b="1" dirty="0"/>
            </a:p>
          </p:txBody>
        </p:sp>
        <p:sp>
          <p:nvSpPr>
            <p:cNvPr id="8" name="TextBox 7"/>
            <p:cNvSpPr txBox="1"/>
            <p:nvPr/>
          </p:nvSpPr>
          <p:spPr>
            <a:xfrm>
              <a:off x="5957793" y="808892"/>
              <a:ext cx="380232" cy="369332"/>
            </a:xfrm>
            <a:prstGeom prst="rect">
              <a:avLst/>
            </a:prstGeom>
            <a:noFill/>
          </p:spPr>
          <p:txBody>
            <a:bodyPr wrap="none" rtlCol="0">
              <a:spAutoFit/>
            </a:bodyPr>
            <a:lstStyle/>
            <a:p>
              <a:r>
                <a:rPr lang="en-US" altLang="zh-CN" b="1" dirty="0" smtClean="0"/>
                <a:t>B.</a:t>
              </a:r>
              <a:endParaRPr lang="zh-CN" altLang="en-US" b="1" dirty="0"/>
            </a:p>
          </p:txBody>
        </p:sp>
      </p:grpSp>
    </p:spTree>
    <p:extLst>
      <p:ext uri="{BB962C8B-B14F-4D97-AF65-F5344CB8AC3E}">
        <p14:creationId xmlns:p14="http://schemas.microsoft.com/office/powerpoint/2010/main" val="421509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2613" y="808892"/>
            <a:ext cx="11947502" cy="4068318"/>
            <a:chOff x="112613" y="808892"/>
            <a:chExt cx="11947502" cy="4068318"/>
          </a:xfrm>
        </p:grpSpPr>
        <p:pic>
          <p:nvPicPr>
            <p:cNvPr id="4" name="Picture 3"/>
            <p:cNvPicPr>
              <a:picLocks noChangeAspect="1"/>
            </p:cNvPicPr>
            <p:nvPr/>
          </p:nvPicPr>
          <p:blipFill>
            <a:blip r:embed="rId2"/>
            <a:stretch>
              <a:fillRect/>
            </a:stretch>
          </p:blipFill>
          <p:spPr>
            <a:xfrm>
              <a:off x="112613" y="890543"/>
              <a:ext cx="5973751" cy="3986667"/>
            </a:xfrm>
            <a:prstGeom prst="rect">
              <a:avLst/>
            </a:prstGeom>
          </p:spPr>
        </p:pic>
        <p:pic>
          <p:nvPicPr>
            <p:cNvPr id="5" name="Picture 4"/>
            <p:cNvPicPr>
              <a:picLocks noChangeAspect="1"/>
            </p:cNvPicPr>
            <p:nvPr/>
          </p:nvPicPr>
          <p:blipFill>
            <a:blip r:embed="rId3"/>
            <a:stretch>
              <a:fillRect/>
            </a:stretch>
          </p:blipFill>
          <p:spPr>
            <a:xfrm>
              <a:off x="6086364" y="890543"/>
              <a:ext cx="5973751" cy="3986667"/>
            </a:xfrm>
            <a:prstGeom prst="rect">
              <a:avLst/>
            </a:prstGeom>
          </p:spPr>
        </p:pic>
        <p:sp>
          <p:nvSpPr>
            <p:cNvPr id="8" name="TextBox 7"/>
            <p:cNvSpPr txBox="1"/>
            <p:nvPr/>
          </p:nvSpPr>
          <p:spPr>
            <a:xfrm>
              <a:off x="112613" y="808892"/>
              <a:ext cx="396262" cy="369332"/>
            </a:xfrm>
            <a:prstGeom prst="rect">
              <a:avLst/>
            </a:prstGeom>
            <a:noFill/>
          </p:spPr>
          <p:txBody>
            <a:bodyPr wrap="none" rtlCol="0">
              <a:spAutoFit/>
            </a:bodyPr>
            <a:lstStyle/>
            <a:p>
              <a:r>
                <a:rPr lang="en-US" altLang="zh-CN" b="1" dirty="0" smtClean="0"/>
                <a:t>A.</a:t>
              </a:r>
              <a:endParaRPr lang="zh-CN" altLang="en-US" b="1" dirty="0"/>
            </a:p>
          </p:txBody>
        </p:sp>
        <p:sp>
          <p:nvSpPr>
            <p:cNvPr id="9" name="TextBox 8"/>
            <p:cNvSpPr txBox="1"/>
            <p:nvPr/>
          </p:nvSpPr>
          <p:spPr>
            <a:xfrm>
              <a:off x="6079238" y="808892"/>
              <a:ext cx="380232" cy="369332"/>
            </a:xfrm>
            <a:prstGeom prst="rect">
              <a:avLst/>
            </a:prstGeom>
            <a:noFill/>
          </p:spPr>
          <p:txBody>
            <a:bodyPr wrap="none" rtlCol="0">
              <a:spAutoFit/>
            </a:bodyPr>
            <a:lstStyle/>
            <a:p>
              <a:r>
                <a:rPr lang="en-US" altLang="zh-CN" b="1" dirty="0" smtClean="0"/>
                <a:t>B.</a:t>
              </a:r>
              <a:endParaRPr lang="zh-CN" altLang="en-US" b="1" dirty="0"/>
            </a:p>
          </p:txBody>
        </p:sp>
      </p:grpSp>
      <p:sp>
        <p:nvSpPr>
          <p:cNvPr id="11" name="TextBox 10"/>
          <p:cNvSpPr txBox="1"/>
          <p:nvPr/>
        </p:nvSpPr>
        <p:spPr>
          <a:xfrm>
            <a:off x="256408" y="5055578"/>
            <a:ext cx="11783003" cy="1200329"/>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Fig x+2. Perturb the simulated hip joint with an external force of 1 N, the force is applied at Y axis on the center of the femur with a duration of 20% of step cycle.  </a:t>
            </a:r>
            <a:r>
              <a:rPr lang="en-US" altLang="zh-CN" b="1" dirty="0" smtClean="0">
                <a:latin typeface="Times New Roman" panose="02020603050405020304" pitchFamily="18" charset="0"/>
                <a:cs typeface="Times New Roman" panose="02020603050405020304" pitchFamily="18" charset="0"/>
              </a:rPr>
              <a:t>(A) </a:t>
            </a:r>
            <a:r>
              <a:rPr lang="en-US" altLang="zh-CN" dirty="0" smtClean="0">
                <a:latin typeface="Times New Roman" panose="02020603050405020304" pitchFamily="18" charset="0"/>
                <a:cs typeface="Times New Roman" panose="02020603050405020304" pitchFamily="18" charset="0"/>
              </a:rPr>
              <a:t>The force is applied at middle of stance phase, both simulated model can recover to its original gait, the one driven by external drive recovers faster. </a:t>
            </a:r>
            <a:r>
              <a:rPr lang="en-US" altLang="zh-CN" b="1" dirty="0" smtClean="0">
                <a:latin typeface="Times New Roman" panose="02020603050405020304" pitchFamily="18" charset="0"/>
                <a:cs typeface="Times New Roman" panose="02020603050405020304" pitchFamily="18" charset="0"/>
              </a:rPr>
              <a:t>(B) </a:t>
            </a:r>
            <a:r>
              <a:rPr lang="en-US" altLang="zh-CN" dirty="0" smtClean="0">
                <a:latin typeface="Times New Roman" panose="02020603050405020304" pitchFamily="18" charset="0"/>
                <a:cs typeface="Times New Roman" panose="02020603050405020304" pitchFamily="18" charset="0"/>
              </a:rPr>
              <a:t>The force is applied at middle of swing phase, both model result in small phase shift of the step.</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398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307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等线</vt:lpstr>
      <vt:lpstr>等线 Light</vt:lpstr>
      <vt:lpstr>Arial</vt:lpstr>
      <vt:lpstr>Times New Roman</vt:lpstr>
      <vt:lpstr>Office Theme</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Kaiyu Deng</dc:creator>
  <cp:lastModifiedBy>Kaiyu Deng</cp:lastModifiedBy>
  <cp:revision>45</cp:revision>
  <dcterms:created xsi:type="dcterms:W3CDTF">2021-11-28T06:21:08Z</dcterms:created>
  <dcterms:modified xsi:type="dcterms:W3CDTF">2021-11-29T06:04:36Z</dcterms:modified>
</cp:coreProperties>
</file>