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CC783-C30C-40E0-8E04-3A03E4D13C68}">
          <p14:sldIdLst>
            <p14:sldId id="256"/>
            <p14:sldId id="257"/>
            <p14:sldId id="259"/>
            <p14:sldId id="261"/>
            <p14:sldId id="260"/>
            <p14:sldId id="262"/>
          </p14:sldIdLst>
        </p14:section>
        <p14:section name="New slides" id="{B080534A-EF67-450E-B57B-D0EE4B184C1F}">
          <p14:sldIdLst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7D7"/>
    <a:srgbClr val="FF3030"/>
    <a:srgbClr val="40BF00"/>
    <a:srgbClr val="C8C8C8"/>
    <a:srgbClr val="309830"/>
    <a:srgbClr val="EDB121"/>
    <a:srgbClr val="7E2F8E"/>
    <a:srgbClr val="4096CE"/>
    <a:srgbClr val="DF6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7272-D0E9-443E-8D98-CCF1F69F27D1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2FDE7-7272-43A6-B1C1-573120EF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4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AAB2-F2EC-4CB1-925E-62FB7D3085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7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Iapp</a:t>
            </a:r>
            <a:r>
              <a:rPr lang="en-US" altLang="zh-CN" dirty="0" smtClean="0"/>
              <a:t>/Gc</a:t>
            </a:r>
            <a:r>
              <a:rPr lang="en-US" altLang="zh-CN" baseline="0" dirty="0" smtClean="0"/>
              <a:t> normalized ratio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AAB2-F2EC-4CB1-925E-62FB7D3085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AAB2-F2EC-4CB1-925E-62FB7D3085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4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B734-DE60-42D8-972E-AFCBD08C72F0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B76B-A9EE-4DBE-9779-7554711DF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4.emf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1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.emf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.png"/><Relationship Id="rId4" Type="http://schemas.openxmlformats.org/officeDocument/2006/relationships/image" Target="../media/image460.png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1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5.png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0.png"/><Relationship Id="rId15" Type="http://schemas.openxmlformats.org/officeDocument/2006/relationships/image" Target="../media/image10.emf"/><Relationship Id="rId10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102496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" y="352425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panose="02040502050405020303" pitchFamily="18" charset="0"/>
              </a:rPr>
              <a:t>Drafting the manuscript:</a:t>
            </a:r>
            <a:endParaRPr lang="zh-CN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255" y="546101"/>
            <a:ext cx="1012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Georgia" panose="02040502050405020303" pitchFamily="18" charset="0"/>
              </a:rPr>
              <a:t>Analyzing performance of the two-layer CPGs and design tools for neural controllers</a:t>
            </a:r>
            <a:endParaRPr lang="zh-CN" altLang="en-US" sz="2800" b="1" dirty="0">
              <a:latin typeface="Georgia" panose="020405020504050203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7339" y="2172832"/>
            <a:ext cx="11810656" cy="1415773"/>
            <a:chOff x="377340" y="2387985"/>
            <a:chExt cx="11810656" cy="1415773"/>
          </a:xfrm>
        </p:grpSpPr>
        <p:sp>
          <p:nvSpPr>
            <p:cNvPr id="5" name="TextBox 4"/>
            <p:cNvSpPr txBox="1"/>
            <p:nvPr/>
          </p:nvSpPr>
          <p:spPr>
            <a:xfrm>
              <a:off x="377340" y="2387985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Georgia" panose="02040502050405020303" pitchFamily="18" charset="0"/>
                </a:rPr>
                <a:t>Goal:</a:t>
              </a:r>
              <a:endParaRPr lang="zh-CN" altLang="en-US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7340" y="2788095"/>
              <a:ext cx="118106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prstClr val="black"/>
                  </a:solidFill>
                  <a:latin typeface="Georgia"/>
                  <a:ea typeface="宋体" panose="02010600030101010101" pitchFamily="2" charset="-122"/>
                </a:rPr>
                <a:t>    Investigate </a:t>
              </a:r>
              <a:r>
                <a:rPr lang="en-US" altLang="zh-CN" sz="2000" dirty="0">
                  <a:solidFill>
                    <a:prstClr val="black"/>
                  </a:solidFill>
                  <a:latin typeface="Georgia"/>
                  <a:ea typeface="宋体" panose="02010600030101010101" pitchFamily="2" charset="-122"/>
                </a:rPr>
                <a:t>how neural parameters and external inputs impact the performance of the two-layer CPG, establishing a design process and tools for future locomotion studies and robot controllers.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7339" y="3771180"/>
            <a:ext cx="9489457" cy="3207318"/>
            <a:chOff x="377339" y="4067017"/>
            <a:chExt cx="9489457" cy="3207318"/>
          </a:xfrm>
        </p:grpSpPr>
        <p:sp>
          <p:nvSpPr>
            <p:cNvPr id="8" name="TextBox 7"/>
            <p:cNvSpPr txBox="1"/>
            <p:nvPr/>
          </p:nvSpPr>
          <p:spPr>
            <a:xfrm>
              <a:off x="377339" y="4067017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Georgia" panose="02040502050405020303" pitchFamily="18" charset="0"/>
                </a:rPr>
                <a:t>Outline:</a:t>
              </a:r>
              <a:endParaRPr lang="zh-CN" altLang="en-US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332" y="4550512"/>
              <a:ext cx="9044464" cy="2723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Introduction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Method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Analyzing the rhythm generator performance     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Analyzing the effect of individual parameters in the two-layer CPG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Analyzing performance of the two-layer CPG in different combination of parameters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Georgia" panose="02040502050405020303" pitchFamily="18" charset="0"/>
                </a:rPr>
                <a:t>Conclusion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1616227" y="2891062"/>
            <a:ext cx="134914" cy="3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 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5805" y="1113321"/>
            <a:ext cx="2982903" cy="4130572"/>
            <a:chOff x="81722" y="1221628"/>
            <a:chExt cx="2982903" cy="4130572"/>
          </a:xfrm>
        </p:grpSpPr>
        <p:grpSp>
          <p:nvGrpSpPr>
            <p:cNvPr id="21" name="Group 20"/>
            <p:cNvGrpSpPr/>
            <p:nvPr/>
          </p:nvGrpSpPr>
          <p:grpSpPr>
            <a:xfrm>
              <a:off x="81722" y="1221628"/>
              <a:ext cx="2982903" cy="4130572"/>
              <a:chOff x="90036" y="1440808"/>
              <a:chExt cx="2982903" cy="413057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b="4764"/>
              <a:stretch/>
            </p:blipFill>
            <p:spPr>
              <a:xfrm>
                <a:off x="90036" y="1486403"/>
                <a:ext cx="2982903" cy="324767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897525" y="1440808"/>
                <a:ext cx="1910148" cy="4130572"/>
                <a:chOff x="897525" y="1440808"/>
                <a:chExt cx="1910148" cy="413057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897525" y="1687067"/>
                  <a:ext cx="470256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807052" y="1687067"/>
                  <a:ext cx="426265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𝐷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1622" r="-21622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024967" y="5294381"/>
                      <a:ext cx="8942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=0.1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967" y="5294381"/>
                      <a:ext cx="89421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442" r="-612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727" r="-6818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529" r="-5882" b="-268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/>
                <p:cNvSpPr txBox="1"/>
                <p:nvPr/>
              </p:nvSpPr>
              <p:spPr>
                <a:xfrm>
                  <a:off x="1483477" y="2450430"/>
                  <a:ext cx="141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G</a:t>
                  </a:r>
                  <a:endParaRPr lang="zh-CN" alt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 = 0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400" dirty="0" smtClean="0">
                      <a:latin typeface="Cambria Math" panose="02040503050406030204" pitchFamily="18" charset="0"/>
                    </a:rPr>
                    <a:t>= 0   G = 1.6198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798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blipFill>
                  <a:blip r:embed="rId10"/>
                  <a:stretch>
                    <a:fillRect l="-25581" r="-697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028869" y="2782753"/>
            <a:ext cx="1116781" cy="596580"/>
            <a:chOff x="1042954" y="2721209"/>
            <a:chExt cx="1116781" cy="59658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630312" y="2721209"/>
              <a:ext cx="134914" cy="35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042954" y="3026491"/>
                  <a:ext cx="1116781" cy="291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𝑎𝑝𝑝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 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54" y="3026491"/>
                  <a:ext cx="1116781" cy="2912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kumimoji="0" lang="en-US" altLang="zh-CN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en-US" altLang="zh-CN" sz="105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dirty="0">
                          <a:latin typeface="Cambria Math" panose="02040503050406030204" pitchFamily="18" charset="0"/>
                        </a:rPr>
                        <m:t>1.6198</m:t>
                      </m:r>
                    </m:oMath>
                  </m:oMathPara>
                </a14:m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blipFill>
                <a:blip r:embed="rId13"/>
                <a:stretch>
                  <a:fillRect l="-7042" r="-7042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971371" y="584771"/>
            <a:ext cx="9196297" cy="5222597"/>
            <a:chOff x="2971371" y="514435"/>
            <a:chExt cx="9196297" cy="52225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97668" y="1298036"/>
              <a:ext cx="4770000" cy="44389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71371" y="1268144"/>
              <a:ext cx="4770000" cy="44389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6"/>
            <a:srcRect l="9828" t="11227" r="48081" b="55255"/>
            <a:stretch/>
          </p:blipFill>
          <p:spPr>
            <a:xfrm>
              <a:off x="4009029" y="514435"/>
              <a:ext cx="2926080" cy="107468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6"/>
            <a:srcRect l="54489" t="11041" r="3299" b="54188"/>
            <a:stretch/>
          </p:blipFill>
          <p:spPr>
            <a:xfrm>
              <a:off x="8338532" y="514435"/>
              <a:ext cx="2934394" cy="11148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21407" y="5801881"/>
            <a:ext cx="11378960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Georgia" panose="02040502050405020303" pitchFamily="18" charset="0"/>
              </a:rPr>
              <a:t>       When the connection between the two layer is strong (≥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dirty="0" smtClean="0">
                <a:latin typeface="Georgia" panose="02040502050405020303" pitchFamily="18" charset="0"/>
              </a:rPr>
              <a:t>), the pattern formation layer’s phase response curve is totally determined by the phase response of the rhythm generator layer.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5977" y="97778"/>
            <a:ext cx="9174306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eorgia" panose="02040502050405020303" pitchFamily="18" charset="0"/>
              </a:rPr>
              <a:t>Analyzing the effect of individual parameters in the two-layer CPG</a:t>
            </a:r>
          </a:p>
        </p:txBody>
      </p:sp>
    </p:spTree>
    <p:extLst>
      <p:ext uri="{BB962C8B-B14F-4D97-AF65-F5344CB8AC3E}">
        <p14:creationId xmlns:p14="http://schemas.microsoft.com/office/powerpoint/2010/main" val="28580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95807" y="1051777"/>
            <a:ext cx="2982903" cy="4130572"/>
            <a:chOff x="81722" y="1221628"/>
            <a:chExt cx="2982903" cy="4130572"/>
          </a:xfrm>
        </p:grpSpPr>
        <p:grpSp>
          <p:nvGrpSpPr>
            <p:cNvPr id="21" name="Group 20"/>
            <p:cNvGrpSpPr/>
            <p:nvPr/>
          </p:nvGrpSpPr>
          <p:grpSpPr>
            <a:xfrm>
              <a:off x="81722" y="1221628"/>
              <a:ext cx="2982903" cy="4130572"/>
              <a:chOff x="90036" y="1440808"/>
              <a:chExt cx="2982903" cy="413057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b="4764"/>
              <a:stretch/>
            </p:blipFill>
            <p:spPr>
              <a:xfrm>
                <a:off x="90036" y="1486403"/>
                <a:ext cx="2982903" cy="324767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897525" y="1440808"/>
                <a:ext cx="1910148" cy="4130572"/>
                <a:chOff x="897525" y="1440808"/>
                <a:chExt cx="1910148" cy="413057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897525" y="1687067"/>
                  <a:ext cx="470256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807052" y="1687067"/>
                  <a:ext cx="426265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𝐷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622" r="-21622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024967" y="5294381"/>
                      <a:ext cx="10224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=0.01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967" y="5294381"/>
                      <a:ext cx="1022459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762" r="-535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727" r="-6818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529" r="-5882" b="-268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/>
                <p:cNvSpPr txBox="1"/>
                <p:nvPr/>
              </p:nvSpPr>
              <p:spPr>
                <a:xfrm>
                  <a:off x="1483477" y="2450430"/>
                  <a:ext cx="141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G</a:t>
                  </a:r>
                  <a:endParaRPr lang="zh-CN" alt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 = 0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400" dirty="0" smtClean="0">
                      <a:latin typeface="Cambria Math" panose="02040503050406030204" pitchFamily="18" charset="0"/>
                    </a:rPr>
                    <a:t>= 0   G = 1.6198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98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blipFill>
                  <a:blip r:embed="rId8"/>
                  <a:stretch>
                    <a:fillRect l="-25581" r="-697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042954" y="2721209"/>
            <a:ext cx="1116781" cy="596580"/>
            <a:chOff x="1042954" y="2721209"/>
            <a:chExt cx="1116781" cy="59658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1630312" y="2721209"/>
              <a:ext cx="134914" cy="35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042954" y="3026491"/>
                  <a:ext cx="1116781" cy="291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𝑎𝑝𝑝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 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54" y="3026491"/>
                  <a:ext cx="1116781" cy="2912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kumimoji="0" lang="en-US" altLang="zh-CN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en-US" altLang="zh-CN" sz="105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dirty="0">
                          <a:latin typeface="Cambria Math" panose="02040503050406030204" pitchFamily="18" charset="0"/>
                        </a:rPr>
                        <m:t>1.6198</m:t>
                      </m:r>
                    </m:oMath>
                  </m:oMathPara>
                </a14:m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blipFill>
                <a:blip r:embed="rId12"/>
                <a:stretch>
                  <a:fillRect l="-7042" r="-7042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21409" y="5788100"/>
            <a:ext cx="11378960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Georgia" panose="02040502050405020303" pitchFamily="18" charset="0"/>
              </a:rPr>
              <a:t>       When the connection between the two layer is weak (&lt;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dirty="0" smtClean="0">
                <a:latin typeface="Georgia" panose="02040502050405020303" pitchFamily="18" charset="0"/>
              </a:rPr>
              <a:t>), the pattern formation layer’s phase response curve still correlated with the rhythm generator’s response, but the phase advancement is much smoother.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62114" y="1324661"/>
            <a:ext cx="9127375" cy="4438996"/>
            <a:chOff x="0" y="721202"/>
            <a:chExt cx="11435378" cy="49833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61627" y="721202"/>
              <a:ext cx="5973751" cy="498333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721202"/>
              <a:ext cx="5973751" cy="4983334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225977" y="97778"/>
            <a:ext cx="9240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eorgia" panose="02040502050405020303" pitchFamily="18" charset="0"/>
              </a:rPr>
              <a:t>Analyzing the effect of individual parameters in the two-layer </a:t>
            </a:r>
            <a:r>
              <a:rPr lang="en-US" altLang="zh-CN" sz="2000" b="1" dirty="0" smtClean="0">
                <a:latin typeface="Georgia" panose="02040502050405020303" pitchFamily="18" charset="0"/>
              </a:rPr>
              <a:t>CPG </a:t>
            </a:r>
            <a:endParaRPr lang="en-US" altLang="zh-CN" sz="2000" b="1" dirty="0">
              <a:latin typeface="Georgia" panose="02040502050405020303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5"/>
          <a:srcRect l="9828" t="11227" r="48081" b="55255"/>
          <a:stretch/>
        </p:blipFill>
        <p:spPr>
          <a:xfrm>
            <a:off x="4000237" y="558395"/>
            <a:ext cx="2926080" cy="10746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5"/>
          <a:srcRect l="54489" t="11041" r="3299" b="54188"/>
          <a:stretch/>
        </p:blipFill>
        <p:spPr>
          <a:xfrm>
            <a:off x="8338532" y="558395"/>
            <a:ext cx="2934394" cy="11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1616227" y="2891062"/>
            <a:ext cx="134914" cy="3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 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5805" y="1051777"/>
            <a:ext cx="2982903" cy="4130572"/>
            <a:chOff x="81722" y="1221628"/>
            <a:chExt cx="2982903" cy="4130572"/>
          </a:xfrm>
        </p:grpSpPr>
        <p:grpSp>
          <p:nvGrpSpPr>
            <p:cNvPr id="21" name="Group 20"/>
            <p:cNvGrpSpPr/>
            <p:nvPr/>
          </p:nvGrpSpPr>
          <p:grpSpPr>
            <a:xfrm>
              <a:off x="81722" y="1221628"/>
              <a:ext cx="2982903" cy="4130572"/>
              <a:chOff x="90036" y="1440808"/>
              <a:chExt cx="2982903" cy="413057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b="4764"/>
              <a:stretch/>
            </p:blipFill>
            <p:spPr>
              <a:xfrm>
                <a:off x="90036" y="1486403"/>
                <a:ext cx="2982903" cy="324767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897525" y="1440808"/>
                <a:ext cx="1910148" cy="4130572"/>
                <a:chOff x="897525" y="1440808"/>
                <a:chExt cx="1910148" cy="413057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897525" y="1687067"/>
                  <a:ext cx="470256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807052" y="1687067"/>
                  <a:ext cx="426265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𝐷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1622" r="-21622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024967" y="5294381"/>
                      <a:ext cx="8942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=0.1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967" y="5294381"/>
                      <a:ext cx="89421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442" r="-612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727" r="-6818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529" r="-5882" b="-268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/>
                <p:cNvSpPr txBox="1"/>
                <p:nvPr/>
              </p:nvSpPr>
              <p:spPr>
                <a:xfrm>
                  <a:off x="1483477" y="2450430"/>
                  <a:ext cx="141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G</a:t>
                  </a:r>
                  <a:endParaRPr lang="zh-CN" alt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 = 0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400" dirty="0" smtClean="0">
                      <a:latin typeface="Cambria Math" panose="02040503050406030204" pitchFamily="18" charset="0"/>
                    </a:rPr>
                    <a:t>= 0   G = 1.6198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798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blipFill>
                  <a:blip r:embed="rId10"/>
                  <a:stretch>
                    <a:fillRect l="-25581" r="-697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kumimoji="0" lang="en-US" altLang="zh-CN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en-US" altLang="zh-CN" sz="105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dirty="0">
                          <a:latin typeface="Cambria Math" panose="02040503050406030204" pitchFamily="18" charset="0"/>
                        </a:rPr>
                        <m:t>1.6198</m:t>
                      </m:r>
                    </m:oMath>
                  </m:oMathPara>
                </a14:m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blipFill>
                <a:blip r:embed="rId12"/>
                <a:stretch>
                  <a:fillRect l="-7042" r="-7042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1407" y="5801881"/>
            <a:ext cx="11378960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Georgia" panose="02040502050405020303" pitchFamily="18" charset="0"/>
              </a:rPr>
              <a:t>       When the connection between the two layer is strong (≥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dirty="0" smtClean="0">
                <a:latin typeface="Georgia" panose="02040502050405020303" pitchFamily="18" charset="0"/>
              </a:rPr>
              <a:t>), the pattern formation layer’s phase response curve is totally determined by the phase response of the rhythm generator layer.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12845" y="4150185"/>
            <a:ext cx="1116781" cy="380034"/>
            <a:chOff x="2012845" y="4150185"/>
            <a:chExt cx="1116781" cy="380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012845" y="4238921"/>
                  <a:ext cx="1116781" cy="291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𝑎𝑝𝑝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 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5" y="4238921"/>
                  <a:ext cx="1116781" cy="291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 flipV="1">
              <a:off x="2052041" y="4150185"/>
              <a:ext cx="374090" cy="13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973697" y="558395"/>
            <a:ext cx="9131217" cy="5158483"/>
            <a:chOff x="2973697" y="514435"/>
            <a:chExt cx="9131217" cy="51584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5"/>
            <a:srcRect l="9828" t="11227" r="48081" b="55255"/>
            <a:stretch/>
          </p:blipFill>
          <p:spPr>
            <a:xfrm>
              <a:off x="4009029" y="514435"/>
              <a:ext cx="2926080" cy="107468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5"/>
            <a:srcRect l="54489" t="11041" r="3299" b="54188"/>
            <a:stretch/>
          </p:blipFill>
          <p:spPr>
            <a:xfrm>
              <a:off x="8338532" y="514435"/>
              <a:ext cx="2934394" cy="11148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73697" y="1234118"/>
              <a:ext cx="4763424" cy="44388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18441" y="1234118"/>
              <a:ext cx="4786473" cy="443880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225977" y="97778"/>
            <a:ext cx="9174306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eorgia" panose="02040502050405020303" pitchFamily="18" charset="0"/>
              </a:rPr>
              <a:t>Analyzing the effect of individual parameters in the two-layer CPG</a:t>
            </a:r>
          </a:p>
        </p:txBody>
      </p:sp>
    </p:spTree>
    <p:extLst>
      <p:ext uri="{BB962C8B-B14F-4D97-AF65-F5344CB8AC3E}">
        <p14:creationId xmlns:p14="http://schemas.microsoft.com/office/powerpoint/2010/main" val="3665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1616227" y="2891062"/>
            <a:ext cx="134914" cy="3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 </m:t>
                      </m:r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69" y="3196344"/>
                <a:ext cx="1116781" cy="291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5805" y="1051777"/>
            <a:ext cx="2982903" cy="4130572"/>
            <a:chOff x="81722" y="1221628"/>
            <a:chExt cx="2982903" cy="4130572"/>
          </a:xfrm>
        </p:grpSpPr>
        <p:grpSp>
          <p:nvGrpSpPr>
            <p:cNvPr id="21" name="Group 20"/>
            <p:cNvGrpSpPr/>
            <p:nvPr/>
          </p:nvGrpSpPr>
          <p:grpSpPr>
            <a:xfrm>
              <a:off x="81722" y="1221628"/>
              <a:ext cx="2982903" cy="4130572"/>
              <a:chOff x="90036" y="1440808"/>
              <a:chExt cx="2982903" cy="413057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b="4764"/>
              <a:stretch/>
            </p:blipFill>
            <p:spPr>
              <a:xfrm>
                <a:off x="90036" y="1486403"/>
                <a:ext cx="2982903" cy="324767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897525" y="1440808"/>
                <a:ext cx="1910148" cy="4130572"/>
                <a:chOff x="897525" y="1440808"/>
                <a:chExt cx="1910148" cy="413057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897525" y="1687067"/>
                  <a:ext cx="470256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807052" y="1687067"/>
                  <a:ext cx="426265" cy="301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𝐷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005" y="1440808"/>
                      <a:ext cx="22313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1622" r="-21622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024967" y="5294381"/>
                      <a:ext cx="10224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=0.01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967" y="5294381"/>
                      <a:ext cx="102245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762" r="-535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416" y="2863981"/>
                      <a:ext cx="263257" cy="2462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727" r="-6818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858" y="2030239"/>
                      <a:ext cx="309597" cy="2462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529" r="-5882" b="-268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/>
                <p:cNvSpPr txBox="1"/>
                <p:nvPr/>
              </p:nvSpPr>
              <p:spPr>
                <a:xfrm>
                  <a:off x="1483477" y="2450430"/>
                  <a:ext cx="141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G</a:t>
                  </a:r>
                  <a:endParaRPr lang="zh-CN" alt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 = 0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400" dirty="0" smtClean="0">
                      <a:latin typeface="Cambria Math" panose="02040503050406030204" pitchFamily="18" charset="0"/>
                    </a:rPr>
                    <a:t>= 0   G = 1.6198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4" y="4688378"/>
                  <a:ext cx="22912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798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53" y="2644801"/>
                  <a:ext cx="263257" cy="246259"/>
                </a:xfrm>
                <a:prstGeom prst="rect">
                  <a:avLst/>
                </a:prstGeom>
                <a:blipFill>
                  <a:blip r:embed="rId10"/>
                  <a:stretch>
                    <a:fillRect l="-25581" r="-697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kumimoji="0" lang="en-US" altLang="zh-CN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en-US" altLang="zh-CN" sz="105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dirty="0">
                          <a:latin typeface="Cambria Math" panose="02040503050406030204" pitchFamily="18" charset="0"/>
                        </a:rPr>
                        <m:t>1.6198</m:t>
                      </m:r>
                    </m:oMath>
                  </m:oMathPara>
                </a14:m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37" y="3527028"/>
                <a:ext cx="432811" cy="335926"/>
              </a:xfrm>
              <a:prstGeom prst="rect">
                <a:avLst/>
              </a:prstGeom>
              <a:blipFill>
                <a:blip r:embed="rId12"/>
                <a:stretch>
                  <a:fillRect l="-7042" r="-7042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012845" y="4150185"/>
            <a:ext cx="1116781" cy="380034"/>
            <a:chOff x="2012845" y="4150185"/>
            <a:chExt cx="1116781" cy="380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012845" y="4238921"/>
                  <a:ext cx="1116781" cy="291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𝑎𝑝𝑝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 </m:t>
                        </m:r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5" y="4238921"/>
                  <a:ext cx="1116781" cy="2912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 flipV="1">
              <a:off x="2052041" y="4150185"/>
              <a:ext cx="374090" cy="13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1409" y="5788100"/>
            <a:ext cx="11378960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Georgia" panose="02040502050405020303" pitchFamily="18" charset="0"/>
              </a:rPr>
              <a:t>       When the connection between the two layer is weak (&lt;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dirty="0" smtClean="0">
                <a:latin typeface="Georgia" panose="02040502050405020303" pitchFamily="18" charset="0"/>
              </a:rPr>
              <a:t>), the rhythm generator will smooth the phase response curve of  pattern formation layer, make it less sensitive to stimulus.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8707" y="1351588"/>
            <a:ext cx="9156207" cy="4438800"/>
            <a:chOff x="2948707" y="1307628"/>
            <a:chExt cx="9156207" cy="443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306490" y="1307628"/>
              <a:ext cx="4798424" cy="4438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48707" y="1307628"/>
              <a:ext cx="4798760" cy="4438800"/>
            </a:xfrm>
            <a:prstGeom prst="rect">
              <a:avLst/>
            </a:prstGeom>
          </p:spPr>
        </p:pic>
      </p:grpSp>
      <p:sp>
        <p:nvSpPr>
          <p:cNvPr id="32" name="Rectangle 31"/>
          <p:cNvSpPr/>
          <p:nvPr/>
        </p:nvSpPr>
        <p:spPr>
          <a:xfrm>
            <a:off x="225977" y="97778"/>
            <a:ext cx="9174306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eorgia" panose="02040502050405020303" pitchFamily="18" charset="0"/>
              </a:rPr>
              <a:t>Analyzing the effect of individual parameters in the two-layer CPG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7"/>
          <a:srcRect l="9828" t="11227" r="48081" b="55255"/>
          <a:stretch/>
        </p:blipFill>
        <p:spPr>
          <a:xfrm>
            <a:off x="3991445" y="584771"/>
            <a:ext cx="2926080" cy="10746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7"/>
          <a:srcRect l="54489" t="11041" r="3299" b="54188"/>
          <a:stretch/>
        </p:blipFill>
        <p:spPr>
          <a:xfrm>
            <a:off x="8338532" y="584771"/>
            <a:ext cx="2934394" cy="11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54760" y="18000"/>
            <a:ext cx="8199422" cy="6840000"/>
            <a:chOff x="3756824" y="0"/>
            <a:chExt cx="8199422" cy="684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7856535" y="0"/>
              <a:ext cx="4099711" cy="6840000"/>
              <a:chOff x="8378039" y="0"/>
              <a:chExt cx="4099711" cy="6840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78039" y="3420000"/>
                <a:ext cx="4099711" cy="342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8040" y="0"/>
                <a:ext cx="4099710" cy="3420000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3756824" y="0"/>
              <a:ext cx="4099711" cy="6840000"/>
              <a:chOff x="3756824" y="0"/>
              <a:chExt cx="4099711" cy="6840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6824" y="0"/>
                <a:ext cx="4099711" cy="342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6824" y="3420000"/>
                <a:ext cx="4099711" cy="3420000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10005992" y="1493674"/>
            <a:ext cx="2131540" cy="2652887"/>
            <a:chOff x="10005992" y="1493674"/>
            <a:chExt cx="2131540" cy="2652887"/>
          </a:xfrm>
        </p:grpSpPr>
        <p:grpSp>
          <p:nvGrpSpPr>
            <p:cNvPr id="24" name="Group 23"/>
            <p:cNvGrpSpPr/>
            <p:nvPr/>
          </p:nvGrpSpPr>
          <p:grpSpPr>
            <a:xfrm>
              <a:off x="10005992" y="1632174"/>
              <a:ext cx="662008" cy="2375889"/>
              <a:chOff x="10282217" y="536799"/>
              <a:chExt cx="662008" cy="23758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10282217" y="864049"/>
                <a:ext cx="654854" cy="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0285794" y="536799"/>
                <a:ext cx="654854" cy="1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0282217" y="1854073"/>
                <a:ext cx="654854" cy="1"/>
              </a:xfrm>
              <a:prstGeom prst="line">
                <a:avLst/>
              </a:prstGeom>
              <a:ln w="19050">
                <a:solidFill>
                  <a:srgbClr val="DF6E3D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0289371" y="2368423"/>
                <a:ext cx="654854" cy="1"/>
              </a:xfrm>
              <a:prstGeom prst="line">
                <a:avLst/>
              </a:prstGeom>
              <a:ln w="19050">
                <a:solidFill>
                  <a:srgbClr val="7E2F8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0289371" y="2120726"/>
                <a:ext cx="654854" cy="1"/>
              </a:xfrm>
              <a:prstGeom prst="line">
                <a:avLst/>
              </a:prstGeom>
              <a:ln w="19050">
                <a:solidFill>
                  <a:srgbClr val="4096C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10282217" y="2646035"/>
                <a:ext cx="654854" cy="1"/>
              </a:xfrm>
              <a:prstGeom prst="line">
                <a:avLst/>
              </a:prstGeom>
              <a:ln w="19050">
                <a:solidFill>
                  <a:srgbClr val="EDB12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0282217" y="2912687"/>
                <a:ext cx="654854" cy="1"/>
              </a:xfrm>
              <a:prstGeom prst="line">
                <a:avLst/>
              </a:prstGeom>
              <a:ln w="19050">
                <a:solidFill>
                  <a:srgbClr val="30983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0660846" y="1493674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Georgia" panose="02040502050405020303" pitchFamily="18" charset="0"/>
                </a:rPr>
                <a:t>RG phase response</a:t>
              </a:r>
              <a:endParaRPr lang="zh-CN" altLang="en-US" sz="1200" dirty="0">
                <a:latin typeface="Georgia" panose="02040502050405020303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0" y="1820924"/>
              <a:ext cx="1444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Georgia" panose="02040502050405020303" pitchFamily="18" charset="0"/>
                </a:rPr>
                <a:t>PF phase response</a:t>
              </a:r>
              <a:endParaRPr lang="zh-CN" altLang="en-US" sz="1200" dirty="0">
                <a:latin typeface="Georgia" panose="02040502050405020303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668000" y="2810948"/>
              <a:ext cx="978153" cy="1335613"/>
              <a:chOff x="10668000" y="2810948"/>
              <a:chExt cx="978153" cy="133561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668000" y="2810948"/>
                <a:ext cx="978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100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668000" y="3077601"/>
                <a:ext cx="899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50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668000" y="3325298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20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668000" y="3608377"/>
                <a:ext cx="883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10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668000" y="3869562"/>
                <a:ext cx="80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5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79062" y="2627902"/>
            <a:ext cx="1354858" cy="1113508"/>
            <a:chOff x="157843" y="2324492"/>
            <a:chExt cx="1354858" cy="1113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8696" y="2859700"/>
                  <a:ext cx="973152" cy="57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𝑎𝑝𝑝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96" y="2859700"/>
                  <a:ext cx="973152" cy="5783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157843" y="2324492"/>
              <a:ext cx="13548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Georgia" panose="02040502050405020303" pitchFamily="18" charset="0"/>
                </a:rPr>
                <a:t>Perturb RG</a:t>
              </a:r>
              <a:endParaRPr lang="zh-CN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6571" y="0"/>
            <a:ext cx="8199423" cy="6858000"/>
            <a:chOff x="2800362" y="0"/>
            <a:chExt cx="8199423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074" y="18000"/>
              <a:ext cx="4099711" cy="342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074" y="3438000"/>
              <a:ext cx="4099711" cy="3420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2800362" y="0"/>
              <a:ext cx="4099712" cy="6840000"/>
              <a:chOff x="2651923" y="0"/>
              <a:chExt cx="4099712" cy="6840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924" y="0"/>
                <a:ext cx="4099711" cy="3420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923" y="3420000"/>
                <a:ext cx="4099711" cy="34200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10005992" y="1493674"/>
            <a:ext cx="2131540" cy="2652887"/>
            <a:chOff x="10005992" y="1493674"/>
            <a:chExt cx="2131540" cy="2652887"/>
          </a:xfrm>
        </p:grpSpPr>
        <p:grpSp>
          <p:nvGrpSpPr>
            <p:cNvPr id="12" name="Group 11"/>
            <p:cNvGrpSpPr/>
            <p:nvPr/>
          </p:nvGrpSpPr>
          <p:grpSpPr>
            <a:xfrm>
              <a:off x="10005992" y="1632174"/>
              <a:ext cx="662008" cy="2375889"/>
              <a:chOff x="10282217" y="536799"/>
              <a:chExt cx="662008" cy="237588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0282217" y="864049"/>
                <a:ext cx="654854" cy="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0285794" y="536799"/>
                <a:ext cx="654854" cy="1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0282217" y="1854073"/>
                <a:ext cx="654854" cy="1"/>
              </a:xfrm>
              <a:prstGeom prst="line">
                <a:avLst/>
              </a:prstGeom>
              <a:ln w="19050">
                <a:solidFill>
                  <a:srgbClr val="DF6E3D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10289371" y="2368423"/>
                <a:ext cx="654854" cy="1"/>
              </a:xfrm>
              <a:prstGeom prst="line">
                <a:avLst/>
              </a:prstGeom>
              <a:ln w="19050">
                <a:solidFill>
                  <a:srgbClr val="7E2F8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0289371" y="2120726"/>
                <a:ext cx="654854" cy="1"/>
              </a:xfrm>
              <a:prstGeom prst="line">
                <a:avLst/>
              </a:prstGeom>
              <a:ln w="19050">
                <a:solidFill>
                  <a:srgbClr val="4096C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10282217" y="2646035"/>
                <a:ext cx="654854" cy="1"/>
              </a:xfrm>
              <a:prstGeom prst="line">
                <a:avLst/>
              </a:prstGeom>
              <a:ln w="19050">
                <a:solidFill>
                  <a:srgbClr val="EDB12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10282217" y="2912687"/>
                <a:ext cx="654854" cy="1"/>
              </a:xfrm>
              <a:prstGeom prst="line">
                <a:avLst/>
              </a:prstGeom>
              <a:ln w="19050">
                <a:solidFill>
                  <a:srgbClr val="30983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0660846" y="1493674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Georgia" panose="02040502050405020303" pitchFamily="18" charset="0"/>
                </a:rPr>
                <a:t>RG phase response</a:t>
              </a:r>
              <a:endParaRPr lang="zh-CN" altLang="en-US" sz="1200" dirty="0">
                <a:latin typeface="Georgia" panose="020405020504050203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0" y="1820924"/>
              <a:ext cx="1444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Georgia" panose="02040502050405020303" pitchFamily="18" charset="0"/>
                </a:rPr>
                <a:t>PF phase response</a:t>
              </a:r>
              <a:endParaRPr lang="zh-CN" altLang="en-US" sz="1200" dirty="0">
                <a:latin typeface="Georgia" panose="02040502050405020303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668000" y="2810948"/>
              <a:ext cx="978153" cy="1335613"/>
              <a:chOff x="10668000" y="2810948"/>
              <a:chExt cx="978153" cy="133561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668000" y="2810948"/>
                <a:ext cx="978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100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668000" y="3077601"/>
                <a:ext cx="899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50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668000" y="3325298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20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68000" y="3608377"/>
                <a:ext cx="883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10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668000" y="3869562"/>
                <a:ext cx="80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Georgia" panose="02040502050405020303" pitchFamily="18" charset="0"/>
                  </a:rPr>
                  <a:t>Ratio = 5</a:t>
                </a:r>
                <a:endParaRPr lang="zh-CN" altLang="en-US" sz="1200" dirty="0"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79062" y="2627902"/>
            <a:ext cx="1354858" cy="1113508"/>
            <a:chOff x="157843" y="2324492"/>
            <a:chExt cx="1354858" cy="1113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48696" y="2859700"/>
                  <a:ext cx="973152" cy="57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𝑎𝑝𝑝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96" y="2859700"/>
                  <a:ext cx="973152" cy="5783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157843" y="2324492"/>
              <a:ext cx="13548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Georgia" panose="02040502050405020303" pitchFamily="18" charset="0"/>
                </a:rPr>
                <a:t>Perturb PF</a:t>
              </a:r>
              <a:endParaRPr lang="zh-CN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6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-63847" y="18000"/>
            <a:ext cx="7819882" cy="6840000"/>
            <a:chOff x="2335886" y="0"/>
            <a:chExt cx="7819882" cy="6840000"/>
          </a:xfrm>
        </p:grpSpPr>
        <p:grpSp>
          <p:nvGrpSpPr>
            <p:cNvPr id="48" name="Group 47"/>
            <p:cNvGrpSpPr/>
            <p:nvPr/>
          </p:nvGrpSpPr>
          <p:grpSpPr>
            <a:xfrm>
              <a:off x="6056057" y="0"/>
              <a:ext cx="4099711" cy="6840000"/>
              <a:chOff x="6056057" y="0"/>
              <a:chExt cx="4099711" cy="68400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056057" y="0"/>
                <a:ext cx="4099711" cy="6840000"/>
                <a:chOff x="5740195" y="0"/>
                <a:chExt cx="4099711" cy="6840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740195" y="0"/>
                  <a:ext cx="4099711" cy="342000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40195" y="3420000"/>
                  <a:ext cx="4099711" cy="34200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6924674" y="4440391"/>
                <a:ext cx="1005692" cy="383977"/>
                <a:chOff x="6610350" y="4295775"/>
                <a:chExt cx="1005692" cy="383977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6610350" y="4295775"/>
                  <a:ext cx="314325" cy="152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6859104" y="4371975"/>
                  <a:ext cx="756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- 0.5 </a:t>
                  </a:r>
                  <a:r>
                    <a:rPr lang="en-US" altLang="zh-CN" sz="1400" i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nA</a:t>
                  </a:r>
                  <a:endParaRPr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815137" y="995352"/>
                <a:ext cx="994220" cy="354877"/>
                <a:chOff x="6610350" y="4295775"/>
                <a:chExt cx="994220" cy="354877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 flipV="1">
                  <a:off x="6610350" y="4295775"/>
                  <a:ext cx="314325" cy="152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847632" y="4342875"/>
                  <a:ext cx="756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- 0.5 </a:t>
                  </a:r>
                  <a:r>
                    <a:rPr lang="en-US" altLang="zh-CN" sz="1400" i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nA</a:t>
                  </a:r>
                  <a:endParaRPr lang="zh-CN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2335886" y="0"/>
              <a:ext cx="4099711" cy="6774600"/>
              <a:chOff x="2335886" y="0"/>
              <a:chExt cx="4099711" cy="67746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335886" y="0"/>
                <a:ext cx="4099711" cy="3420000"/>
                <a:chOff x="2335886" y="0"/>
                <a:chExt cx="4099711" cy="3420000"/>
              </a:xfrm>
            </p:grpSpPr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5886" y="0"/>
                  <a:ext cx="4099711" cy="3420000"/>
                </a:xfrm>
                <a:prstGeom prst="rect">
                  <a:avLst/>
                </a:prstGeom>
              </p:spPr>
            </p:pic>
            <p:grpSp>
              <p:nvGrpSpPr>
                <p:cNvPr id="43" name="Group 42"/>
                <p:cNvGrpSpPr/>
                <p:nvPr/>
              </p:nvGrpSpPr>
              <p:grpSpPr>
                <a:xfrm>
                  <a:off x="3109912" y="1008205"/>
                  <a:ext cx="994220" cy="354877"/>
                  <a:chOff x="6610350" y="4295775"/>
                  <a:chExt cx="994220" cy="354877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 flipV="1">
                    <a:off x="6610350" y="4295775"/>
                    <a:ext cx="314325" cy="1524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847632" y="4342875"/>
                    <a:ext cx="756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- 0.5 </a:t>
                    </a:r>
                    <a:r>
                      <a:rPr lang="en-US" altLang="zh-CN" sz="1400" i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nA</a:t>
                    </a:r>
                    <a:endParaRPr lang="zh-CN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5886" y="3354600"/>
                <a:ext cx="4099711" cy="3420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745832" y="4355766"/>
            <a:ext cx="994220" cy="354877"/>
            <a:chOff x="3109912" y="4332479"/>
            <a:chExt cx="994220" cy="354877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3109912" y="4332479"/>
              <a:ext cx="314325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47194" y="4379579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- 0.5 </a:t>
              </a:r>
              <a:r>
                <a:rPr lang="en-US" altLang="zh-CN" sz="1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nA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46905" y="974160"/>
            <a:ext cx="4860000" cy="5301732"/>
            <a:chOff x="7446905" y="1165752"/>
            <a:chExt cx="4860000" cy="5301732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6905" y="1165752"/>
              <a:ext cx="4860000" cy="4054237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7834412" y="5393056"/>
              <a:ext cx="3965411" cy="1074428"/>
              <a:chOff x="7834412" y="5393056"/>
              <a:chExt cx="3965411" cy="10744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834412" y="5605281"/>
                <a:ext cx="2131540" cy="604249"/>
                <a:chOff x="7756035" y="5531556"/>
                <a:chExt cx="2131540" cy="604249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7756035" y="5997306"/>
                  <a:ext cx="654854" cy="1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7759612" y="5670056"/>
                  <a:ext cx="654854" cy="1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8410889" y="5531556"/>
                  <a:ext cx="14766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RG phase response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8418043" y="5858806"/>
                  <a:ext cx="1444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PF phase response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190120" y="5393056"/>
                <a:ext cx="1609703" cy="1074428"/>
                <a:chOff x="10190120" y="5393056"/>
                <a:chExt cx="1609703" cy="1074428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10190120" y="5531556"/>
                  <a:ext cx="654854" cy="1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10190120" y="6338265"/>
                  <a:ext cx="654854" cy="1"/>
                </a:xfrm>
                <a:prstGeom prst="line">
                  <a:avLst/>
                </a:prstGeom>
                <a:ln w="19050">
                  <a:solidFill>
                    <a:srgbClr val="FF303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10197274" y="5798209"/>
                  <a:ext cx="654854" cy="1"/>
                </a:xfrm>
                <a:prstGeom prst="line">
                  <a:avLst/>
                </a:prstGeom>
                <a:ln w="19050">
                  <a:solidFill>
                    <a:srgbClr val="40BF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0197274" y="6060555"/>
                  <a:ext cx="654854" cy="1"/>
                </a:xfrm>
                <a:prstGeom prst="line">
                  <a:avLst/>
                </a:prstGeom>
                <a:ln w="19050">
                  <a:solidFill>
                    <a:srgbClr val="60D7D7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0852128" y="5393056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Gc = 0.1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852128" y="5659709"/>
                  <a:ext cx="8531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Gc = 0.05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0852128" y="5907406"/>
                  <a:ext cx="8370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Gc = 0.01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0852128" y="6190485"/>
                  <a:ext cx="9476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>
                      <a:latin typeface="Georgia" panose="02040502050405020303" pitchFamily="18" charset="0"/>
                    </a:rPr>
                    <a:t>Gc = 0.005</a:t>
                  </a:r>
                  <a:endParaRPr lang="zh-CN" altLang="en-US" sz="1200" dirty="0">
                    <a:latin typeface="Georgia" panose="02040502050405020303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316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361</Words>
  <Application>Microsoft Office PowerPoint</Application>
  <PresentationFormat>Widescreen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31</cp:revision>
  <dcterms:created xsi:type="dcterms:W3CDTF">2021-08-16T00:34:55Z</dcterms:created>
  <dcterms:modified xsi:type="dcterms:W3CDTF">2021-08-16T04:40:08Z</dcterms:modified>
</cp:coreProperties>
</file>