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257" r:id="rId3"/>
    <p:sldId id="258" r:id="rId4"/>
    <p:sldId id="273" r:id="rId5"/>
    <p:sldId id="259" r:id="rId6"/>
    <p:sldId id="260" r:id="rId7"/>
    <p:sldId id="261" r:id="rId8"/>
    <p:sldId id="262" r:id="rId9"/>
    <p:sldId id="263" r:id="rId10"/>
    <p:sldId id="264" r:id="rId11"/>
    <p:sldId id="265" r:id="rId12"/>
    <p:sldId id="272" r:id="rId13"/>
    <p:sldId id="274" r:id="rId14"/>
    <p:sldId id="275" r:id="rId15"/>
    <p:sldId id="276" r:id="rId16"/>
    <p:sldId id="281" r:id="rId17"/>
    <p:sldId id="280" r:id="rId18"/>
    <p:sldId id="279" r:id="rId19"/>
    <p:sldId id="277" r:id="rId20"/>
    <p:sldId id="278" r:id="rId21"/>
    <p:sldId id="285" r:id="rId22"/>
    <p:sldId id="286" r:id="rId23"/>
    <p:sldId id="283" r:id="rId24"/>
    <p:sldId id="287" r:id="rId25"/>
    <p:sldId id="288" r:id="rId26"/>
    <p:sldId id="284" r:id="rId27"/>
    <p:sldId id="266" r:id="rId28"/>
    <p:sldId id="269" r:id="rId29"/>
    <p:sldId id="268" r:id="rId30"/>
    <p:sldId id="267" r:id="rId31"/>
    <p:sldId id="270" r:id="rId32"/>
    <p:sldId id="271"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8928086-6179-4DAF-A302-2756C9C78B28}">
          <p14:sldIdLst>
            <p14:sldId id="257"/>
            <p14:sldId id="258"/>
            <p14:sldId id="273"/>
            <p14:sldId id="259"/>
            <p14:sldId id="260"/>
            <p14:sldId id="261"/>
          </p14:sldIdLst>
        </p14:section>
        <p14:section name="Reproduction" id="{D9B8A44C-3F87-4B3A-90A3-EE5D56F10015}">
          <p14:sldIdLst>
            <p14:sldId id="262"/>
            <p14:sldId id="263"/>
          </p14:sldIdLst>
        </p14:section>
        <p14:section name="Rat's PF PRC" id="{D60FB4E0-F48E-477C-9BA2-EBF34030A128}">
          <p14:sldIdLst>
            <p14:sldId id="264"/>
            <p14:sldId id="265"/>
            <p14:sldId id="272"/>
          </p14:sldIdLst>
        </p14:section>
        <p14:section name="PRC related" id="{C859BA9C-4161-4766-8542-112D75FC9BC8}">
          <p14:sldIdLst>
            <p14:sldId id="274"/>
            <p14:sldId id="275"/>
            <p14:sldId id="276"/>
          </p14:sldIdLst>
        </p14:section>
        <p14:section name="TLC_PRC" id="{FE8E2C6E-28B5-495D-AEF7-11705697C2A3}">
          <p14:sldIdLst>
            <p14:sldId id="281"/>
            <p14:sldId id="280"/>
            <p14:sldId id="279"/>
            <p14:sldId id="277"/>
            <p14:sldId id="278"/>
          </p14:sldIdLst>
        </p14:section>
        <p14:section name="Side car" id="{6732552D-8D4D-44A2-93E0-CF528D489A61}">
          <p14:sldIdLst>
            <p14:sldId id="285"/>
            <p14:sldId id="286"/>
            <p14:sldId id="283"/>
            <p14:sldId id="287"/>
            <p14:sldId id="288"/>
            <p14:sldId id="284"/>
          </p14:sldIdLst>
        </p14:section>
        <p14:section name="Old result, unsorted" id="{0AD18B2A-F942-4963-B938-ABEEF7989E44}">
          <p14:sldIdLst>
            <p14:sldId id="266"/>
            <p14:sldId id="269"/>
            <p14:sldId id="268"/>
            <p14:sldId id="267"/>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4548" autoAdjust="0"/>
  </p:normalViewPr>
  <p:slideViewPr>
    <p:cSldViewPr snapToGrid="0">
      <p:cViewPr varScale="1">
        <p:scale>
          <a:sx n="109" d="100"/>
          <a:sy n="109" d="100"/>
        </p:scale>
        <p:origin x="4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96B5AA-3C85-4193-97EC-6772FB1D2D6A}" type="doc">
      <dgm:prSet loTypeId="urn:microsoft.com/office/officeart/2011/layout/TabList" loCatId="list" qsTypeId="urn:microsoft.com/office/officeart/2005/8/quickstyle/3d1" qsCatId="3D" csTypeId="urn:microsoft.com/office/officeart/2005/8/colors/colorful5" csCatId="colorful" phldr="1"/>
      <dgm:spPr/>
      <dgm:t>
        <a:bodyPr/>
        <a:lstStyle/>
        <a:p>
          <a:endParaRPr lang="en-US" altLang="zh-CN"/>
        </a:p>
      </dgm:t>
    </dgm:pt>
    <dgm:pt modelId="{968EECE5-588D-43D6-B62D-975BA962A2DB}">
      <dgm:prSet phldrT="[Text]" custT="1"/>
      <dgm:spPr/>
      <dgm:t>
        <a:bodyPr/>
        <a:lstStyle/>
        <a:p>
          <a:r>
            <a:rPr lang="en-US" altLang="zh-CN" sz="3200" dirty="0" smtClean="0"/>
            <a:t>Step 1</a:t>
          </a:r>
          <a:endParaRPr lang="en-US" altLang="zh-CN" sz="3200" dirty="0"/>
        </a:p>
      </dgm:t>
    </dgm:pt>
    <dgm:pt modelId="{95E1787F-BD9A-44F4-B6C9-694883FBE58B}" type="parTrans" cxnId="{3011FF49-F796-4831-A0FB-7F70924DCB4B}">
      <dgm:prSet/>
      <dgm:spPr/>
      <dgm:t>
        <a:bodyPr/>
        <a:lstStyle/>
        <a:p>
          <a:endParaRPr lang="en-US" altLang="zh-CN" sz="1600"/>
        </a:p>
      </dgm:t>
    </dgm:pt>
    <dgm:pt modelId="{CEC719E0-0E78-455C-9365-01439DA7E844}" type="sibTrans" cxnId="{3011FF49-F796-4831-A0FB-7F70924DCB4B}">
      <dgm:prSet/>
      <dgm:spPr/>
      <dgm:t>
        <a:bodyPr/>
        <a:lstStyle/>
        <a:p>
          <a:endParaRPr lang="en-US" altLang="zh-CN" sz="1600"/>
        </a:p>
      </dgm:t>
    </dgm:pt>
    <dgm:pt modelId="{2F8162D7-0986-4213-8F76-512F29CFE7A2}">
      <dgm:prSet phldrT="[Text]" custT="1"/>
      <dgm:spPr/>
      <dgm:t>
        <a:bodyPr/>
        <a:lstStyle/>
        <a:p>
          <a:r>
            <a:rPr lang="en-US" altLang="zh-CN" sz="3200" dirty="0" smtClean="0"/>
            <a:t> </a:t>
          </a:r>
          <a:r>
            <a:rPr lang="en-US" altLang="zh-CN" sz="2400" dirty="0" smtClean="0"/>
            <a:t>RG frequency control</a:t>
          </a:r>
          <a:endParaRPr lang="en-US" altLang="zh-CN" sz="2400" dirty="0"/>
        </a:p>
      </dgm:t>
    </dgm:pt>
    <dgm:pt modelId="{EA573757-727C-40F6-B9A7-D18933DCB832}" type="parTrans" cxnId="{368AD63B-27CB-4213-BFD6-44BA8A144300}">
      <dgm:prSet/>
      <dgm:spPr/>
      <dgm:t>
        <a:bodyPr/>
        <a:lstStyle/>
        <a:p>
          <a:endParaRPr lang="en-US" altLang="zh-CN" sz="1600"/>
        </a:p>
      </dgm:t>
    </dgm:pt>
    <dgm:pt modelId="{C9753C4B-DCF4-4811-8A8B-7A62F9D0CE58}" type="sibTrans" cxnId="{368AD63B-27CB-4213-BFD6-44BA8A144300}">
      <dgm:prSet/>
      <dgm:spPr/>
      <dgm:t>
        <a:bodyPr/>
        <a:lstStyle/>
        <a:p>
          <a:endParaRPr lang="en-US" altLang="zh-CN" sz="1600"/>
        </a:p>
      </dgm:t>
    </dgm:pt>
    <dgm:pt modelId="{9DC91B3B-5BE7-4051-9A25-B50C114187D3}">
      <dgm:prSet phldrT="[Text]" custT="1"/>
      <dgm:spPr/>
      <dgm:t>
        <a:bodyPr/>
        <a:lstStyle/>
        <a:p>
          <a:pPr>
            <a:lnSpc>
              <a:spcPct val="150000"/>
            </a:lnSpc>
          </a:pPr>
          <a:r>
            <a:rPr lang="en-US" altLang="zh-CN" sz="2000" dirty="0" smtClean="0"/>
            <a:t>Determine how G</a:t>
          </a:r>
          <a:r>
            <a:rPr lang="en-US" altLang="zh-CN" sz="2000" i="0" dirty="0" smtClean="0"/>
            <a:t>w</a:t>
          </a:r>
          <a:r>
            <a:rPr lang="en-US" altLang="zh-CN" sz="2000" dirty="0" smtClean="0"/>
            <a:t> and drives/feedback influence the rhythm generation of the RG component.</a:t>
          </a:r>
          <a:endParaRPr lang="en-US" altLang="zh-CN" sz="2000" dirty="0"/>
        </a:p>
      </dgm:t>
    </dgm:pt>
    <dgm:pt modelId="{C1C218CA-0091-46D5-856D-01A3E469E683}" type="parTrans" cxnId="{50EC8CEF-A6B9-460B-B1EB-6E23FAB03245}">
      <dgm:prSet/>
      <dgm:spPr/>
      <dgm:t>
        <a:bodyPr/>
        <a:lstStyle/>
        <a:p>
          <a:endParaRPr lang="en-US" altLang="zh-CN" sz="1600"/>
        </a:p>
      </dgm:t>
    </dgm:pt>
    <dgm:pt modelId="{EA4587B2-F675-4AE1-91FA-73CC80F13FB7}" type="sibTrans" cxnId="{50EC8CEF-A6B9-460B-B1EB-6E23FAB03245}">
      <dgm:prSet/>
      <dgm:spPr/>
      <dgm:t>
        <a:bodyPr/>
        <a:lstStyle/>
        <a:p>
          <a:endParaRPr lang="en-US" altLang="zh-CN" sz="1600"/>
        </a:p>
      </dgm:t>
    </dgm:pt>
    <dgm:pt modelId="{CB799EC9-4114-4C5B-96B5-8A4F00E37976}">
      <dgm:prSet phldrT="[Text]" custT="1"/>
      <dgm:spPr/>
      <dgm:t>
        <a:bodyPr/>
        <a:lstStyle/>
        <a:p>
          <a:r>
            <a:rPr lang="en-US" altLang="zh-CN" sz="3200" dirty="0" smtClean="0"/>
            <a:t>Step 2</a:t>
          </a:r>
          <a:endParaRPr lang="en-US" altLang="zh-CN" sz="3200" dirty="0"/>
        </a:p>
      </dgm:t>
    </dgm:pt>
    <dgm:pt modelId="{0AF161D1-4242-4F48-BF07-970787B6FE48}" type="parTrans" cxnId="{9FED0D2A-4B19-48A4-ABB4-EF78B6343D17}">
      <dgm:prSet/>
      <dgm:spPr/>
      <dgm:t>
        <a:bodyPr/>
        <a:lstStyle/>
        <a:p>
          <a:endParaRPr lang="en-US" altLang="zh-CN" sz="1600"/>
        </a:p>
      </dgm:t>
    </dgm:pt>
    <dgm:pt modelId="{DD10348C-CB81-40B6-84E6-2EDD4214EF10}" type="sibTrans" cxnId="{9FED0D2A-4B19-48A4-ABB4-EF78B6343D17}">
      <dgm:prSet/>
      <dgm:spPr/>
      <dgm:t>
        <a:bodyPr/>
        <a:lstStyle/>
        <a:p>
          <a:endParaRPr lang="en-US" altLang="zh-CN" sz="1600"/>
        </a:p>
      </dgm:t>
    </dgm:pt>
    <dgm:pt modelId="{1DF422A0-7F78-40DC-B242-F502B1ECE5E1}">
      <dgm:prSet phldrT="[Text]" custT="1"/>
      <dgm:spPr/>
      <dgm:t>
        <a:bodyPr/>
        <a:lstStyle/>
        <a:p>
          <a:r>
            <a:rPr lang="en-US" altLang="zh-CN" sz="3600" dirty="0" smtClean="0"/>
            <a:t> </a:t>
          </a:r>
          <a:r>
            <a:rPr lang="en-US" altLang="zh-CN" sz="2400" dirty="0" smtClean="0"/>
            <a:t>RG phase response curve</a:t>
          </a:r>
          <a:r>
            <a:rPr lang="en-US" altLang="zh-CN" sz="3600" dirty="0" smtClean="0"/>
            <a:t> </a:t>
          </a:r>
          <a:endParaRPr lang="en-US" altLang="zh-CN" sz="3600" dirty="0"/>
        </a:p>
      </dgm:t>
    </dgm:pt>
    <dgm:pt modelId="{7D722F61-F2D8-4AFA-ACC7-FDD99FDC1EB4}" type="parTrans" cxnId="{07E277BC-5D52-4CA8-A7B7-F55C7C3634C1}">
      <dgm:prSet/>
      <dgm:spPr/>
      <dgm:t>
        <a:bodyPr/>
        <a:lstStyle/>
        <a:p>
          <a:endParaRPr lang="en-US" altLang="zh-CN" sz="1600"/>
        </a:p>
      </dgm:t>
    </dgm:pt>
    <dgm:pt modelId="{839D0F52-DE5F-4651-BD1A-172AFA536C05}" type="sibTrans" cxnId="{07E277BC-5D52-4CA8-A7B7-F55C7C3634C1}">
      <dgm:prSet/>
      <dgm:spPr/>
      <dgm:t>
        <a:bodyPr/>
        <a:lstStyle/>
        <a:p>
          <a:endParaRPr lang="en-US" altLang="zh-CN" sz="1600"/>
        </a:p>
      </dgm:t>
    </dgm:pt>
    <dgm:pt modelId="{20C4E1A0-2B49-4C5D-8E9E-2E0A80CC191B}">
      <dgm:prSet phldrT="[Text]" custT="1"/>
      <dgm:spPr/>
      <dgm:t>
        <a:bodyPr/>
        <a:lstStyle/>
        <a:p>
          <a:pPr>
            <a:lnSpc>
              <a:spcPct val="150000"/>
            </a:lnSpc>
          </a:pPr>
          <a:r>
            <a:rPr lang="en-US" altLang="zh-CN" sz="2000" dirty="0" smtClean="0"/>
            <a:t>Investigate the influence of the Gw on the phase response to perturbations.</a:t>
          </a:r>
          <a:endParaRPr lang="en-US" altLang="zh-CN" sz="2000" dirty="0"/>
        </a:p>
      </dgm:t>
    </dgm:pt>
    <dgm:pt modelId="{D92F1E41-E6B6-4588-9A21-E780CF60D82C}" type="parTrans" cxnId="{402B0197-F3CF-4E6A-8E0A-723B70F1CE18}">
      <dgm:prSet/>
      <dgm:spPr/>
      <dgm:t>
        <a:bodyPr/>
        <a:lstStyle/>
        <a:p>
          <a:endParaRPr lang="en-US" altLang="zh-CN" sz="1600"/>
        </a:p>
      </dgm:t>
    </dgm:pt>
    <dgm:pt modelId="{B540B428-B385-4F8D-8C70-74912A98302E}" type="sibTrans" cxnId="{402B0197-F3CF-4E6A-8E0A-723B70F1CE18}">
      <dgm:prSet/>
      <dgm:spPr/>
      <dgm:t>
        <a:bodyPr/>
        <a:lstStyle/>
        <a:p>
          <a:endParaRPr lang="en-US" altLang="zh-CN" sz="1600"/>
        </a:p>
      </dgm:t>
    </dgm:pt>
    <dgm:pt modelId="{0B118ED6-E90D-43D9-A73D-56FDEFC312B7}">
      <dgm:prSet phldrT="[Text]" custT="1"/>
      <dgm:spPr/>
      <dgm:t>
        <a:bodyPr/>
        <a:lstStyle/>
        <a:p>
          <a:r>
            <a:rPr lang="en-US" altLang="zh-CN" sz="3200" dirty="0" smtClean="0"/>
            <a:t>Step 3</a:t>
          </a:r>
          <a:endParaRPr lang="en-US" altLang="zh-CN" sz="3200" dirty="0"/>
        </a:p>
      </dgm:t>
    </dgm:pt>
    <dgm:pt modelId="{7BE2CFD9-ED3C-465B-B657-B6821FFFC1F6}" type="parTrans" cxnId="{61352DED-91D2-4B0B-9773-347113301389}">
      <dgm:prSet/>
      <dgm:spPr/>
      <dgm:t>
        <a:bodyPr/>
        <a:lstStyle/>
        <a:p>
          <a:endParaRPr lang="en-US" altLang="zh-CN" sz="1600"/>
        </a:p>
      </dgm:t>
    </dgm:pt>
    <dgm:pt modelId="{4ED7B320-0F51-47A9-AB10-BAA8EBA64AE4}" type="sibTrans" cxnId="{61352DED-91D2-4B0B-9773-347113301389}">
      <dgm:prSet/>
      <dgm:spPr/>
      <dgm:t>
        <a:bodyPr/>
        <a:lstStyle/>
        <a:p>
          <a:endParaRPr lang="en-US" altLang="zh-CN" sz="1600"/>
        </a:p>
      </dgm:t>
    </dgm:pt>
    <dgm:pt modelId="{4AAE5CCB-4284-4C17-BDE6-A3297EC92B79}">
      <dgm:prSet phldrT="[Text]" custT="1"/>
      <dgm:spPr/>
      <dgm:t>
        <a:bodyPr/>
        <a:lstStyle/>
        <a:p>
          <a:r>
            <a:rPr lang="en-US" altLang="zh-CN" sz="3600" dirty="0" smtClean="0"/>
            <a:t> </a:t>
          </a:r>
          <a:r>
            <a:rPr lang="en-US" altLang="zh-CN" sz="2400" dirty="0" smtClean="0"/>
            <a:t>Phase shift between the two layers of CPG</a:t>
          </a:r>
          <a:endParaRPr lang="en-US" altLang="zh-CN" sz="2400" dirty="0"/>
        </a:p>
      </dgm:t>
    </dgm:pt>
    <dgm:pt modelId="{30E3BF3A-8F57-4ED1-881F-51A387494ACD}" type="parTrans" cxnId="{3B67BC0D-C35C-4682-B13F-13D00C893987}">
      <dgm:prSet/>
      <dgm:spPr/>
      <dgm:t>
        <a:bodyPr/>
        <a:lstStyle/>
        <a:p>
          <a:endParaRPr lang="en-US" altLang="zh-CN" sz="1600"/>
        </a:p>
      </dgm:t>
    </dgm:pt>
    <dgm:pt modelId="{80D080C6-E6A3-4043-AD0D-D9D3F1D88A62}" type="sibTrans" cxnId="{3B67BC0D-C35C-4682-B13F-13D00C893987}">
      <dgm:prSet/>
      <dgm:spPr/>
      <dgm:t>
        <a:bodyPr/>
        <a:lstStyle/>
        <a:p>
          <a:endParaRPr lang="en-US" altLang="zh-CN" sz="1600"/>
        </a:p>
      </dgm:t>
    </dgm:pt>
    <dgm:pt modelId="{8C25AC46-81D7-4BA9-AE60-AAA27E7CFA21}">
      <dgm:prSet phldrT="[Text]" custT="1"/>
      <dgm:spPr/>
      <dgm:t>
        <a:bodyPr/>
        <a:lstStyle/>
        <a:p>
          <a:pPr>
            <a:lnSpc>
              <a:spcPct val="150000"/>
            </a:lnSpc>
          </a:pPr>
          <a:r>
            <a:rPr lang="en-US" altLang="zh-CN" sz="2000" dirty="0" smtClean="0"/>
            <a:t>Quantify the phase shifts between the two layers of CPG caused by different stimulus/feedback.</a:t>
          </a:r>
          <a:endParaRPr lang="en-US" altLang="zh-CN" sz="2000" dirty="0"/>
        </a:p>
      </dgm:t>
    </dgm:pt>
    <dgm:pt modelId="{01A7DF41-0D48-47D3-8E04-9073A2266493}" type="parTrans" cxnId="{E4C6B4FF-8B8A-43F8-A1AA-A813FD237850}">
      <dgm:prSet/>
      <dgm:spPr/>
      <dgm:t>
        <a:bodyPr/>
        <a:lstStyle/>
        <a:p>
          <a:endParaRPr lang="en-US" altLang="zh-CN" sz="1600"/>
        </a:p>
      </dgm:t>
    </dgm:pt>
    <dgm:pt modelId="{1F86D341-E6C9-40D1-9D39-50B9ED599631}" type="sibTrans" cxnId="{E4C6B4FF-8B8A-43F8-A1AA-A813FD237850}">
      <dgm:prSet/>
      <dgm:spPr/>
      <dgm:t>
        <a:bodyPr/>
        <a:lstStyle/>
        <a:p>
          <a:endParaRPr lang="en-US" altLang="zh-CN" sz="1600"/>
        </a:p>
      </dgm:t>
    </dgm:pt>
    <dgm:pt modelId="{3F8CDECE-549A-4806-AA72-8A2CFD3B9947}" type="pres">
      <dgm:prSet presAssocID="{9E96B5AA-3C85-4193-97EC-6772FB1D2D6A}" presName="Name0" presStyleCnt="0">
        <dgm:presLayoutVars>
          <dgm:chMax/>
          <dgm:chPref val="3"/>
          <dgm:dir/>
          <dgm:animOne val="branch"/>
          <dgm:animLvl val="lvl"/>
        </dgm:presLayoutVars>
      </dgm:prSet>
      <dgm:spPr/>
      <dgm:t>
        <a:bodyPr/>
        <a:lstStyle/>
        <a:p>
          <a:endParaRPr lang="en-US" altLang="zh-CN"/>
        </a:p>
      </dgm:t>
    </dgm:pt>
    <dgm:pt modelId="{1AEA12AF-9BCD-4FCC-81E6-04CA4033F0D8}" type="pres">
      <dgm:prSet presAssocID="{968EECE5-588D-43D6-B62D-975BA962A2DB}" presName="composite" presStyleCnt="0"/>
      <dgm:spPr/>
    </dgm:pt>
    <dgm:pt modelId="{B4DF276A-009E-4C95-82D0-97F597D2896E}" type="pres">
      <dgm:prSet presAssocID="{968EECE5-588D-43D6-B62D-975BA962A2DB}" presName="FirstChild" presStyleLbl="revTx" presStyleIdx="0" presStyleCnt="6">
        <dgm:presLayoutVars>
          <dgm:chMax val="0"/>
          <dgm:chPref val="0"/>
          <dgm:bulletEnabled val="1"/>
        </dgm:presLayoutVars>
      </dgm:prSet>
      <dgm:spPr/>
      <dgm:t>
        <a:bodyPr/>
        <a:lstStyle/>
        <a:p>
          <a:endParaRPr lang="en-US" altLang="zh-CN"/>
        </a:p>
      </dgm:t>
    </dgm:pt>
    <dgm:pt modelId="{0B9A6F01-6941-40BF-82CA-E05C75182F0A}" type="pres">
      <dgm:prSet presAssocID="{968EECE5-588D-43D6-B62D-975BA962A2DB}" presName="Parent" presStyleLbl="alignNode1" presStyleIdx="0" presStyleCnt="3">
        <dgm:presLayoutVars>
          <dgm:chMax val="3"/>
          <dgm:chPref val="3"/>
          <dgm:bulletEnabled val="1"/>
        </dgm:presLayoutVars>
      </dgm:prSet>
      <dgm:spPr/>
      <dgm:t>
        <a:bodyPr/>
        <a:lstStyle/>
        <a:p>
          <a:endParaRPr lang="en-US" altLang="zh-CN"/>
        </a:p>
      </dgm:t>
    </dgm:pt>
    <dgm:pt modelId="{C5DA591F-541F-47BE-AD14-5CBE871F2F20}" type="pres">
      <dgm:prSet presAssocID="{968EECE5-588D-43D6-B62D-975BA962A2DB}" presName="Accent" presStyleLbl="parChTrans1D1" presStyleIdx="0" presStyleCnt="3"/>
      <dgm:spPr/>
    </dgm:pt>
    <dgm:pt modelId="{632B658F-390F-46D5-B11E-FCC79B71AE9C}" type="pres">
      <dgm:prSet presAssocID="{968EECE5-588D-43D6-B62D-975BA962A2DB}" presName="Child" presStyleLbl="revTx" presStyleIdx="1" presStyleCnt="6" custScaleY="94826">
        <dgm:presLayoutVars>
          <dgm:chMax val="0"/>
          <dgm:chPref val="0"/>
          <dgm:bulletEnabled val="1"/>
        </dgm:presLayoutVars>
      </dgm:prSet>
      <dgm:spPr/>
      <dgm:t>
        <a:bodyPr/>
        <a:lstStyle/>
        <a:p>
          <a:endParaRPr lang="en-US" altLang="zh-CN"/>
        </a:p>
      </dgm:t>
    </dgm:pt>
    <dgm:pt modelId="{D23EEE16-B605-4CA8-B0BB-6D3BF20EE7E1}" type="pres">
      <dgm:prSet presAssocID="{CEC719E0-0E78-455C-9365-01439DA7E844}" presName="sibTrans" presStyleCnt="0"/>
      <dgm:spPr/>
    </dgm:pt>
    <dgm:pt modelId="{DD707037-29D8-46A1-9EEB-82D55191683A}" type="pres">
      <dgm:prSet presAssocID="{CB799EC9-4114-4C5B-96B5-8A4F00E37976}" presName="composite" presStyleCnt="0"/>
      <dgm:spPr/>
    </dgm:pt>
    <dgm:pt modelId="{01FEA011-32C5-4F85-9769-0865053D333B}" type="pres">
      <dgm:prSet presAssocID="{CB799EC9-4114-4C5B-96B5-8A4F00E37976}" presName="FirstChild" presStyleLbl="revTx" presStyleIdx="2" presStyleCnt="6">
        <dgm:presLayoutVars>
          <dgm:chMax val="0"/>
          <dgm:chPref val="0"/>
          <dgm:bulletEnabled val="1"/>
        </dgm:presLayoutVars>
      </dgm:prSet>
      <dgm:spPr/>
      <dgm:t>
        <a:bodyPr/>
        <a:lstStyle/>
        <a:p>
          <a:endParaRPr lang="en-US" altLang="zh-CN"/>
        </a:p>
      </dgm:t>
    </dgm:pt>
    <dgm:pt modelId="{9F2C97A8-F164-46B2-9DB0-7871C5A49BBE}" type="pres">
      <dgm:prSet presAssocID="{CB799EC9-4114-4C5B-96B5-8A4F00E37976}" presName="Parent" presStyleLbl="alignNode1" presStyleIdx="1" presStyleCnt="3" custLinFactNeighborY="4443">
        <dgm:presLayoutVars>
          <dgm:chMax val="3"/>
          <dgm:chPref val="3"/>
          <dgm:bulletEnabled val="1"/>
        </dgm:presLayoutVars>
      </dgm:prSet>
      <dgm:spPr/>
      <dgm:t>
        <a:bodyPr/>
        <a:lstStyle/>
        <a:p>
          <a:endParaRPr lang="en-US" altLang="zh-CN"/>
        </a:p>
      </dgm:t>
    </dgm:pt>
    <dgm:pt modelId="{DB7154C5-F3CF-49EC-9EBD-C5C1073E650F}" type="pres">
      <dgm:prSet presAssocID="{CB799EC9-4114-4C5B-96B5-8A4F00E37976}" presName="Accent" presStyleLbl="parChTrans1D1" presStyleIdx="1" presStyleCnt="3"/>
      <dgm:spPr/>
      <dgm:t>
        <a:bodyPr/>
        <a:lstStyle/>
        <a:p>
          <a:endParaRPr lang="en-US" altLang="zh-CN"/>
        </a:p>
      </dgm:t>
    </dgm:pt>
    <dgm:pt modelId="{BC731372-43A3-4A9F-A083-F285623420FA}" type="pres">
      <dgm:prSet presAssocID="{CB799EC9-4114-4C5B-96B5-8A4F00E37976}" presName="Child" presStyleLbl="revTx" presStyleIdx="3" presStyleCnt="6" custScaleY="69663">
        <dgm:presLayoutVars>
          <dgm:chMax val="0"/>
          <dgm:chPref val="0"/>
          <dgm:bulletEnabled val="1"/>
        </dgm:presLayoutVars>
      </dgm:prSet>
      <dgm:spPr/>
      <dgm:t>
        <a:bodyPr/>
        <a:lstStyle/>
        <a:p>
          <a:endParaRPr lang="en-US" altLang="zh-CN"/>
        </a:p>
      </dgm:t>
    </dgm:pt>
    <dgm:pt modelId="{F4522E4C-4EC7-4C0F-9740-C71ECE5132EB}" type="pres">
      <dgm:prSet presAssocID="{DD10348C-CB81-40B6-84E6-2EDD4214EF10}" presName="sibTrans" presStyleCnt="0"/>
      <dgm:spPr/>
    </dgm:pt>
    <dgm:pt modelId="{3D9147F8-A2AE-4F0C-9ACE-5867F78EF096}" type="pres">
      <dgm:prSet presAssocID="{0B118ED6-E90D-43D9-A73D-56FDEFC312B7}" presName="composite" presStyleCnt="0"/>
      <dgm:spPr/>
    </dgm:pt>
    <dgm:pt modelId="{74DB04D7-C237-4CAB-9F4C-E7825F78F953}" type="pres">
      <dgm:prSet presAssocID="{0B118ED6-E90D-43D9-A73D-56FDEFC312B7}" presName="FirstChild" presStyleLbl="revTx" presStyleIdx="4" presStyleCnt="6">
        <dgm:presLayoutVars>
          <dgm:chMax val="0"/>
          <dgm:chPref val="0"/>
          <dgm:bulletEnabled val="1"/>
        </dgm:presLayoutVars>
      </dgm:prSet>
      <dgm:spPr/>
      <dgm:t>
        <a:bodyPr/>
        <a:lstStyle/>
        <a:p>
          <a:endParaRPr lang="en-US" altLang="zh-CN"/>
        </a:p>
      </dgm:t>
    </dgm:pt>
    <dgm:pt modelId="{BFF51DBB-5301-40D7-8B13-14680491084B}" type="pres">
      <dgm:prSet presAssocID="{0B118ED6-E90D-43D9-A73D-56FDEFC312B7}" presName="Parent" presStyleLbl="alignNode1" presStyleIdx="2" presStyleCnt="3">
        <dgm:presLayoutVars>
          <dgm:chMax val="3"/>
          <dgm:chPref val="3"/>
          <dgm:bulletEnabled val="1"/>
        </dgm:presLayoutVars>
      </dgm:prSet>
      <dgm:spPr/>
      <dgm:t>
        <a:bodyPr/>
        <a:lstStyle/>
        <a:p>
          <a:endParaRPr lang="en-US" altLang="zh-CN"/>
        </a:p>
      </dgm:t>
    </dgm:pt>
    <dgm:pt modelId="{C8A31C9B-F3D2-45A5-ABAD-EE1ED81B708C}" type="pres">
      <dgm:prSet presAssocID="{0B118ED6-E90D-43D9-A73D-56FDEFC312B7}" presName="Accent" presStyleLbl="parChTrans1D1" presStyleIdx="2" presStyleCnt="3"/>
      <dgm:spPr/>
    </dgm:pt>
    <dgm:pt modelId="{11580243-4C30-4B0D-BA93-E0E9DB6F6F27}" type="pres">
      <dgm:prSet presAssocID="{0B118ED6-E90D-43D9-A73D-56FDEFC312B7}" presName="Child" presStyleLbl="revTx" presStyleIdx="5" presStyleCnt="6">
        <dgm:presLayoutVars>
          <dgm:chMax val="0"/>
          <dgm:chPref val="0"/>
          <dgm:bulletEnabled val="1"/>
        </dgm:presLayoutVars>
      </dgm:prSet>
      <dgm:spPr/>
      <dgm:t>
        <a:bodyPr/>
        <a:lstStyle/>
        <a:p>
          <a:endParaRPr lang="en-US" altLang="zh-CN"/>
        </a:p>
      </dgm:t>
    </dgm:pt>
  </dgm:ptLst>
  <dgm:cxnLst>
    <dgm:cxn modelId="{50EC8CEF-A6B9-460B-B1EB-6E23FAB03245}" srcId="{968EECE5-588D-43D6-B62D-975BA962A2DB}" destId="{9DC91B3B-5BE7-4051-9A25-B50C114187D3}" srcOrd="1" destOrd="0" parTransId="{C1C218CA-0091-46D5-856D-01A3E469E683}" sibTransId="{EA4587B2-F675-4AE1-91FA-73CC80F13FB7}"/>
    <dgm:cxn modelId="{5B2923A0-51F9-4E4F-AB46-E27ED9FBAE2E}" type="presOf" srcId="{4AAE5CCB-4284-4C17-BDE6-A3297EC92B79}" destId="{74DB04D7-C237-4CAB-9F4C-E7825F78F953}" srcOrd="0" destOrd="0" presId="urn:microsoft.com/office/officeart/2011/layout/TabList"/>
    <dgm:cxn modelId="{402B0197-F3CF-4E6A-8E0A-723B70F1CE18}" srcId="{CB799EC9-4114-4C5B-96B5-8A4F00E37976}" destId="{20C4E1A0-2B49-4C5D-8E9E-2E0A80CC191B}" srcOrd="1" destOrd="0" parTransId="{D92F1E41-E6B6-4588-9A21-E780CF60D82C}" sibTransId="{B540B428-B385-4F8D-8C70-74912A98302E}"/>
    <dgm:cxn modelId="{BC686153-0F73-4EAF-9309-C28BC2994D64}" type="presOf" srcId="{CB799EC9-4114-4C5B-96B5-8A4F00E37976}" destId="{9F2C97A8-F164-46B2-9DB0-7871C5A49BBE}" srcOrd="0" destOrd="0" presId="urn:microsoft.com/office/officeart/2011/layout/TabList"/>
    <dgm:cxn modelId="{DE9C21D0-5D19-4527-8C8D-2ADD5600DF99}" type="presOf" srcId="{1DF422A0-7F78-40DC-B242-F502B1ECE5E1}" destId="{01FEA011-32C5-4F85-9769-0865053D333B}" srcOrd="0" destOrd="0" presId="urn:microsoft.com/office/officeart/2011/layout/TabList"/>
    <dgm:cxn modelId="{53DDA9C8-2A6C-4045-85A7-79F030A4AF96}" type="presOf" srcId="{2F8162D7-0986-4213-8F76-512F29CFE7A2}" destId="{B4DF276A-009E-4C95-82D0-97F597D2896E}" srcOrd="0" destOrd="0" presId="urn:microsoft.com/office/officeart/2011/layout/TabList"/>
    <dgm:cxn modelId="{3B67BC0D-C35C-4682-B13F-13D00C893987}" srcId="{0B118ED6-E90D-43D9-A73D-56FDEFC312B7}" destId="{4AAE5CCB-4284-4C17-BDE6-A3297EC92B79}" srcOrd="0" destOrd="0" parTransId="{30E3BF3A-8F57-4ED1-881F-51A387494ACD}" sibTransId="{80D080C6-E6A3-4043-AD0D-D9D3F1D88A62}"/>
    <dgm:cxn modelId="{07E277BC-5D52-4CA8-A7B7-F55C7C3634C1}" srcId="{CB799EC9-4114-4C5B-96B5-8A4F00E37976}" destId="{1DF422A0-7F78-40DC-B242-F502B1ECE5E1}" srcOrd="0" destOrd="0" parTransId="{7D722F61-F2D8-4AFA-ACC7-FDD99FDC1EB4}" sibTransId="{839D0F52-DE5F-4651-BD1A-172AFA536C05}"/>
    <dgm:cxn modelId="{2ECAE1F8-8743-423F-94DA-5B5F797FD93B}" type="presOf" srcId="{968EECE5-588D-43D6-B62D-975BA962A2DB}" destId="{0B9A6F01-6941-40BF-82CA-E05C75182F0A}" srcOrd="0" destOrd="0" presId="urn:microsoft.com/office/officeart/2011/layout/TabList"/>
    <dgm:cxn modelId="{605E63A9-E03A-4A68-9383-BC60164D2287}" type="presOf" srcId="{20C4E1A0-2B49-4C5D-8E9E-2E0A80CC191B}" destId="{BC731372-43A3-4A9F-A083-F285623420FA}" srcOrd="0" destOrd="0" presId="urn:microsoft.com/office/officeart/2011/layout/TabList"/>
    <dgm:cxn modelId="{61352DED-91D2-4B0B-9773-347113301389}" srcId="{9E96B5AA-3C85-4193-97EC-6772FB1D2D6A}" destId="{0B118ED6-E90D-43D9-A73D-56FDEFC312B7}" srcOrd="2" destOrd="0" parTransId="{7BE2CFD9-ED3C-465B-B657-B6821FFFC1F6}" sibTransId="{4ED7B320-0F51-47A9-AB10-BAA8EBA64AE4}"/>
    <dgm:cxn modelId="{FEAF9226-8500-48C8-AB0D-A15C2D9EF129}" type="presOf" srcId="{8C25AC46-81D7-4BA9-AE60-AAA27E7CFA21}" destId="{11580243-4C30-4B0D-BA93-E0E9DB6F6F27}" srcOrd="0" destOrd="0" presId="urn:microsoft.com/office/officeart/2011/layout/TabList"/>
    <dgm:cxn modelId="{E4C6B4FF-8B8A-43F8-A1AA-A813FD237850}" srcId="{0B118ED6-E90D-43D9-A73D-56FDEFC312B7}" destId="{8C25AC46-81D7-4BA9-AE60-AAA27E7CFA21}" srcOrd="1" destOrd="0" parTransId="{01A7DF41-0D48-47D3-8E04-9073A2266493}" sibTransId="{1F86D341-E6C9-40D1-9D39-50B9ED599631}"/>
    <dgm:cxn modelId="{9FED0D2A-4B19-48A4-ABB4-EF78B6343D17}" srcId="{9E96B5AA-3C85-4193-97EC-6772FB1D2D6A}" destId="{CB799EC9-4114-4C5B-96B5-8A4F00E37976}" srcOrd="1" destOrd="0" parTransId="{0AF161D1-4242-4F48-BF07-970787B6FE48}" sibTransId="{DD10348C-CB81-40B6-84E6-2EDD4214EF10}"/>
    <dgm:cxn modelId="{2B507175-C4D1-4A72-B4FB-F0140D7BCCC7}" type="presOf" srcId="{9DC91B3B-5BE7-4051-9A25-B50C114187D3}" destId="{632B658F-390F-46D5-B11E-FCC79B71AE9C}" srcOrd="0" destOrd="0" presId="urn:microsoft.com/office/officeart/2011/layout/TabList"/>
    <dgm:cxn modelId="{3011FF49-F796-4831-A0FB-7F70924DCB4B}" srcId="{9E96B5AA-3C85-4193-97EC-6772FB1D2D6A}" destId="{968EECE5-588D-43D6-B62D-975BA962A2DB}" srcOrd="0" destOrd="0" parTransId="{95E1787F-BD9A-44F4-B6C9-694883FBE58B}" sibTransId="{CEC719E0-0E78-455C-9365-01439DA7E844}"/>
    <dgm:cxn modelId="{CF3607C8-6E4A-4464-8134-AA604C350D27}" type="presOf" srcId="{9E96B5AA-3C85-4193-97EC-6772FB1D2D6A}" destId="{3F8CDECE-549A-4806-AA72-8A2CFD3B9947}" srcOrd="0" destOrd="0" presId="urn:microsoft.com/office/officeart/2011/layout/TabList"/>
    <dgm:cxn modelId="{368AD63B-27CB-4213-BFD6-44BA8A144300}" srcId="{968EECE5-588D-43D6-B62D-975BA962A2DB}" destId="{2F8162D7-0986-4213-8F76-512F29CFE7A2}" srcOrd="0" destOrd="0" parTransId="{EA573757-727C-40F6-B9A7-D18933DCB832}" sibTransId="{C9753C4B-DCF4-4811-8A8B-7A62F9D0CE58}"/>
    <dgm:cxn modelId="{CB467AD0-99CE-4C20-81FE-C47F63F1732B}" type="presOf" srcId="{0B118ED6-E90D-43D9-A73D-56FDEFC312B7}" destId="{BFF51DBB-5301-40D7-8B13-14680491084B}" srcOrd="0" destOrd="0" presId="urn:microsoft.com/office/officeart/2011/layout/TabList"/>
    <dgm:cxn modelId="{DB8C731D-5A3E-42F7-BD52-98E107D399A6}" type="presParOf" srcId="{3F8CDECE-549A-4806-AA72-8A2CFD3B9947}" destId="{1AEA12AF-9BCD-4FCC-81E6-04CA4033F0D8}" srcOrd="0" destOrd="0" presId="urn:microsoft.com/office/officeart/2011/layout/TabList"/>
    <dgm:cxn modelId="{EBAC68F8-DB9F-4060-9DF1-D8C77DA3D63F}" type="presParOf" srcId="{1AEA12AF-9BCD-4FCC-81E6-04CA4033F0D8}" destId="{B4DF276A-009E-4C95-82D0-97F597D2896E}" srcOrd="0" destOrd="0" presId="urn:microsoft.com/office/officeart/2011/layout/TabList"/>
    <dgm:cxn modelId="{AEA998A6-3953-4507-AAD7-4771539583AA}" type="presParOf" srcId="{1AEA12AF-9BCD-4FCC-81E6-04CA4033F0D8}" destId="{0B9A6F01-6941-40BF-82CA-E05C75182F0A}" srcOrd="1" destOrd="0" presId="urn:microsoft.com/office/officeart/2011/layout/TabList"/>
    <dgm:cxn modelId="{E89B5AEB-F6F4-4C8D-A4E8-0F683E94BE42}" type="presParOf" srcId="{1AEA12AF-9BCD-4FCC-81E6-04CA4033F0D8}" destId="{C5DA591F-541F-47BE-AD14-5CBE871F2F20}" srcOrd="2" destOrd="0" presId="urn:microsoft.com/office/officeart/2011/layout/TabList"/>
    <dgm:cxn modelId="{A39BF585-59FE-479F-90EA-8CEDF411CEE6}" type="presParOf" srcId="{3F8CDECE-549A-4806-AA72-8A2CFD3B9947}" destId="{632B658F-390F-46D5-B11E-FCC79B71AE9C}" srcOrd="1" destOrd="0" presId="urn:microsoft.com/office/officeart/2011/layout/TabList"/>
    <dgm:cxn modelId="{E64B64E5-54C2-4986-9DFA-DC34B934E230}" type="presParOf" srcId="{3F8CDECE-549A-4806-AA72-8A2CFD3B9947}" destId="{D23EEE16-B605-4CA8-B0BB-6D3BF20EE7E1}" srcOrd="2" destOrd="0" presId="urn:microsoft.com/office/officeart/2011/layout/TabList"/>
    <dgm:cxn modelId="{E3F8CA7C-E939-4B21-8909-09C4EA9E390F}" type="presParOf" srcId="{3F8CDECE-549A-4806-AA72-8A2CFD3B9947}" destId="{DD707037-29D8-46A1-9EEB-82D55191683A}" srcOrd="3" destOrd="0" presId="urn:microsoft.com/office/officeart/2011/layout/TabList"/>
    <dgm:cxn modelId="{B0F1B287-8F73-47B8-A5FA-6F8A33FC78D1}" type="presParOf" srcId="{DD707037-29D8-46A1-9EEB-82D55191683A}" destId="{01FEA011-32C5-4F85-9769-0865053D333B}" srcOrd="0" destOrd="0" presId="urn:microsoft.com/office/officeart/2011/layout/TabList"/>
    <dgm:cxn modelId="{BDDAB26C-FD66-4E9B-93F0-ED55E5D1EE35}" type="presParOf" srcId="{DD707037-29D8-46A1-9EEB-82D55191683A}" destId="{9F2C97A8-F164-46B2-9DB0-7871C5A49BBE}" srcOrd="1" destOrd="0" presId="urn:microsoft.com/office/officeart/2011/layout/TabList"/>
    <dgm:cxn modelId="{CE008A47-4F0B-4433-94A7-573976DB0A78}" type="presParOf" srcId="{DD707037-29D8-46A1-9EEB-82D55191683A}" destId="{DB7154C5-F3CF-49EC-9EBD-C5C1073E650F}" srcOrd="2" destOrd="0" presId="urn:microsoft.com/office/officeart/2011/layout/TabList"/>
    <dgm:cxn modelId="{87C2C32E-CD5B-4F91-9C37-D4DB10C61B38}" type="presParOf" srcId="{3F8CDECE-549A-4806-AA72-8A2CFD3B9947}" destId="{BC731372-43A3-4A9F-A083-F285623420FA}" srcOrd="4" destOrd="0" presId="urn:microsoft.com/office/officeart/2011/layout/TabList"/>
    <dgm:cxn modelId="{29E1BD19-8E8E-44B2-9D7E-CC29ADEC8BCB}" type="presParOf" srcId="{3F8CDECE-549A-4806-AA72-8A2CFD3B9947}" destId="{F4522E4C-4EC7-4C0F-9740-C71ECE5132EB}" srcOrd="5" destOrd="0" presId="urn:microsoft.com/office/officeart/2011/layout/TabList"/>
    <dgm:cxn modelId="{22F87FF3-E93E-41BE-ACBE-AC33D8603C1A}" type="presParOf" srcId="{3F8CDECE-549A-4806-AA72-8A2CFD3B9947}" destId="{3D9147F8-A2AE-4F0C-9ACE-5867F78EF096}" srcOrd="6" destOrd="0" presId="urn:microsoft.com/office/officeart/2011/layout/TabList"/>
    <dgm:cxn modelId="{01159FF4-4095-49A0-8206-54911729B8B6}" type="presParOf" srcId="{3D9147F8-A2AE-4F0C-9ACE-5867F78EF096}" destId="{74DB04D7-C237-4CAB-9F4C-E7825F78F953}" srcOrd="0" destOrd="0" presId="urn:microsoft.com/office/officeart/2011/layout/TabList"/>
    <dgm:cxn modelId="{91F0AAAE-0CAE-43CE-971B-0E09F6E6F7B4}" type="presParOf" srcId="{3D9147F8-A2AE-4F0C-9ACE-5867F78EF096}" destId="{BFF51DBB-5301-40D7-8B13-14680491084B}" srcOrd="1" destOrd="0" presId="urn:microsoft.com/office/officeart/2011/layout/TabList"/>
    <dgm:cxn modelId="{3FF956DC-24CA-4DE9-AE7A-DC691CF32DE5}" type="presParOf" srcId="{3D9147F8-A2AE-4F0C-9ACE-5867F78EF096}" destId="{C8A31C9B-F3D2-45A5-ABAD-EE1ED81B708C}" srcOrd="2" destOrd="0" presId="urn:microsoft.com/office/officeart/2011/layout/TabList"/>
    <dgm:cxn modelId="{860C7B05-A036-42B8-B45A-FB8FAEE78871}" type="presParOf" srcId="{3F8CDECE-549A-4806-AA72-8A2CFD3B9947}" destId="{11580243-4C30-4B0D-BA93-E0E9DB6F6F27}" srcOrd="7" destOrd="0" presId="urn:microsoft.com/office/officeart/2011/layout/TabList"/>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A31C9B-F3D2-45A5-ABAD-EE1ED81B708C}">
      <dsp:nvSpPr>
        <dsp:cNvPr id="0" name=""/>
        <dsp:cNvSpPr/>
      </dsp:nvSpPr>
      <dsp:spPr>
        <a:xfrm>
          <a:off x="0" y="3794913"/>
          <a:ext cx="8664726" cy="0"/>
        </a:xfrm>
        <a:prstGeom prst="line">
          <a:avLst/>
        </a:prstGeom>
        <a:noFill/>
        <a:ln w="19050" cap="flat" cmpd="sng" algn="ctr">
          <a:solidFill>
            <a:schemeClr val="accent5">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B7154C5-F3CF-49EC-9EBD-C5C1073E650F}">
      <dsp:nvSpPr>
        <dsp:cNvPr id="0" name=""/>
        <dsp:cNvSpPr/>
      </dsp:nvSpPr>
      <dsp:spPr>
        <a:xfrm>
          <a:off x="0" y="2344261"/>
          <a:ext cx="8664726" cy="0"/>
        </a:xfrm>
        <a:prstGeom prst="line">
          <a:avLst/>
        </a:prstGeom>
        <a:noFill/>
        <a:ln w="19050" cap="flat" cmpd="sng" algn="ctr">
          <a:solidFill>
            <a:schemeClr val="accent5">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5DA591F-541F-47BE-AD14-5CBE871F2F20}">
      <dsp:nvSpPr>
        <dsp:cNvPr id="0" name=""/>
        <dsp:cNvSpPr/>
      </dsp:nvSpPr>
      <dsp:spPr>
        <a:xfrm>
          <a:off x="0" y="594786"/>
          <a:ext cx="8664726" cy="0"/>
        </a:xfrm>
        <a:prstGeom prst="line">
          <a:avLst/>
        </a:prstGeom>
        <a:noFill/>
        <a:ln w="19050" cap="flat" cmpd="sng" algn="ctr">
          <a:solidFill>
            <a:schemeClr val="accent5">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4DF276A-009E-4C95-82D0-97F597D2896E}">
      <dsp:nvSpPr>
        <dsp:cNvPr id="0" name=""/>
        <dsp:cNvSpPr/>
      </dsp:nvSpPr>
      <dsp:spPr>
        <a:xfrm>
          <a:off x="2252828" y="1100"/>
          <a:ext cx="6411897" cy="593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1422400">
            <a:lnSpc>
              <a:spcPct val="90000"/>
            </a:lnSpc>
            <a:spcBef>
              <a:spcPct val="0"/>
            </a:spcBef>
            <a:spcAft>
              <a:spcPct val="35000"/>
            </a:spcAft>
          </a:pPr>
          <a:r>
            <a:rPr lang="en-US" altLang="zh-CN" sz="3200" kern="1200" dirty="0" smtClean="0"/>
            <a:t> </a:t>
          </a:r>
          <a:r>
            <a:rPr lang="en-US" altLang="zh-CN" sz="2400" kern="1200" dirty="0" smtClean="0"/>
            <a:t>RG frequency control</a:t>
          </a:r>
          <a:endParaRPr lang="en-US" altLang="zh-CN" sz="2400" kern="1200" dirty="0"/>
        </a:p>
      </dsp:txBody>
      <dsp:txXfrm>
        <a:off x="2252828" y="1100"/>
        <a:ext cx="6411897" cy="593685"/>
      </dsp:txXfrm>
    </dsp:sp>
    <dsp:sp modelId="{0B9A6F01-6941-40BF-82CA-E05C75182F0A}">
      <dsp:nvSpPr>
        <dsp:cNvPr id="0" name=""/>
        <dsp:cNvSpPr/>
      </dsp:nvSpPr>
      <dsp:spPr>
        <a:xfrm>
          <a:off x="0" y="1100"/>
          <a:ext cx="2252828" cy="593685"/>
        </a:xfrm>
        <a:prstGeom prst="round2SameRect">
          <a:avLst>
            <a:gd name="adj1" fmla="val 16670"/>
            <a:gd name="adj2" fmla="val 0"/>
          </a:avLst>
        </a:prstGeom>
        <a:gradFill rotWithShape="0">
          <a:gsLst>
            <a:gs pos="0">
              <a:schemeClr val="accent5">
                <a:hueOff val="0"/>
                <a:satOff val="0"/>
                <a:lumOff val="0"/>
                <a:alphaOff val="0"/>
                <a:tint val="43000"/>
                <a:satMod val="165000"/>
              </a:schemeClr>
            </a:gs>
            <a:gs pos="55000">
              <a:schemeClr val="accent5">
                <a:hueOff val="0"/>
                <a:satOff val="0"/>
                <a:lumOff val="0"/>
                <a:alphaOff val="0"/>
                <a:tint val="83000"/>
                <a:satMod val="155000"/>
              </a:schemeClr>
            </a:gs>
            <a:gs pos="100000">
              <a:schemeClr val="accent5">
                <a:hueOff val="0"/>
                <a:satOff val="0"/>
                <a:lumOff val="0"/>
                <a:alphaOff val="0"/>
                <a:shade val="85000"/>
              </a:schemeClr>
            </a:gs>
          </a:gsLst>
          <a:path path="circle">
            <a:fillToRect l="-40000" t="-90000" r="140000" b="190000"/>
          </a:path>
        </a:gradFill>
        <a:ln w="9525" cap="flat" cmpd="sng" algn="ctr">
          <a:solidFill>
            <a:schemeClr val="accent5">
              <a:hueOff val="0"/>
              <a:satOff val="0"/>
              <a:lumOff val="0"/>
              <a:alphaOff val="0"/>
            </a:schemeClr>
          </a:solidFill>
          <a:prstDash val="solid"/>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422400">
            <a:lnSpc>
              <a:spcPct val="90000"/>
            </a:lnSpc>
            <a:spcBef>
              <a:spcPct val="0"/>
            </a:spcBef>
            <a:spcAft>
              <a:spcPct val="35000"/>
            </a:spcAft>
          </a:pPr>
          <a:r>
            <a:rPr lang="en-US" altLang="zh-CN" sz="3200" kern="1200" dirty="0" smtClean="0"/>
            <a:t>Step 1</a:t>
          </a:r>
          <a:endParaRPr lang="en-US" altLang="zh-CN" sz="3200" kern="1200" dirty="0"/>
        </a:p>
      </dsp:txBody>
      <dsp:txXfrm>
        <a:off x="28987" y="30087"/>
        <a:ext cx="2194854" cy="564698"/>
      </dsp:txXfrm>
    </dsp:sp>
    <dsp:sp modelId="{632B658F-390F-46D5-B11E-FCC79B71AE9C}">
      <dsp:nvSpPr>
        <dsp:cNvPr id="0" name=""/>
        <dsp:cNvSpPr/>
      </dsp:nvSpPr>
      <dsp:spPr>
        <a:xfrm>
          <a:off x="0" y="594786"/>
          <a:ext cx="8664726" cy="112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150000"/>
            </a:lnSpc>
            <a:spcBef>
              <a:spcPct val="0"/>
            </a:spcBef>
            <a:spcAft>
              <a:spcPct val="15000"/>
            </a:spcAft>
            <a:buChar char="••"/>
          </a:pPr>
          <a:r>
            <a:rPr lang="en-US" altLang="zh-CN" sz="2000" kern="1200" dirty="0" smtClean="0"/>
            <a:t>Determine how G</a:t>
          </a:r>
          <a:r>
            <a:rPr lang="en-US" altLang="zh-CN" sz="2000" i="0" kern="1200" dirty="0" smtClean="0"/>
            <a:t>w</a:t>
          </a:r>
          <a:r>
            <a:rPr lang="en-US" altLang="zh-CN" sz="2000" kern="1200" dirty="0" smtClean="0"/>
            <a:t> and drives/feedback influence the rhythm generation of the RG component.</a:t>
          </a:r>
          <a:endParaRPr lang="en-US" altLang="zh-CN" sz="2000" kern="1200" dirty="0"/>
        </a:p>
      </dsp:txBody>
      <dsp:txXfrm>
        <a:off x="0" y="594786"/>
        <a:ext cx="8664726" cy="1126105"/>
      </dsp:txXfrm>
    </dsp:sp>
    <dsp:sp modelId="{01FEA011-32C5-4F85-9769-0865053D333B}">
      <dsp:nvSpPr>
        <dsp:cNvPr id="0" name=""/>
        <dsp:cNvSpPr/>
      </dsp:nvSpPr>
      <dsp:spPr>
        <a:xfrm>
          <a:off x="2252828" y="1750576"/>
          <a:ext cx="6411897" cy="593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1600200">
            <a:lnSpc>
              <a:spcPct val="90000"/>
            </a:lnSpc>
            <a:spcBef>
              <a:spcPct val="0"/>
            </a:spcBef>
            <a:spcAft>
              <a:spcPct val="35000"/>
            </a:spcAft>
          </a:pPr>
          <a:r>
            <a:rPr lang="en-US" altLang="zh-CN" sz="3600" kern="1200" dirty="0" smtClean="0"/>
            <a:t> </a:t>
          </a:r>
          <a:r>
            <a:rPr lang="en-US" altLang="zh-CN" sz="2400" kern="1200" dirty="0" smtClean="0"/>
            <a:t>RG phase response curve</a:t>
          </a:r>
          <a:r>
            <a:rPr lang="en-US" altLang="zh-CN" sz="3600" kern="1200" dirty="0" smtClean="0"/>
            <a:t> </a:t>
          </a:r>
          <a:endParaRPr lang="en-US" altLang="zh-CN" sz="3600" kern="1200" dirty="0"/>
        </a:p>
      </dsp:txBody>
      <dsp:txXfrm>
        <a:off x="2252828" y="1750576"/>
        <a:ext cx="6411897" cy="593685"/>
      </dsp:txXfrm>
    </dsp:sp>
    <dsp:sp modelId="{9F2C97A8-F164-46B2-9DB0-7871C5A49BBE}">
      <dsp:nvSpPr>
        <dsp:cNvPr id="0" name=""/>
        <dsp:cNvSpPr/>
      </dsp:nvSpPr>
      <dsp:spPr>
        <a:xfrm>
          <a:off x="0" y="1776953"/>
          <a:ext cx="2252828" cy="593685"/>
        </a:xfrm>
        <a:prstGeom prst="round2SameRect">
          <a:avLst>
            <a:gd name="adj1" fmla="val 16670"/>
            <a:gd name="adj2" fmla="val 0"/>
          </a:avLst>
        </a:prstGeom>
        <a:gradFill rotWithShape="0">
          <a:gsLst>
            <a:gs pos="0">
              <a:schemeClr val="accent5">
                <a:hueOff val="5369458"/>
                <a:satOff val="-722"/>
                <a:lumOff val="7157"/>
                <a:alphaOff val="0"/>
                <a:tint val="43000"/>
                <a:satMod val="165000"/>
              </a:schemeClr>
            </a:gs>
            <a:gs pos="55000">
              <a:schemeClr val="accent5">
                <a:hueOff val="5369458"/>
                <a:satOff val="-722"/>
                <a:lumOff val="7157"/>
                <a:alphaOff val="0"/>
                <a:tint val="83000"/>
                <a:satMod val="155000"/>
              </a:schemeClr>
            </a:gs>
            <a:gs pos="100000">
              <a:schemeClr val="accent5">
                <a:hueOff val="5369458"/>
                <a:satOff val="-722"/>
                <a:lumOff val="7157"/>
                <a:alphaOff val="0"/>
                <a:shade val="85000"/>
              </a:schemeClr>
            </a:gs>
          </a:gsLst>
          <a:path path="circle">
            <a:fillToRect l="-40000" t="-90000" r="140000" b="190000"/>
          </a:path>
        </a:gradFill>
        <a:ln w="9525" cap="flat" cmpd="sng" algn="ctr">
          <a:solidFill>
            <a:schemeClr val="accent5">
              <a:hueOff val="5369458"/>
              <a:satOff val="-722"/>
              <a:lumOff val="7157"/>
              <a:alphaOff val="0"/>
            </a:schemeClr>
          </a:solidFill>
          <a:prstDash val="solid"/>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422400">
            <a:lnSpc>
              <a:spcPct val="90000"/>
            </a:lnSpc>
            <a:spcBef>
              <a:spcPct val="0"/>
            </a:spcBef>
            <a:spcAft>
              <a:spcPct val="35000"/>
            </a:spcAft>
          </a:pPr>
          <a:r>
            <a:rPr lang="en-US" altLang="zh-CN" sz="3200" kern="1200" dirty="0" smtClean="0"/>
            <a:t>Step 2</a:t>
          </a:r>
          <a:endParaRPr lang="en-US" altLang="zh-CN" sz="3200" kern="1200" dirty="0"/>
        </a:p>
      </dsp:txBody>
      <dsp:txXfrm>
        <a:off x="28987" y="1805940"/>
        <a:ext cx="2194854" cy="564698"/>
      </dsp:txXfrm>
    </dsp:sp>
    <dsp:sp modelId="{BC731372-43A3-4A9F-A083-F285623420FA}">
      <dsp:nvSpPr>
        <dsp:cNvPr id="0" name=""/>
        <dsp:cNvSpPr/>
      </dsp:nvSpPr>
      <dsp:spPr>
        <a:xfrm>
          <a:off x="0" y="2344261"/>
          <a:ext cx="8664726" cy="82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150000"/>
            </a:lnSpc>
            <a:spcBef>
              <a:spcPct val="0"/>
            </a:spcBef>
            <a:spcAft>
              <a:spcPct val="15000"/>
            </a:spcAft>
            <a:buChar char="••"/>
          </a:pPr>
          <a:r>
            <a:rPr lang="en-US" altLang="zh-CN" sz="2000" kern="1200" dirty="0" smtClean="0"/>
            <a:t>Investigate the influence of the Gw on the phase response to perturbations.</a:t>
          </a:r>
          <a:endParaRPr lang="en-US" altLang="zh-CN" sz="2000" kern="1200" dirty="0"/>
        </a:p>
      </dsp:txBody>
      <dsp:txXfrm>
        <a:off x="0" y="2344261"/>
        <a:ext cx="8664726" cy="827282"/>
      </dsp:txXfrm>
    </dsp:sp>
    <dsp:sp modelId="{74DB04D7-C237-4CAB-9F4C-E7825F78F953}">
      <dsp:nvSpPr>
        <dsp:cNvPr id="0" name=""/>
        <dsp:cNvSpPr/>
      </dsp:nvSpPr>
      <dsp:spPr>
        <a:xfrm>
          <a:off x="2252828" y="3201228"/>
          <a:ext cx="6411897" cy="593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1600200">
            <a:lnSpc>
              <a:spcPct val="90000"/>
            </a:lnSpc>
            <a:spcBef>
              <a:spcPct val="0"/>
            </a:spcBef>
            <a:spcAft>
              <a:spcPct val="35000"/>
            </a:spcAft>
          </a:pPr>
          <a:r>
            <a:rPr lang="en-US" altLang="zh-CN" sz="3600" kern="1200" dirty="0" smtClean="0"/>
            <a:t> </a:t>
          </a:r>
          <a:r>
            <a:rPr lang="en-US" altLang="zh-CN" sz="2400" kern="1200" dirty="0" smtClean="0"/>
            <a:t>Phase shift between the two layers of CPG</a:t>
          </a:r>
          <a:endParaRPr lang="en-US" altLang="zh-CN" sz="2400" kern="1200" dirty="0"/>
        </a:p>
      </dsp:txBody>
      <dsp:txXfrm>
        <a:off x="2252828" y="3201228"/>
        <a:ext cx="6411897" cy="593685"/>
      </dsp:txXfrm>
    </dsp:sp>
    <dsp:sp modelId="{BFF51DBB-5301-40D7-8B13-14680491084B}">
      <dsp:nvSpPr>
        <dsp:cNvPr id="0" name=""/>
        <dsp:cNvSpPr/>
      </dsp:nvSpPr>
      <dsp:spPr>
        <a:xfrm>
          <a:off x="0" y="3201228"/>
          <a:ext cx="2252828" cy="593685"/>
        </a:xfrm>
        <a:prstGeom prst="round2SameRect">
          <a:avLst>
            <a:gd name="adj1" fmla="val 16670"/>
            <a:gd name="adj2" fmla="val 0"/>
          </a:avLst>
        </a:prstGeom>
        <a:gradFill rotWithShape="0">
          <a:gsLst>
            <a:gs pos="0">
              <a:schemeClr val="accent5">
                <a:hueOff val="10738916"/>
                <a:satOff val="-1444"/>
                <a:lumOff val="14313"/>
                <a:alphaOff val="0"/>
                <a:tint val="43000"/>
                <a:satMod val="165000"/>
              </a:schemeClr>
            </a:gs>
            <a:gs pos="55000">
              <a:schemeClr val="accent5">
                <a:hueOff val="10738916"/>
                <a:satOff val="-1444"/>
                <a:lumOff val="14313"/>
                <a:alphaOff val="0"/>
                <a:tint val="83000"/>
                <a:satMod val="155000"/>
              </a:schemeClr>
            </a:gs>
            <a:gs pos="100000">
              <a:schemeClr val="accent5">
                <a:hueOff val="10738916"/>
                <a:satOff val="-1444"/>
                <a:lumOff val="14313"/>
                <a:alphaOff val="0"/>
                <a:shade val="85000"/>
              </a:schemeClr>
            </a:gs>
          </a:gsLst>
          <a:path path="circle">
            <a:fillToRect l="-40000" t="-90000" r="140000" b="190000"/>
          </a:path>
        </a:gradFill>
        <a:ln w="9525" cap="flat" cmpd="sng" algn="ctr">
          <a:solidFill>
            <a:schemeClr val="accent5">
              <a:hueOff val="10738916"/>
              <a:satOff val="-1444"/>
              <a:lumOff val="14313"/>
              <a:alphaOff val="0"/>
            </a:schemeClr>
          </a:solidFill>
          <a:prstDash val="solid"/>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422400">
            <a:lnSpc>
              <a:spcPct val="90000"/>
            </a:lnSpc>
            <a:spcBef>
              <a:spcPct val="0"/>
            </a:spcBef>
            <a:spcAft>
              <a:spcPct val="35000"/>
            </a:spcAft>
          </a:pPr>
          <a:r>
            <a:rPr lang="en-US" altLang="zh-CN" sz="3200" kern="1200" dirty="0" smtClean="0"/>
            <a:t>Step 3</a:t>
          </a:r>
          <a:endParaRPr lang="en-US" altLang="zh-CN" sz="3200" kern="1200" dirty="0"/>
        </a:p>
      </dsp:txBody>
      <dsp:txXfrm>
        <a:off x="28987" y="3230215"/>
        <a:ext cx="2194854" cy="564698"/>
      </dsp:txXfrm>
    </dsp:sp>
    <dsp:sp modelId="{11580243-4C30-4B0D-BA93-E0E9DB6F6F27}">
      <dsp:nvSpPr>
        <dsp:cNvPr id="0" name=""/>
        <dsp:cNvSpPr/>
      </dsp:nvSpPr>
      <dsp:spPr>
        <a:xfrm>
          <a:off x="0" y="3794913"/>
          <a:ext cx="8664726" cy="1187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150000"/>
            </a:lnSpc>
            <a:spcBef>
              <a:spcPct val="0"/>
            </a:spcBef>
            <a:spcAft>
              <a:spcPct val="15000"/>
            </a:spcAft>
            <a:buChar char="••"/>
          </a:pPr>
          <a:r>
            <a:rPr lang="en-US" altLang="zh-CN" sz="2000" kern="1200" dirty="0" smtClean="0"/>
            <a:t>Quantify the phase shifts between the two layers of CPG caused by different stimulus/feedback.</a:t>
          </a:r>
          <a:endParaRPr lang="en-US" altLang="zh-CN" sz="2000" kern="1200" dirty="0"/>
        </a:p>
      </dsp:txBody>
      <dsp:txXfrm>
        <a:off x="0" y="3794913"/>
        <a:ext cx="8664726" cy="1187549"/>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C0FED2-5163-4149-8593-88AB8651D50C}" type="datetimeFigureOut">
              <a:rPr lang="zh-CN" altLang="en-US" smtClean="0"/>
              <a:t>2021/8/2</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17AAB2-F2EC-4CB1-925E-62FB7D3085E1}" type="slidenum">
              <a:rPr lang="zh-CN" altLang="en-US" smtClean="0"/>
              <a:t>‹#›</a:t>
            </a:fld>
            <a:endParaRPr lang="zh-CN" altLang="en-US"/>
          </a:p>
        </p:txBody>
      </p:sp>
    </p:spTree>
    <p:extLst>
      <p:ext uri="{BB962C8B-B14F-4D97-AF65-F5344CB8AC3E}">
        <p14:creationId xmlns:p14="http://schemas.microsoft.com/office/powerpoint/2010/main" val="3074037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862BD1-6215-44C4-B849-B24DDAF13AB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12632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817AAB2-F2EC-4CB1-925E-62FB7D3085E1}" type="slidenum">
              <a:rPr lang="zh-CN" altLang="en-US" smtClean="0"/>
              <a:t>21</a:t>
            </a:fld>
            <a:endParaRPr lang="zh-CN" altLang="en-US"/>
          </a:p>
        </p:txBody>
      </p:sp>
    </p:spTree>
    <p:extLst>
      <p:ext uri="{BB962C8B-B14F-4D97-AF65-F5344CB8AC3E}">
        <p14:creationId xmlns:p14="http://schemas.microsoft.com/office/powerpoint/2010/main" val="662886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817AAB2-F2EC-4CB1-925E-62FB7D3085E1}" type="slidenum">
              <a:rPr lang="zh-CN" altLang="en-US" smtClean="0"/>
              <a:t>28</a:t>
            </a:fld>
            <a:endParaRPr lang="zh-CN" altLang="en-US"/>
          </a:p>
        </p:txBody>
      </p:sp>
    </p:spTree>
    <p:extLst>
      <p:ext uri="{BB962C8B-B14F-4D97-AF65-F5344CB8AC3E}">
        <p14:creationId xmlns:p14="http://schemas.microsoft.com/office/powerpoint/2010/main" val="3311737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862BD1-6215-44C4-B849-B24DDAF13AB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88877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862BD1-6215-44C4-B849-B24DDAF13AB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56465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862BD1-6215-44C4-B849-B24DDAF13AB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27089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266E02-BD6B-497F-BA1D-1237CE5476C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31602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HC determine the voltage range.</a:t>
            </a:r>
            <a:endParaRPr lang="zh-CN" altLang="en-US" dirty="0"/>
          </a:p>
        </p:txBody>
      </p:sp>
      <p:sp>
        <p:nvSpPr>
          <p:cNvPr id="4" name="Slide Number Placeholder 3"/>
          <p:cNvSpPr>
            <a:spLocks noGrp="1"/>
          </p:cNvSpPr>
          <p:nvPr>
            <p:ph type="sldNum" sz="quarter" idx="10"/>
          </p:nvPr>
        </p:nvSpPr>
        <p:spPr/>
        <p:txBody>
          <a:bodyPr/>
          <a:lstStyle/>
          <a:p>
            <a:fld id="{F18ED580-FB90-47DD-A00E-5DDF5B1ED00B}" type="slidenum">
              <a:rPr lang="zh-CN" altLang="en-US" smtClean="0"/>
              <a:t>9</a:t>
            </a:fld>
            <a:endParaRPr lang="zh-CN" altLang="en-US"/>
          </a:p>
        </p:txBody>
      </p:sp>
    </p:spTree>
    <p:extLst>
      <p:ext uri="{BB962C8B-B14F-4D97-AF65-F5344CB8AC3E}">
        <p14:creationId xmlns:p14="http://schemas.microsoft.com/office/powerpoint/2010/main" val="3914504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F18ED580-FB90-47DD-A00E-5DDF5B1ED00B}" type="slidenum">
              <a:rPr lang="zh-CN" altLang="en-US" smtClean="0"/>
              <a:t>10</a:t>
            </a:fld>
            <a:endParaRPr lang="zh-CN" altLang="en-US"/>
          </a:p>
        </p:txBody>
      </p:sp>
    </p:spTree>
    <p:extLst>
      <p:ext uri="{BB962C8B-B14F-4D97-AF65-F5344CB8AC3E}">
        <p14:creationId xmlns:p14="http://schemas.microsoft.com/office/powerpoint/2010/main" val="3837108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817AAB2-F2EC-4CB1-925E-62FB7D3085E1}" type="slidenum">
              <a:rPr lang="zh-CN" altLang="en-US" smtClean="0"/>
              <a:t>15</a:t>
            </a:fld>
            <a:endParaRPr lang="zh-CN" altLang="en-US"/>
          </a:p>
        </p:txBody>
      </p:sp>
    </p:spTree>
    <p:extLst>
      <p:ext uri="{BB962C8B-B14F-4D97-AF65-F5344CB8AC3E}">
        <p14:creationId xmlns:p14="http://schemas.microsoft.com/office/powerpoint/2010/main" val="135158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817AAB2-F2EC-4CB1-925E-62FB7D3085E1}" type="slidenum">
              <a:rPr lang="zh-CN" altLang="en-US" smtClean="0"/>
              <a:t>20</a:t>
            </a:fld>
            <a:endParaRPr lang="zh-CN" altLang="en-US"/>
          </a:p>
        </p:txBody>
      </p:sp>
    </p:spTree>
    <p:extLst>
      <p:ext uri="{BB962C8B-B14F-4D97-AF65-F5344CB8AC3E}">
        <p14:creationId xmlns:p14="http://schemas.microsoft.com/office/powerpoint/2010/main" val="1049425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088C68F8-2A0F-4AB1-BDDD-4973967A9985}" type="datetimeFigureOut">
              <a:rPr lang="zh-CN" altLang="en-US" smtClean="0"/>
              <a:t>2021/8/2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84F8C8-0BF3-4D68-9A71-AE62068F9153}" type="slidenum">
              <a:rPr lang="zh-CN" altLang="en-US" smtClean="0"/>
              <a:t>‹#›</a:t>
            </a:fld>
            <a:endParaRPr lang="zh-CN" altLang="en-US"/>
          </a:p>
        </p:txBody>
      </p:sp>
    </p:spTree>
    <p:extLst>
      <p:ext uri="{BB962C8B-B14F-4D97-AF65-F5344CB8AC3E}">
        <p14:creationId xmlns:p14="http://schemas.microsoft.com/office/powerpoint/2010/main" val="2691422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088C68F8-2A0F-4AB1-BDDD-4973967A9985}" type="datetimeFigureOut">
              <a:rPr lang="zh-CN" altLang="en-US" smtClean="0"/>
              <a:t>2021/8/2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84F8C8-0BF3-4D68-9A71-AE62068F9153}" type="slidenum">
              <a:rPr lang="zh-CN" altLang="en-US" smtClean="0"/>
              <a:t>‹#›</a:t>
            </a:fld>
            <a:endParaRPr lang="zh-CN" altLang="en-US"/>
          </a:p>
        </p:txBody>
      </p:sp>
    </p:spTree>
    <p:extLst>
      <p:ext uri="{BB962C8B-B14F-4D97-AF65-F5344CB8AC3E}">
        <p14:creationId xmlns:p14="http://schemas.microsoft.com/office/powerpoint/2010/main" val="264386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088C68F8-2A0F-4AB1-BDDD-4973967A9985}" type="datetimeFigureOut">
              <a:rPr lang="zh-CN" altLang="en-US" smtClean="0"/>
              <a:t>2021/8/2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84F8C8-0BF3-4D68-9A71-AE62068F9153}" type="slidenum">
              <a:rPr lang="zh-CN" altLang="en-US" smtClean="0"/>
              <a:t>‹#›</a:t>
            </a:fld>
            <a:endParaRPr lang="zh-CN" altLang="en-US"/>
          </a:p>
        </p:txBody>
      </p:sp>
    </p:spTree>
    <p:extLst>
      <p:ext uri="{BB962C8B-B14F-4D97-AF65-F5344CB8AC3E}">
        <p14:creationId xmlns:p14="http://schemas.microsoft.com/office/powerpoint/2010/main" val="3769439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82" y="3810003"/>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eorgia"/>
              <a:ea typeface="+mn-ea"/>
              <a:cs typeface="+mn-cs"/>
            </a:endParaRPr>
          </a:p>
        </p:txBody>
      </p:sp>
      <p:sp>
        <p:nvSpPr>
          <p:cNvPr id="24" name="Rectangle 23"/>
          <p:cNvSpPr/>
          <p:nvPr/>
        </p:nvSpPr>
        <p:spPr>
          <a:xfrm flipV="1">
            <a:off x="7213606" y="3897011"/>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eorgia"/>
              <a:ea typeface="+mn-ea"/>
              <a:cs typeface="+mn-cs"/>
            </a:endParaRPr>
          </a:p>
        </p:txBody>
      </p:sp>
      <p:sp>
        <p:nvSpPr>
          <p:cNvPr id="25" name="Rectangle 24"/>
          <p:cNvSpPr/>
          <p:nvPr/>
        </p:nvSpPr>
        <p:spPr>
          <a:xfrm flipV="1">
            <a:off x="7213606"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eorgia"/>
              <a:ea typeface="+mn-ea"/>
              <a:cs typeface="+mn-cs"/>
            </a:endParaRPr>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eorgia"/>
              <a:ea typeface="+mn-ea"/>
              <a:cs typeface="+mn-cs"/>
            </a:endParaRPr>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eorgia"/>
              <a:ea typeface="+mn-ea"/>
              <a:cs typeface="+mn-cs"/>
            </a:endParaRPr>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eorgia"/>
              <a:ea typeface="+mn-ea"/>
              <a:cs typeface="+mn-cs"/>
            </a:endParaRPr>
          </a:p>
        </p:txBody>
      </p:sp>
      <p:sp useBgFill="1">
        <p:nvSpPr>
          <p:cNvPr id="31" name="Rounded Rectangle 30"/>
          <p:cNvSpPr/>
          <p:nvPr/>
        </p:nvSpPr>
        <p:spPr bwMode="white">
          <a:xfrm>
            <a:off x="9835343" y="4060984"/>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eorgia"/>
              <a:ea typeface="+mn-ea"/>
              <a:cs typeface="+mn-cs"/>
            </a:endParaRPr>
          </a:p>
        </p:txBody>
      </p:sp>
      <p:sp>
        <p:nvSpPr>
          <p:cNvPr id="7" name="Rectangle 6"/>
          <p:cNvSpPr/>
          <p:nvPr/>
        </p:nvSpPr>
        <p:spPr>
          <a:xfrm>
            <a:off x="1" y="3649663"/>
            <a:ext cx="12192000" cy="244171"/>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eorgia"/>
              <a:ea typeface="+mn-ea"/>
              <a:cs typeface="+mn-cs"/>
            </a:endParaRPr>
          </a:p>
        </p:txBody>
      </p:sp>
      <p:sp>
        <p:nvSpPr>
          <p:cNvPr id="10" name="Rectangle 9"/>
          <p:cNvSpPr/>
          <p:nvPr/>
        </p:nvSpPr>
        <p:spPr>
          <a:xfrm>
            <a:off x="6"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eorgia"/>
              <a:ea typeface="+mn-ea"/>
              <a:cs typeface="+mn-cs"/>
            </a:endParaRPr>
          </a:p>
        </p:txBody>
      </p:sp>
      <p:sp>
        <p:nvSpPr>
          <p:cNvPr id="11" name="Rectangle 10"/>
          <p:cNvSpPr/>
          <p:nvPr/>
        </p:nvSpPr>
        <p:spPr>
          <a:xfrm flipV="1">
            <a:off x="8552068" y="3643092"/>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eorgia"/>
              <a:ea typeface="+mn-ea"/>
              <a:cs typeface="+mn-cs"/>
            </a:endParaRPr>
          </a:p>
        </p:txBody>
      </p:sp>
      <p:sp>
        <p:nvSpPr>
          <p:cNvPr id="19" name="Rectangle 18"/>
          <p:cNvSpPr/>
          <p:nvPr/>
        </p:nvSpPr>
        <p:spPr>
          <a:xfrm>
            <a:off x="0" y="2"/>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eorgia"/>
              <a:ea typeface="+mn-ea"/>
              <a:cs typeface="+mn-cs"/>
            </a:endParaRPr>
          </a:p>
        </p:txBody>
      </p:sp>
      <p:sp>
        <p:nvSpPr>
          <p:cNvPr id="8" name="Title 7"/>
          <p:cNvSpPr>
            <a:spLocks noGrp="1"/>
          </p:cNvSpPr>
          <p:nvPr>
            <p:ph type="ctrTitle"/>
          </p:nvPr>
        </p:nvSpPr>
        <p:spPr>
          <a:xfrm>
            <a:off x="609600" y="2401892"/>
            <a:ext cx="11277600" cy="1470025"/>
          </a:xfrm>
        </p:spPr>
        <p:txBody>
          <a:bodyPr anchor="b"/>
          <a:lstStyle>
            <a:lvl1pPr>
              <a:defRPr sz="5867">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7"/>
            <a:ext cx="6604000" cy="1752600"/>
          </a:xfrm>
        </p:spPr>
        <p:txBody>
          <a:bodyPr/>
          <a:lstStyle>
            <a:lvl1pPr marL="85342" indent="0" algn="l">
              <a:buNone/>
              <a:defRPr sz="3200">
                <a:solidFill>
                  <a:schemeClr val="tx2"/>
                </a:solidFill>
              </a:defRPr>
            </a:lvl1pPr>
            <a:lvl2pPr marL="609585" indent="0" algn="ctr">
              <a:buNone/>
            </a:lvl2pPr>
            <a:lvl3pPr marL="1219170" indent="0" algn="ctr">
              <a:buNone/>
            </a:lvl3pPr>
            <a:lvl4pPr marL="1828754" indent="0" algn="ctr">
              <a:buNone/>
            </a:lvl4pPr>
            <a:lvl5pPr marL="2438339" indent="0" algn="ctr">
              <a:buNone/>
            </a:lvl5pPr>
            <a:lvl6pPr marL="3047924" indent="0" algn="ctr">
              <a:buNone/>
            </a:lvl6pPr>
            <a:lvl7pPr marL="3657509" indent="0" algn="ctr">
              <a:buNone/>
            </a:lvl7pPr>
            <a:lvl8pPr marL="4267093" indent="0" algn="ctr">
              <a:buNone/>
            </a:lvl8pPr>
            <a:lvl9pPr marL="4876678"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940800" y="4206240"/>
            <a:ext cx="1280160" cy="457200"/>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067" b="0" i="0" u="none" strike="noStrike" kern="1200" cap="none" spc="0" normalizeH="0" baseline="0" noProof="0" smtClean="0">
                <a:ln>
                  <a:noFill/>
                </a:ln>
                <a:solidFill>
                  <a:srgbClr val="438086"/>
                </a:solidFill>
                <a:effectLst/>
                <a:uLnTx/>
                <a:uFillTx/>
                <a:latin typeface="Georgia"/>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8/2/2021</a:t>
            </a:fld>
            <a:endParaRPr kumimoji="0" lang="en-US" sz="1067" b="0" i="0" u="none" strike="noStrike" kern="1200" cap="none" spc="0" normalizeH="0" baseline="0" noProof="0">
              <a:ln>
                <a:noFill/>
              </a:ln>
              <a:solidFill>
                <a:srgbClr val="438086"/>
              </a:solidFill>
              <a:effectLst/>
              <a:uLnTx/>
              <a:uFillTx/>
              <a:latin typeface="Georgia"/>
              <a:ea typeface="+mn-ea"/>
              <a:cs typeface="+mn-cs"/>
            </a:endParaRPr>
          </a:p>
        </p:txBody>
      </p:sp>
      <p:sp>
        <p:nvSpPr>
          <p:cNvPr id="17" name="Footer Placeholder 16"/>
          <p:cNvSpPr>
            <a:spLocks noGrp="1"/>
          </p:cNvSpPr>
          <p:nvPr>
            <p:ph type="ftr" sz="quarter" idx="11"/>
          </p:nvPr>
        </p:nvSpPr>
        <p:spPr>
          <a:xfrm>
            <a:off x="7213600" y="4205288"/>
            <a:ext cx="1727200" cy="457200"/>
          </a:xfrm>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srgbClr val="438086"/>
              </a:solidFill>
              <a:effectLst/>
              <a:uLnTx/>
              <a:uFillTx/>
              <a:latin typeface="Georgia"/>
              <a:ea typeface="+mn-ea"/>
              <a:cs typeface="+mn-cs"/>
            </a:endParaRPr>
          </a:p>
        </p:txBody>
      </p:sp>
      <p:sp>
        <p:nvSpPr>
          <p:cNvPr id="29" name="Slide Number Placeholder 28"/>
          <p:cNvSpPr>
            <a:spLocks noGrp="1"/>
          </p:cNvSpPr>
          <p:nvPr>
            <p:ph type="sldNum" sz="quarter" idx="12"/>
          </p:nvPr>
        </p:nvSpPr>
        <p:spPr>
          <a:xfrm>
            <a:off x="11093451" y="1136"/>
            <a:ext cx="996949" cy="365760"/>
          </a:xfrm>
        </p:spPr>
        <p:txBody>
          <a:bodyPr/>
          <a:lstStyle>
            <a:lvl1pPr algn="r">
              <a:defRPr sz="2400">
                <a:solidFill>
                  <a:schemeClr val="bg1"/>
                </a:solidFill>
              </a:defRPr>
            </a:lvl1pPr>
          </a:lstStyle>
          <a:p>
            <a:pPr marL="0" marR="0" lvl="0" indent="0" algn="r" defTabSz="121917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400" b="0" i="0" u="none" strike="noStrike" kern="1200" cap="none" spc="0" normalizeH="0" baseline="0" noProof="0" smtClean="0">
                <a:ln>
                  <a:noFill/>
                </a:ln>
                <a:solidFill>
                  <a:prstClr val="white"/>
                </a:solidFill>
                <a:effectLst/>
                <a:uLnTx/>
                <a:uFillTx/>
                <a:latin typeface="Georgia"/>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2400" b="0" i="0" u="none" strike="noStrike" kern="1200" cap="none" spc="0" normalizeH="0" baseline="0" noProof="0">
              <a:ln>
                <a:noFill/>
              </a:ln>
              <a:solidFill>
                <a:prstClr val="white"/>
              </a:solidFill>
              <a:effectLst/>
              <a:uLnTx/>
              <a:uFillTx/>
              <a:latin typeface="Georgia"/>
              <a:ea typeface="+mn-ea"/>
              <a:cs typeface="+mn-cs"/>
            </a:endParaRPr>
          </a:p>
        </p:txBody>
      </p:sp>
    </p:spTree>
    <p:extLst>
      <p:ext uri="{BB962C8B-B14F-4D97-AF65-F5344CB8AC3E}">
        <p14:creationId xmlns:p14="http://schemas.microsoft.com/office/powerpoint/2010/main" val="819884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067" b="0" i="0" u="none" strike="noStrike" kern="1200" cap="none" spc="0" normalizeH="0" baseline="0" noProof="0" smtClean="0">
                <a:ln>
                  <a:noFill/>
                </a:ln>
                <a:solidFill>
                  <a:srgbClr val="438086"/>
                </a:solidFill>
                <a:effectLst/>
                <a:uLnTx/>
                <a:uFillTx/>
                <a:latin typeface="Georgia"/>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8/2/2021</a:t>
            </a:fld>
            <a:endParaRPr kumimoji="0" lang="en-US" sz="1067" b="0" i="0" u="none" strike="noStrike" kern="1200" cap="none" spc="0" normalizeH="0" baseline="0" noProof="0">
              <a:ln>
                <a:noFill/>
              </a:ln>
              <a:solidFill>
                <a:srgbClr val="438086"/>
              </a:solidFill>
              <a:effectLst/>
              <a:uLnTx/>
              <a:uFillTx/>
              <a:latin typeface="Georgia"/>
              <a:ea typeface="+mn-ea"/>
              <a:cs typeface="+mn-cs"/>
            </a:endParaRPr>
          </a:p>
        </p:txBody>
      </p:sp>
      <p:sp>
        <p:nvSpPr>
          <p:cNvPr id="5" name="Footer Placeholder 4"/>
          <p:cNvSpPr>
            <a:spLocks noGrp="1"/>
          </p:cNvSpPr>
          <p:nvPr>
            <p:ph type="ftr" sz="quarter" idx="11"/>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srgbClr val="438086"/>
              </a:solidFill>
              <a:effectLst/>
              <a:uLnTx/>
              <a:uFillTx/>
              <a:latin typeface="Georgia"/>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400" b="0" i="0" u="none" strike="noStrike" kern="1200" cap="none" spc="0" normalizeH="0" baseline="0" noProof="0" smtClean="0">
                <a:ln>
                  <a:noFill/>
                </a:ln>
                <a:solidFill>
                  <a:srgbClr val="FFFFFF"/>
                </a:solidFill>
                <a:effectLst/>
                <a:uLnTx/>
                <a:uFillTx/>
                <a:latin typeface="Georgia"/>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2400" b="0" i="0" u="none" strike="noStrike" kern="120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3177479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2"/>
            <a:ext cx="10363200" cy="1362076"/>
          </a:xfrm>
        </p:spPr>
        <p:txBody>
          <a:bodyPr anchor="b">
            <a:noAutofit/>
          </a:bodyPr>
          <a:lstStyle>
            <a:lvl1pPr algn="l">
              <a:buNone/>
              <a:defRPr sz="5733"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3367089"/>
            <a:ext cx="10363200" cy="1509712"/>
          </a:xfrm>
        </p:spPr>
        <p:txBody>
          <a:bodyPr anchor="t"/>
          <a:lstStyle>
            <a:lvl1pPr marL="60958" indent="0">
              <a:buNone/>
              <a:defRPr sz="2800" b="0">
                <a:solidFill>
                  <a:schemeClr val="tx2"/>
                </a:solidFill>
              </a:defRPr>
            </a:lvl1pPr>
            <a:lvl2pPr>
              <a:buNone/>
              <a:defRPr sz="2400">
                <a:solidFill>
                  <a:schemeClr val="tx1">
                    <a:tint val="75000"/>
                  </a:schemeClr>
                </a:solidFill>
              </a:defRPr>
            </a:lvl2pPr>
            <a:lvl3pPr>
              <a:buNone/>
              <a:defRPr sz="2133">
                <a:solidFill>
                  <a:schemeClr val="tx1">
                    <a:tint val="75000"/>
                  </a:schemeClr>
                </a:solidFill>
              </a:defRPr>
            </a:lvl3pPr>
            <a:lvl4pPr>
              <a:buNone/>
              <a:defRPr sz="1867">
                <a:solidFill>
                  <a:schemeClr val="tx1">
                    <a:tint val="75000"/>
                  </a:schemeClr>
                </a:solidFill>
              </a:defRPr>
            </a:lvl4pPr>
            <a:lvl5pPr>
              <a:buNone/>
              <a:defRPr sz="1867">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067" b="0" i="0" u="none" strike="noStrike" kern="1200" cap="none" spc="0" normalizeH="0" baseline="0" noProof="0" smtClean="0">
                <a:ln>
                  <a:noFill/>
                </a:ln>
                <a:solidFill>
                  <a:srgbClr val="438086"/>
                </a:solidFill>
                <a:effectLst/>
                <a:uLnTx/>
                <a:uFillTx/>
                <a:latin typeface="Georgia"/>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8/2/2021</a:t>
            </a:fld>
            <a:endParaRPr kumimoji="0" lang="en-US" sz="1067" b="0" i="0" u="none" strike="noStrike" kern="1200" cap="none" spc="0" normalizeH="0" baseline="0" noProof="0">
              <a:ln>
                <a:noFill/>
              </a:ln>
              <a:solidFill>
                <a:srgbClr val="438086"/>
              </a:solidFill>
              <a:effectLst/>
              <a:uLnTx/>
              <a:uFillTx/>
              <a:latin typeface="Georgia"/>
              <a:ea typeface="+mn-ea"/>
              <a:cs typeface="+mn-cs"/>
            </a:endParaRPr>
          </a:p>
        </p:txBody>
      </p:sp>
      <p:sp>
        <p:nvSpPr>
          <p:cNvPr id="5" name="Footer Placeholder 4"/>
          <p:cNvSpPr>
            <a:spLocks noGrp="1"/>
          </p:cNvSpPr>
          <p:nvPr>
            <p:ph type="ftr" sz="quarter" idx="11"/>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srgbClr val="438086"/>
              </a:solidFill>
              <a:effectLst/>
              <a:uLnTx/>
              <a:uFillTx/>
              <a:latin typeface="Georgia"/>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400" b="0" i="0" u="none" strike="noStrike" kern="1200" cap="none" spc="0" normalizeH="0" baseline="0" noProof="0" smtClean="0">
                <a:ln>
                  <a:noFill/>
                </a:ln>
                <a:solidFill>
                  <a:srgbClr val="FFFFFF"/>
                </a:solidFill>
                <a:effectLst/>
                <a:uLnTx/>
                <a:uFillTx/>
                <a:latin typeface="Georgia"/>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2400" b="0" i="0" u="none" strike="noStrike" kern="120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2221362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525963"/>
          </a:xfrm>
        </p:spPr>
        <p:txBody>
          <a:bodyPr/>
          <a:lstStyle>
            <a:lvl1pPr>
              <a:defRPr sz="2667"/>
            </a:lvl1pPr>
            <a:lvl2pPr>
              <a:defRPr sz="2533"/>
            </a:lvl2pPr>
            <a:lvl3pPr>
              <a:defRPr sz="2400"/>
            </a:lvl3pPr>
            <a:lvl4pPr>
              <a:defRPr sz="2400"/>
            </a:lvl4pPr>
            <a:lvl5pPr>
              <a:defRPr sz="24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2249425"/>
            <a:ext cx="5384800" cy="4525963"/>
          </a:xfrm>
        </p:spPr>
        <p:txBody>
          <a:bodyPr/>
          <a:lstStyle>
            <a:lvl1pPr>
              <a:defRPr sz="2667"/>
            </a:lvl1pPr>
            <a:lvl2pPr>
              <a:defRPr sz="2533"/>
            </a:lvl2pPr>
            <a:lvl3pPr>
              <a:defRPr sz="2400"/>
            </a:lvl3pPr>
            <a:lvl4pPr>
              <a:defRPr sz="2400"/>
            </a:lvl4pPr>
            <a:lvl5pPr>
              <a:defRPr sz="24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067" b="0" i="0" u="none" strike="noStrike" kern="1200" cap="none" spc="0" normalizeH="0" baseline="0" noProof="0" smtClean="0">
                <a:ln>
                  <a:noFill/>
                </a:ln>
                <a:solidFill>
                  <a:srgbClr val="438086"/>
                </a:solidFill>
                <a:effectLst/>
                <a:uLnTx/>
                <a:uFillTx/>
                <a:latin typeface="Georgia"/>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8/2/2021</a:t>
            </a:fld>
            <a:endParaRPr kumimoji="0" lang="en-US" sz="1067" b="0" i="0" u="none" strike="noStrike" kern="1200" cap="none" spc="0" normalizeH="0" baseline="0" noProof="0">
              <a:ln>
                <a:noFill/>
              </a:ln>
              <a:solidFill>
                <a:srgbClr val="438086"/>
              </a:solidFill>
              <a:effectLst/>
              <a:uLnTx/>
              <a:uFillTx/>
              <a:latin typeface="Georgia"/>
              <a:ea typeface="+mn-ea"/>
              <a:cs typeface="+mn-cs"/>
            </a:endParaRPr>
          </a:p>
        </p:txBody>
      </p:sp>
      <p:sp>
        <p:nvSpPr>
          <p:cNvPr id="6" name="Footer Placeholder 5"/>
          <p:cNvSpPr>
            <a:spLocks noGrp="1"/>
          </p:cNvSpPr>
          <p:nvPr>
            <p:ph type="ftr" sz="quarter" idx="11"/>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srgbClr val="438086"/>
              </a:solidFill>
              <a:effectLst/>
              <a:uLnTx/>
              <a:uFillTx/>
              <a:latin typeface="Georgia"/>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400" b="0" i="0" u="none" strike="noStrike" kern="1200" cap="none" spc="0" normalizeH="0" baseline="0" noProof="0" smtClean="0">
                <a:ln>
                  <a:noFill/>
                </a:ln>
                <a:solidFill>
                  <a:srgbClr val="FFFFFF"/>
                </a:solidFill>
                <a:effectLst/>
                <a:uLnTx/>
                <a:uFillTx/>
                <a:latin typeface="Georgia"/>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2400" b="0" i="0" u="none" strike="noStrike" kern="120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2710593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5333"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1"/>
            <a:ext cx="5388864" cy="457200"/>
          </a:xfrm>
          <a:solidFill>
            <a:schemeClr val="accent2">
              <a:satMod val="150000"/>
              <a:alpha val="25000"/>
            </a:schemeClr>
          </a:solidFill>
          <a:ln w="12700">
            <a:solidFill>
              <a:schemeClr val="accent2"/>
            </a:solidFill>
          </a:ln>
        </p:spPr>
        <p:txBody>
          <a:bodyPr anchor="ctr">
            <a:noAutofit/>
          </a:bodyPr>
          <a:lstStyle>
            <a:lvl1pPr marL="60958" indent="0">
              <a:buNone/>
              <a:defRPr sz="2533" b="1">
                <a:solidFill>
                  <a:schemeClr val="tx1">
                    <a:tint val="95000"/>
                  </a:schemeClr>
                </a:solidFill>
              </a:defRPr>
            </a:lvl1pPr>
            <a:lvl2pPr>
              <a:buNone/>
              <a:defRPr sz="2667" b="1"/>
            </a:lvl2pPr>
            <a:lvl3pPr>
              <a:buNone/>
              <a:defRPr sz="2400" b="1"/>
            </a:lvl3pPr>
            <a:lvl4pPr>
              <a:buNone/>
              <a:defRPr sz="2133" b="1"/>
            </a:lvl4pPr>
            <a:lvl5pPr>
              <a:buNone/>
              <a:defRPr sz="2133"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94973" y="2244971"/>
            <a:ext cx="5389033" cy="457200"/>
          </a:xfrm>
          <a:solidFill>
            <a:schemeClr val="accent2">
              <a:satMod val="150000"/>
              <a:alpha val="25000"/>
            </a:schemeClr>
          </a:solidFill>
          <a:ln w="12700">
            <a:solidFill>
              <a:schemeClr val="accent2"/>
            </a:solidFill>
          </a:ln>
        </p:spPr>
        <p:txBody>
          <a:bodyPr anchor="ctr">
            <a:noAutofit/>
          </a:bodyPr>
          <a:lstStyle>
            <a:lvl1pPr marL="60958" indent="0">
              <a:buNone/>
              <a:defRPr sz="2533" b="1">
                <a:solidFill>
                  <a:schemeClr val="tx1">
                    <a:tint val="95000"/>
                  </a:schemeClr>
                </a:solidFill>
              </a:defRPr>
            </a:lvl1pPr>
            <a:lvl2pPr>
              <a:buNone/>
              <a:defRPr sz="2667" b="1"/>
            </a:lvl2pPr>
            <a:lvl3pPr>
              <a:buNone/>
              <a:defRPr sz="2400" b="1"/>
            </a:lvl3pPr>
            <a:lvl4pPr>
              <a:buNone/>
              <a:defRPr sz="2133" b="1"/>
            </a:lvl4pPr>
            <a:lvl5pPr>
              <a:buNone/>
              <a:defRPr sz="2133"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667"/>
            </a:lvl1pPr>
            <a:lvl2pPr>
              <a:defRPr sz="2667"/>
            </a:lvl2pPr>
            <a:lvl3pPr>
              <a:defRPr sz="2400"/>
            </a:lvl3pPr>
            <a:lvl4pPr>
              <a:defRPr sz="2133"/>
            </a:lvl4pPr>
            <a:lvl5pPr>
              <a:defRPr sz="2133"/>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91078" y="2708519"/>
            <a:ext cx="5389033" cy="3886200"/>
          </a:xfrm>
        </p:spPr>
        <p:txBody>
          <a:bodyPr/>
          <a:lstStyle>
            <a:lvl1pPr>
              <a:defRPr sz="2667"/>
            </a:lvl1pPr>
            <a:lvl2pPr>
              <a:defRPr sz="2667"/>
            </a:lvl2pPr>
            <a:lvl3pPr>
              <a:defRPr sz="2400"/>
            </a:lvl3pPr>
            <a:lvl4pPr>
              <a:defRPr sz="2133"/>
            </a:lvl4pPr>
            <a:lvl5pPr>
              <a:defRPr sz="2133"/>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marL="0" marR="0" lvl="0" indent="0" algn="l" defTabSz="121917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067" b="0" i="0" u="none" strike="noStrike" kern="1200" cap="none" spc="0" normalizeH="0" baseline="0" noProof="0" smtClean="0">
                <a:ln>
                  <a:noFill/>
                </a:ln>
                <a:solidFill>
                  <a:srgbClr val="438086"/>
                </a:solidFill>
                <a:effectLst/>
                <a:uLnTx/>
                <a:uFillTx/>
                <a:latin typeface="Georgia"/>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8/2/2021</a:t>
            </a:fld>
            <a:endParaRPr kumimoji="0" lang="en-US" sz="1067" b="0" i="0" u="none" strike="noStrike" kern="1200" cap="none" spc="0" normalizeH="0" baseline="0" noProof="0">
              <a:ln>
                <a:noFill/>
              </a:ln>
              <a:solidFill>
                <a:srgbClr val="438086"/>
              </a:solidFill>
              <a:effectLst/>
              <a:uLnTx/>
              <a:uFillTx/>
              <a:latin typeface="Georgia"/>
              <a:ea typeface="+mn-ea"/>
              <a:cs typeface="+mn-cs"/>
            </a:endParaRPr>
          </a:p>
        </p:txBody>
      </p:sp>
      <p:sp>
        <p:nvSpPr>
          <p:cNvPr id="27" name="Slide Number Placeholder 26"/>
          <p:cNvSpPr>
            <a:spLocks noGrp="1"/>
          </p:cNvSpPr>
          <p:nvPr>
            <p:ph type="sldNum" sz="quarter" idx="11"/>
          </p:nvPr>
        </p:nvSpPr>
        <p:spPr/>
        <p:txBody>
          <a:bodyPr rtlCol="0"/>
          <a:lstStyle/>
          <a:p>
            <a:pPr marL="0" marR="0" lvl="0" indent="0" algn="r" defTabSz="121917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400" b="0" i="0" u="none" strike="noStrike" kern="1200" cap="none" spc="0" normalizeH="0" baseline="0" noProof="0" smtClean="0">
                <a:ln>
                  <a:noFill/>
                </a:ln>
                <a:solidFill>
                  <a:srgbClr val="FFFFFF"/>
                </a:solidFill>
                <a:effectLst/>
                <a:uLnTx/>
                <a:uFillTx/>
                <a:latin typeface="Georgia"/>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2400" b="0" i="0" u="none" strike="noStrike" kern="1200" cap="none" spc="0" normalizeH="0" baseline="0" noProof="0">
              <a:ln>
                <a:noFill/>
              </a:ln>
              <a:solidFill>
                <a:srgbClr val="FFFFFF"/>
              </a:solidFill>
              <a:effectLst/>
              <a:uLnTx/>
              <a:uFillTx/>
              <a:latin typeface="Georgia"/>
              <a:ea typeface="+mn-ea"/>
              <a:cs typeface="+mn-cs"/>
            </a:endParaRPr>
          </a:p>
        </p:txBody>
      </p:sp>
      <p:sp>
        <p:nvSpPr>
          <p:cNvPr id="28" name="Footer Placeholder 27"/>
          <p:cNvSpPr>
            <a:spLocks noGrp="1"/>
          </p:cNvSpPr>
          <p:nvPr>
            <p:ph type="ftr" sz="quarter" idx="12"/>
          </p:nvPr>
        </p:nvSpPr>
        <p:spPr/>
        <p:txBody>
          <a:bodyPr rtlCol="0"/>
          <a:lstStyle/>
          <a:p>
            <a:pPr marL="0" marR="0" lvl="0" indent="0" algn="r" defTabSz="12191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srgbClr val="438086"/>
              </a:solidFill>
              <a:effectLst/>
              <a:uLnTx/>
              <a:uFillTx/>
              <a:latin typeface="Georgia"/>
              <a:ea typeface="+mn-ea"/>
              <a:cs typeface="+mn-cs"/>
            </a:endParaRPr>
          </a:p>
        </p:txBody>
      </p:sp>
    </p:spTree>
    <p:extLst>
      <p:ext uri="{BB962C8B-B14F-4D97-AF65-F5344CB8AC3E}">
        <p14:creationId xmlns:p14="http://schemas.microsoft.com/office/powerpoint/2010/main" val="3307358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5333">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8778240" y="612648"/>
            <a:ext cx="1276352" cy="457200"/>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067" b="0" i="0" u="none" strike="noStrike" kern="1200" cap="none" spc="0" normalizeH="0" baseline="0" noProof="0" smtClean="0">
                <a:ln>
                  <a:noFill/>
                </a:ln>
                <a:solidFill>
                  <a:srgbClr val="438086"/>
                </a:solidFill>
                <a:effectLst/>
                <a:uLnTx/>
                <a:uFillTx/>
                <a:latin typeface="Georgia"/>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8/2/2021</a:t>
            </a:fld>
            <a:endParaRPr kumimoji="0" lang="en-US" sz="1067" b="0" i="0" u="none" strike="noStrike" kern="1200" cap="none" spc="0" normalizeH="0" baseline="0" noProof="0">
              <a:ln>
                <a:noFill/>
              </a:ln>
              <a:solidFill>
                <a:srgbClr val="438086"/>
              </a:solidFill>
              <a:effectLst/>
              <a:uLnTx/>
              <a:uFillTx/>
              <a:latin typeface="Georgia"/>
              <a:ea typeface="+mn-ea"/>
              <a:cs typeface="+mn-cs"/>
            </a:endParaRPr>
          </a:p>
        </p:txBody>
      </p:sp>
      <p:sp>
        <p:nvSpPr>
          <p:cNvPr id="4" name="Footer Placeholder 3"/>
          <p:cNvSpPr>
            <a:spLocks noGrp="1"/>
          </p:cNvSpPr>
          <p:nvPr>
            <p:ph type="ftr" sz="quarter" idx="11"/>
          </p:nvPr>
        </p:nvSpPr>
        <p:spPr>
          <a:xfrm>
            <a:off x="7010400" y="612648"/>
            <a:ext cx="1767840" cy="457200"/>
          </a:xfrm>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srgbClr val="438086"/>
              </a:solidFill>
              <a:effectLst/>
              <a:uLnTx/>
              <a:uFillTx/>
              <a:latin typeface="Georgia"/>
              <a:ea typeface="+mn-ea"/>
              <a:cs typeface="+mn-cs"/>
            </a:endParaRPr>
          </a:p>
        </p:txBody>
      </p:sp>
      <p:sp>
        <p:nvSpPr>
          <p:cNvPr id="5" name="Slide Number Placeholder 4"/>
          <p:cNvSpPr>
            <a:spLocks noGrp="1"/>
          </p:cNvSpPr>
          <p:nvPr>
            <p:ph type="sldNum" sz="quarter" idx="12"/>
          </p:nvPr>
        </p:nvSpPr>
        <p:spPr>
          <a:xfrm>
            <a:off x="10899648" y="2272"/>
            <a:ext cx="1016000" cy="365760"/>
          </a:xfrm>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400" b="0" i="0" u="none" strike="noStrike" kern="1200" cap="none" spc="0" normalizeH="0" baseline="0" noProof="0" smtClean="0">
                <a:ln>
                  <a:noFill/>
                </a:ln>
                <a:solidFill>
                  <a:srgbClr val="FFFFFF"/>
                </a:solidFill>
                <a:effectLst/>
                <a:uLnTx/>
                <a:uFillTx/>
                <a:latin typeface="Georgia"/>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2400" b="0" i="0" u="none" strike="noStrike" kern="120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38591477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067" b="0" i="0" u="none" strike="noStrike" kern="1200" cap="none" spc="0" normalizeH="0" baseline="0" noProof="0" smtClean="0">
                <a:ln>
                  <a:noFill/>
                </a:ln>
                <a:solidFill>
                  <a:srgbClr val="438086"/>
                </a:solidFill>
                <a:effectLst/>
                <a:uLnTx/>
                <a:uFillTx/>
                <a:latin typeface="Georgia"/>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8/2/2021</a:t>
            </a:fld>
            <a:endParaRPr kumimoji="0" lang="en-US" sz="1067" b="0" i="0" u="none" strike="noStrike" kern="1200" cap="none" spc="0" normalizeH="0" baseline="0" noProof="0">
              <a:ln>
                <a:noFill/>
              </a:ln>
              <a:solidFill>
                <a:srgbClr val="438086"/>
              </a:solidFill>
              <a:effectLst/>
              <a:uLnTx/>
              <a:uFillTx/>
              <a:latin typeface="Georgia"/>
              <a:ea typeface="+mn-ea"/>
              <a:cs typeface="+mn-cs"/>
            </a:endParaRPr>
          </a:p>
        </p:txBody>
      </p:sp>
      <p:sp>
        <p:nvSpPr>
          <p:cNvPr id="3" name="Footer Placeholder 2"/>
          <p:cNvSpPr>
            <a:spLocks noGrp="1"/>
          </p:cNvSpPr>
          <p:nvPr>
            <p:ph type="ftr" sz="quarter" idx="11"/>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srgbClr val="438086"/>
              </a:solidFill>
              <a:effectLst/>
              <a:uLnTx/>
              <a:uFillTx/>
              <a:latin typeface="Georgia"/>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400" b="0" i="0" u="none" strike="noStrike" kern="1200" cap="none" spc="0" normalizeH="0" baseline="0" noProof="0" smtClean="0">
                <a:ln>
                  <a:noFill/>
                </a:ln>
                <a:solidFill>
                  <a:srgbClr val="FFFFFF"/>
                </a:solidFill>
                <a:effectLst/>
                <a:uLnTx/>
                <a:uFillTx/>
                <a:latin typeface="Georgia"/>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2400" b="0" i="0" u="none" strike="noStrike" kern="120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10159828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1"/>
            <a:ext cx="4511040" cy="877824"/>
          </a:xfrm>
        </p:spPr>
        <p:txBody>
          <a:bodyPr anchor="b"/>
          <a:lstStyle>
            <a:lvl1pPr algn="l">
              <a:buNone/>
              <a:defRPr sz="24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137995" y="2010727"/>
            <a:ext cx="4511040" cy="4617720"/>
          </a:xfrm>
        </p:spPr>
        <p:txBody>
          <a:bodyPr/>
          <a:lstStyle>
            <a:lvl1pPr marL="12192" indent="0">
              <a:buNone/>
              <a:defRPr sz="1867"/>
            </a:lvl1pPr>
            <a:lvl2pPr>
              <a:buNone/>
              <a:defRPr sz="1600"/>
            </a:lvl2pPr>
            <a:lvl3pPr>
              <a:buNone/>
              <a:defRPr sz="1333"/>
            </a:lvl3pPr>
            <a:lvl4pPr>
              <a:buNone/>
              <a:defRPr sz="1200"/>
            </a:lvl4pPr>
            <a:lvl5pPr>
              <a:buNone/>
              <a:defRPr sz="12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4267"/>
            </a:lvl1pPr>
            <a:lvl2pPr>
              <a:defRPr sz="3733"/>
            </a:lvl2pPr>
            <a:lvl3pPr>
              <a:defRPr sz="3200"/>
            </a:lvl3pPr>
            <a:lvl4pPr>
              <a:defRPr sz="2667"/>
            </a:lvl4pPr>
            <a:lvl5pPr>
              <a:defRPr sz="2667"/>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067" b="0" i="0" u="none" strike="noStrike" kern="1200" cap="none" spc="0" normalizeH="0" baseline="0" noProof="0" smtClean="0">
                <a:ln>
                  <a:noFill/>
                </a:ln>
                <a:solidFill>
                  <a:srgbClr val="438086"/>
                </a:solidFill>
                <a:effectLst/>
                <a:uLnTx/>
                <a:uFillTx/>
                <a:latin typeface="Georgia"/>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8/2/2021</a:t>
            </a:fld>
            <a:endParaRPr kumimoji="0" lang="en-US" sz="1067" b="0" i="0" u="none" strike="noStrike" kern="1200" cap="none" spc="0" normalizeH="0" baseline="0" noProof="0">
              <a:ln>
                <a:noFill/>
              </a:ln>
              <a:solidFill>
                <a:srgbClr val="438086"/>
              </a:solidFill>
              <a:effectLst/>
              <a:uLnTx/>
              <a:uFillTx/>
              <a:latin typeface="Georgia"/>
              <a:ea typeface="+mn-ea"/>
              <a:cs typeface="+mn-cs"/>
            </a:endParaRPr>
          </a:p>
        </p:txBody>
      </p:sp>
      <p:sp>
        <p:nvSpPr>
          <p:cNvPr id="6" name="Footer Placeholder 5"/>
          <p:cNvSpPr>
            <a:spLocks noGrp="1"/>
          </p:cNvSpPr>
          <p:nvPr>
            <p:ph type="ftr" sz="quarter" idx="11"/>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srgbClr val="438086"/>
              </a:solidFill>
              <a:effectLst/>
              <a:uLnTx/>
              <a:uFillTx/>
              <a:latin typeface="Georgia"/>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400" b="0" i="0" u="none" strike="noStrike" kern="1200" cap="none" spc="0" normalizeH="0" baseline="0" noProof="0" smtClean="0">
                <a:ln>
                  <a:noFill/>
                </a:ln>
                <a:solidFill>
                  <a:srgbClr val="FFFFFF"/>
                </a:solidFill>
                <a:effectLst/>
                <a:uLnTx/>
                <a:uFillTx/>
                <a:latin typeface="Georgia"/>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2400" b="0" i="0" u="none" strike="noStrike" kern="120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124417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088C68F8-2A0F-4AB1-BDDD-4973967A9985}" type="datetimeFigureOut">
              <a:rPr lang="zh-CN" altLang="en-US" smtClean="0"/>
              <a:t>2021/8/2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84F8C8-0BF3-4D68-9A71-AE62068F9153}" type="slidenum">
              <a:rPr lang="zh-CN" altLang="en-US" smtClean="0"/>
              <a:t>‹#›</a:t>
            </a:fld>
            <a:endParaRPr lang="zh-CN" altLang="en-US"/>
          </a:p>
        </p:txBody>
      </p:sp>
    </p:spTree>
    <p:extLst>
      <p:ext uri="{BB962C8B-B14F-4D97-AF65-F5344CB8AC3E}">
        <p14:creationId xmlns:p14="http://schemas.microsoft.com/office/powerpoint/2010/main" val="2715252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7" y="1109162"/>
            <a:ext cx="782404" cy="4681637"/>
          </a:xfrm>
        </p:spPr>
        <p:txBody>
          <a:bodyPr vert="vert270" lIns="45720" tIns="0" rIns="45720" anchor="t"/>
          <a:lstStyle>
            <a:lvl1pPr algn="ctr">
              <a:buNone/>
              <a:defRPr sz="2667"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4267"/>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10"/>
            <a:ext cx="3454400" cy="2516489"/>
          </a:xfrm>
        </p:spPr>
        <p:txBody>
          <a:bodyPr lIns="0" tIns="0" rIns="45720" anchor="t"/>
          <a:lstStyle>
            <a:lvl1pPr marL="0" indent="0">
              <a:lnSpc>
                <a:spcPct val="100000"/>
              </a:lnSpc>
              <a:spcBef>
                <a:spcPts val="0"/>
              </a:spcBef>
              <a:buFontTx/>
              <a:buNone/>
              <a:defRPr sz="1733"/>
            </a:lvl1pPr>
            <a:lvl2pPr>
              <a:buFontTx/>
              <a:buNone/>
              <a:defRPr sz="1600"/>
            </a:lvl2pPr>
            <a:lvl3pPr>
              <a:buFontTx/>
              <a:buNone/>
              <a:defRPr sz="1333"/>
            </a:lvl3pPr>
            <a:lvl4pPr>
              <a:buFontTx/>
              <a:buNone/>
              <a:defRPr sz="1200"/>
            </a:lvl4pPr>
            <a:lvl5pPr>
              <a:buFontTx/>
              <a:buNone/>
              <a:defRPr sz="12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067" b="0" i="0" u="none" strike="noStrike" kern="1200" cap="none" spc="0" normalizeH="0" baseline="0" noProof="0" smtClean="0">
                <a:ln>
                  <a:noFill/>
                </a:ln>
                <a:solidFill>
                  <a:srgbClr val="438086"/>
                </a:solidFill>
                <a:effectLst/>
                <a:uLnTx/>
                <a:uFillTx/>
                <a:latin typeface="Georgia"/>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8/2/2021</a:t>
            </a:fld>
            <a:endParaRPr kumimoji="0" lang="en-US" sz="1067" b="0" i="0" u="none" strike="noStrike" kern="1200" cap="none" spc="0" normalizeH="0" baseline="0" noProof="0">
              <a:ln>
                <a:noFill/>
              </a:ln>
              <a:solidFill>
                <a:srgbClr val="438086"/>
              </a:solidFill>
              <a:effectLst/>
              <a:uLnTx/>
              <a:uFillTx/>
              <a:latin typeface="Georgia"/>
              <a:ea typeface="+mn-ea"/>
              <a:cs typeface="+mn-cs"/>
            </a:endParaRPr>
          </a:p>
        </p:txBody>
      </p:sp>
      <p:sp>
        <p:nvSpPr>
          <p:cNvPr id="6" name="Footer Placeholder 5"/>
          <p:cNvSpPr>
            <a:spLocks noGrp="1"/>
          </p:cNvSpPr>
          <p:nvPr>
            <p:ph type="ftr" sz="quarter" idx="11"/>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srgbClr val="438086"/>
              </a:solidFill>
              <a:effectLst/>
              <a:uLnTx/>
              <a:uFillTx/>
              <a:latin typeface="Georgia"/>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400" b="0" i="0" u="none" strike="noStrike" kern="1200" cap="none" spc="0" normalizeH="0" baseline="0" noProof="0" smtClean="0">
                <a:ln>
                  <a:noFill/>
                </a:ln>
                <a:solidFill>
                  <a:srgbClr val="FFFFFF"/>
                </a:solidFill>
                <a:effectLst/>
                <a:uLnTx/>
                <a:uFillTx/>
                <a:latin typeface="Georgia"/>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2400" b="0" i="0" u="none" strike="noStrike" kern="120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8479247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067" b="0" i="0" u="none" strike="noStrike" kern="1200" cap="none" spc="0" normalizeH="0" baseline="0" noProof="0" smtClean="0">
                <a:ln>
                  <a:noFill/>
                </a:ln>
                <a:solidFill>
                  <a:srgbClr val="438086"/>
                </a:solidFill>
                <a:effectLst/>
                <a:uLnTx/>
                <a:uFillTx/>
                <a:latin typeface="Georgia"/>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8/2/2021</a:t>
            </a:fld>
            <a:endParaRPr kumimoji="0" lang="en-US" sz="1067" b="0" i="0" u="none" strike="noStrike" kern="1200" cap="none" spc="0" normalizeH="0" baseline="0" noProof="0">
              <a:ln>
                <a:noFill/>
              </a:ln>
              <a:solidFill>
                <a:srgbClr val="438086"/>
              </a:solidFill>
              <a:effectLst/>
              <a:uLnTx/>
              <a:uFillTx/>
              <a:latin typeface="Georgia"/>
              <a:ea typeface="+mn-ea"/>
              <a:cs typeface="+mn-cs"/>
            </a:endParaRPr>
          </a:p>
        </p:txBody>
      </p:sp>
      <p:sp>
        <p:nvSpPr>
          <p:cNvPr id="5" name="Footer Placeholder 4"/>
          <p:cNvSpPr>
            <a:spLocks noGrp="1"/>
          </p:cNvSpPr>
          <p:nvPr>
            <p:ph type="ftr" sz="quarter" idx="11"/>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srgbClr val="438086"/>
              </a:solidFill>
              <a:effectLst/>
              <a:uLnTx/>
              <a:uFillTx/>
              <a:latin typeface="Georgia"/>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400" b="0" i="0" u="none" strike="noStrike" kern="1200" cap="none" spc="0" normalizeH="0" baseline="0" noProof="0" smtClean="0">
                <a:ln>
                  <a:noFill/>
                </a:ln>
                <a:solidFill>
                  <a:srgbClr val="FFFFFF"/>
                </a:solidFill>
                <a:effectLst/>
                <a:uLnTx/>
                <a:uFillTx/>
                <a:latin typeface="Georgia"/>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2400" b="0" i="0" u="none" strike="noStrike" kern="120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2050275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067" b="0" i="0" u="none" strike="noStrike" kern="1200" cap="none" spc="0" normalizeH="0" baseline="0" noProof="0" smtClean="0">
                <a:ln>
                  <a:noFill/>
                </a:ln>
                <a:solidFill>
                  <a:srgbClr val="438086"/>
                </a:solidFill>
                <a:effectLst/>
                <a:uLnTx/>
                <a:uFillTx/>
                <a:latin typeface="Georgia"/>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8/2/2021</a:t>
            </a:fld>
            <a:endParaRPr kumimoji="0" lang="en-US" sz="1067" b="0" i="0" u="none" strike="noStrike" kern="1200" cap="none" spc="0" normalizeH="0" baseline="0" noProof="0">
              <a:ln>
                <a:noFill/>
              </a:ln>
              <a:solidFill>
                <a:srgbClr val="438086"/>
              </a:solidFill>
              <a:effectLst/>
              <a:uLnTx/>
              <a:uFillTx/>
              <a:latin typeface="Georgia"/>
              <a:ea typeface="+mn-ea"/>
              <a:cs typeface="+mn-cs"/>
            </a:endParaRPr>
          </a:p>
        </p:txBody>
      </p:sp>
      <p:sp>
        <p:nvSpPr>
          <p:cNvPr id="5" name="Footer Placeholder 4"/>
          <p:cNvSpPr>
            <a:spLocks noGrp="1"/>
          </p:cNvSpPr>
          <p:nvPr>
            <p:ph type="ftr" sz="quarter" idx="11"/>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srgbClr val="438086"/>
              </a:solidFill>
              <a:effectLst/>
              <a:uLnTx/>
              <a:uFillTx/>
              <a:latin typeface="Georgia"/>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400" b="0" i="0" u="none" strike="noStrike" kern="1200" cap="none" spc="0" normalizeH="0" baseline="0" noProof="0" smtClean="0">
                <a:ln>
                  <a:noFill/>
                </a:ln>
                <a:solidFill>
                  <a:srgbClr val="FFFFFF"/>
                </a:solidFill>
                <a:effectLst/>
                <a:uLnTx/>
                <a:uFillTx/>
                <a:latin typeface="Georgia"/>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2400" b="0" i="0" u="none" strike="noStrike" kern="120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1006756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088C68F8-2A0F-4AB1-BDDD-4973967A9985}" type="datetimeFigureOut">
              <a:rPr lang="zh-CN" altLang="en-US" smtClean="0"/>
              <a:t>2021/8/2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84F8C8-0BF3-4D68-9A71-AE62068F9153}" type="slidenum">
              <a:rPr lang="zh-CN" altLang="en-US" smtClean="0"/>
              <a:t>‹#›</a:t>
            </a:fld>
            <a:endParaRPr lang="zh-CN" altLang="en-US"/>
          </a:p>
        </p:txBody>
      </p:sp>
    </p:spTree>
    <p:extLst>
      <p:ext uri="{BB962C8B-B14F-4D97-AF65-F5344CB8AC3E}">
        <p14:creationId xmlns:p14="http://schemas.microsoft.com/office/powerpoint/2010/main" val="3716499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088C68F8-2A0F-4AB1-BDDD-4973967A9985}" type="datetimeFigureOut">
              <a:rPr lang="zh-CN" altLang="en-US" smtClean="0"/>
              <a:t>2021/8/2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84F8C8-0BF3-4D68-9A71-AE62068F9153}" type="slidenum">
              <a:rPr lang="zh-CN" altLang="en-US" smtClean="0"/>
              <a:t>‹#›</a:t>
            </a:fld>
            <a:endParaRPr lang="zh-CN" altLang="en-US"/>
          </a:p>
        </p:txBody>
      </p:sp>
    </p:spTree>
    <p:extLst>
      <p:ext uri="{BB962C8B-B14F-4D97-AF65-F5344CB8AC3E}">
        <p14:creationId xmlns:p14="http://schemas.microsoft.com/office/powerpoint/2010/main" val="1154714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088C68F8-2A0F-4AB1-BDDD-4973967A9985}" type="datetimeFigureOut">
              <a:rPr lang="zh-CN" altLang="en-US" smtClean="0"/>
              <a:t>2021/8/2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84F8C8-0BF3-4D68-9A71-AE62068F9153}" type="slidenum">
              <a:rPr lang="zh-CN" altLang="en-US" smtClean="0"/>
              <a:t>‹#›</a:t>
            </a:fld>
            <a:endParaRPr lang="zh-CN" altLang="en-US"/>
          </a:p>
        </p:txBody>
      </p:sp>
    </p:spTree>
    <p:extLst>
      <p:ext uri="{BB962C8B-B14F-4D97-AF65-F5344CB8AC3E}">
        <p14:creationId xmlns:p14="http://schemas.microsoft.com/office/powerpoint/2010/main" val="2599405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088C68F8-2A0F-4AB1-BDDD-4973967A9985}" type="datetimeFigureOut">
              <a:rPr lang="zh-CN" altLang="en-US" smtClean="0"/>
              <a:t>2021/8/2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84F8C8-0BF3-4D68-9A71-AE62068F9153}" type="slidenum">
              <a:rPr lang="zh-CN" altLang="en-US" smtClean="0"/>
              <a:t>‹#›</a:t>
            </a:fld>
            <a:endParaRPr lang="zh-CN" altLang="en-US"/>
          </a:p>
        </p:txBody>
      </p:sp>
    </p:spTree>
    <p:extLst>
      <p:ext uri="{BB962C8B-B14F-4D97-AF65-F5344CB8AC3E}">
        <p14:creationId xmlns:p14="http://schemas.microsoft.com/office/powerpoint/2010/main" val="422170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8C68F8-2A0F-4AB1-BDDD-4973967A9985}" type="datetimeFigureOut">
              <a:rPr lang="zh-CN" altLang="en-US" smtClean="0"/>
              <a:t>2021/8/2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84F8C8-0BF3-4D68-9A71-AE62068F9153}" type="slidenum">
              <a:rPr lang="zh-CN" altLang="en-US" smtClean="0"/>
              <a:t>‹#›</a:t>
            </a:fld>
            <a:endParaRPr lang="zh-CN" altLang="en-US"/>
          </a:p>
        </p:txBody>
      </p:sp>
    </p:spTree>
    <p:extLst>
      <p:ext uri="{BB962C8B-B14F-4D97-AF65-F5344CB8AC3E}">
        <p14:creationId xmlns:p14="http://schemas.microsoft.com/office/powerpoint/2010/main" val="2239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088C68F8-2A0F-4AB1-BDDD-4973967A9985}" type="datetimeFigureOut">
              <a:rPr lang="zh-CN" altLang="en-US" smtClean="0"/>
              <a:t>2021/8/2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84F8C8-0BF3-4D68-9A71-AE62068F9153}" type="slidenum">
              <a:rPr lang="zh-CN" altLang="en-US" smtClean="0"/>
              <a:t>‹#›</a:t>
            </a:fld>
            <a:endParaRPr lang="zh-CN" altLang="en-US"/>
          </a:p>
        </p:txBody>
      </p:sp>
    </p:spTree>
    <p:extLst>
      <p:ext uri="{BB962C8B-B14F-4D97-AF65-F5344CB8AC3E}">
        <p14:creationId xmlns:p14="http://schemas.microsoft.com/office/powerpoint/2010/main" val="4179269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088C68F8-2A0F-4AB1-BDDD-4973967A9985}" type="datetimeFigureOut">
              <a:rPr lang="zh-CN" altLang="en-US" smtClean="0"/>
              <a:t>2021/8/2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84F8C8-0BF3-4D68-9A71-AE62068F9153}" type="slidenum">
              <a:rPr lang="zh-CN" altLang="en-US" smtClean="0"/>
              <a:t>‹#›</a:t>
            </a:fld>
            <a:endParaRPr lang="zh-CN" altLang="en-US"/>
          </a:p>
        </p:txBody>
      </p:sp>
    </p:spTree>
    <p:extLst>
      <p:ext uri="{BB962C8B-B14F-4D97-AF65-F5344CB8AC3E}">
        <p14:creationId xmlns:p14="http://schemas.microsoft.com/office/powerpoint/2010/main" val="474136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8C68F8-2A0F-4AB1-BDDD-4973967A9985}" type="datetimeFigureOut">
              <a:rPr lang="zh-CN" altLang="en-US" smtClean="0"/>
              <a:t>2021/8/2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84F8C8-0BF3-4D68-9A71-AE62068F9153}" type="slidenum">
              <a:rPr lang="zh-CN" altLang="en-US" smtClean="0"/>
              <a:t>‹#›</a:t>
            </a:fld>
            <a:endParaRPr lang="zh-CN" altLang="en-US"/>
          </a:p>
        </p:txBody>
      </p:sp>
    </p:spTree>
    <p:extLst>
      <p:ext uri="{BB962C8B-B14F-4D97-AF65-F5344CB8AC3E}">
        <p14:creationId xmlns:p14="http://schemas.microsoft.com/office/powerpoint/2010/main" val="2363755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21"/>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eorgia"/>
              <a:ea typeface="+mn-ea"/>
              <a:cs typeface="+mn-cs"/>
            </a:endParaRPr>
          </a:p>
        </p:txBody>
      </p:sp>
      <p:sp>
        <p:nvSpPr>
          <p:cNvPr id="29" name="Rectangle 28"/>
          <p:cNvSpPr/>
          <p:nvPr/>
        </p:nvSpPr>
        <p:spPr>
          <a:xfrm>
            <a:off x="0" y="2"/>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eorgia"/>
              <a:ea typeface="+mn-ea"/>
              <a:cs typeface="+mn-cs"/>
            </a:endParaRPr>
          </a:p>
        </p:txBody>
      </p:sp>
      <p:sp>
        <p:nvSpPr>
          <p:cNvPr id="30" name="Rectangle 29"/>
          <p:cNvSpPr/>
          <p:nvPr/>
        </p:nvSpPr>
        <p:spPr>
          <a:xfrm>
            <a:off x="6" y="308280"/>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eorgia"/>
              <a:ea typeface="+mn-ea"/>
              <a:cs typeface="+mn-cs"/>
            </a:endParaRPr>
          </a:p>
        </p:txBody>
      </p:sp>
      <p:sp>
        <p:nvSpPr>
          <p:cNvPr id="31" name="Rectangle 30"/>
          <p:cNvSpPr/>
          <p:nvPr/>
        </p:nvSpPr>
        <p:spPr>
          <a:xfrm flipV="1">
            <a:off x="7213582" y="360249"/>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eorgia"/>
              <a:ea typeface="+mn-ea"/>
              <a:cs typeface="+mn-cs"/>
            </a:endParaRPr>
          </a:p>
        </p:txBody>
      </p:sp>
      <p:sp>
        <p:nvSpPr>
          <p:cNvPr id="32" name="Rectangle 31"/>
          <p:cNvSpPr/>
          <p:nvPr/>
        </p:nvSpPr>
        <p:spPr>
          <a:xfrm flipV="1">
            <a:off x="7213606"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eorgia"/>
              <a:ea typeface="+mn-ea"/>
              <a:cs typeface="+mn-cs"/>
            </a:endParaRPr>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eorgia"/>
              <a:ea typeface="+mn-ea"/>
              <a:cs typeface="+mn-cs"/>
            </a:endParaRPr>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eorgia"/>
              <a:ea typeface="+mn-ea"/>
              <a:cs typeface="+mn-cs"/>
            </a:endParaRPr>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Georgia"/>
              <a:ea typeface="+mn-ea"/>
              <a:cs typeface="+mn-cs"/>
            </a:endParaRPr>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Georgia"/>
              <a:ea typeface="+mn-ea"/>
              <a:cs typeface="+mn-cs"/>
            </a:endParaRPr>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eorgia"/>
              <a:ea typeface="+mn-ea"/>
              <a:cs typeface="+mn-cs"/>
            </a:endParaRPr>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eorgia"/>
              <a:ea typeface="+mn-ea"/>
              <a:cs typeface="+mn-cs"/>
            </a:endParaRPr>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eorgia"/>
              <a:ea typeface="+mn-ea"/>
              <a:cs typeface="+mn-cs"/>
            </a:endParaRPr>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Georgia"/>
              <a:ea typeface="+mn-ea"/>
              <a:cs typeface="+mn-cs"/>
            </a:endParaRPr>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067">
                <a:solidFill>
                  <a:schemeClr val="accent2"/>
                </a:solidFill>
              </a:defRPr>
            </a:lvl1pPr>
          </a:lstStyle>
          <a:p>
            <a:pPr marL="0" marR="0" lvl="0" indent="0" algn="l" defTabSz="121917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067" b="0" i="0" u="none" strike="noStrike" kern="1200" cap="none" spc="0" normalizeH="0" baseline="0" noProof="0" smtClean="0">
                <a:ln>
                  <a:noFill/>
                </a:ln>
                <a:solidFill>
                  <a:srgbClr val="438086"/>
                </a:solidFill>
                <a:effectLst/>
                <a:uLnTx/>
                <a:uFillTx/>
                <a:latin typeface="Georgia"/>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8/2/2021</a:t>
            </a:fld>
            <a:endParaRPr kumimoji="0" lang="en-US" sz="1067" b="0" i="0" u="none" strike="noStrike" kern="1200" cap="none" spc="0" normalizeH="0" baseline="0" noProof="0">
              <a:ln>
                <a:noFill/>
              </a:ln>
              <a:solidFill>
                <a:srgbClr val="438086"/>
              </a:solidFill>
              <a:effectLst/>
              <a:uLnTx/>
              <a:uFillTx/>
              <a:latin typeface="Georgia"/>
              <a:ea typeface="+mn-ea"/>
              <a:cs typeface="+mn-cs"/>
            </a:endParaRP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067">
                <a:solidFill>
                  <a:schemeClr val="accent2"/>
                </a:solidFill>
              </a:defRPr>
            </a:lvl1pPr>
          </a:lstStyle>
          <a:p>
            <a:pPr marL="0" marR="0" lvl="0" indent="0" algn="r" defTabSz="12191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srgbClr val="438086"/>
              </a:solidFill>
              <a:effectLst/>
              <a:uLnTx/>
              <a:uFillTx/>
              <a:latin typeface="Georgia"/>
              <a:ea typeface="+mn-ea"/>
              <a:cs typeface="+mn-cs"/>
            </a:endParaRPr>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2400">
                <a:solidFill>
                  <a:srgbClr val="FFFFFF"/>
                </a:solidFill>
              </a:defRPr>
            </a:lvl1pPr>
          </a:lstStyle>
          <a:p>
            <a:pPr marL="0" marR="0" lvl="0" indent="0" algn="r" defTabSz="121917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400" b="0" i="0" u="none" strike="noStrike" kern="1200" cap="none" spc="0" normalizeH="0" baseline="0" noProof="0" smtClean="0">
                <a:ln>
                  <a:noFill/>
                </a:ln>
                <a:solidFill>
                  <a:srgbClr val="FFFFFF"/>
                </a:solidFill>
                <a:effectLst/>
                <a:uLnTx/>
                <a:uFillTx/>
                <a:latin typeface="Georgia"/>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2400" b="0" i="0" u="none" strike="noStrike" kern="120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16211495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333" kern="1200">
          <a:solidFill>
            <a:schemeClr val="tx2"/>
          </a:solidFill>
          <a:latin typeface="+mj-lt"/>
          <a:ea typeface="+mj-ea"/>
          <a:cs typeface="+mj-cs"/>
        </a:defRPr>
      </a:lvl1pPr>
    </p:titleStyle>
    <p:bodyStyle>
      <a:lvl1pPr marL="487668" indent="-341367" algn="l" rtl="0" eaLnBrk="1" latinLnBrk="0" hangingPunct="1">
        <a:spcBef>
          <a:spcPts val="400"/>
        </a:spcBef>
        <a:buClr>
          <a:schemeClr val="accent3"/>
        </a:buClr>
        <a:buFont typeface="Georgia"/>
        <a:buChar char="•"/>
        <a:defRPr kumimoji="0" sz="3733" kern="1200">
          <a:solidFill>
            <a:schemeClr val="tx1"/>
          </a:solidFill>
          <a:latin typeface="+mn-lt"/>
          <a:ea typeface="+mn-ea"/>
          <a:cs typeface="+mn-cs"/>
        </a:defRPr>
      </a:lvl1pPr>
      <a:lvl2pPr marL="877802" indent="-329176" algn="l" rtl="0" eaLnBrk="1" latinLnBrk="0" hangingPunct="1">
        <a:spcBef>
          <a:spcPts val="400"/>
        </a:spcBef>
        <a:buClr>
          <a:schemeClr val="accent2"/>
        </a:buClr>
        <a:buFont typeface="Georgia"/>
        <a:buChar char="▫"/>
        <a:defRPr kumimoji="0" sz="3467" kern="1200">
          <a:solidFill>
            <a:schemeClr val="accent2"/>
          </a:solidFill>
          <a:latin typeface="+mn-lt"/>
          <a:ea typeface="+mn-ea"/>
          <a:cs typeface="+mn-cs"/>
        </a:defRPr>
      </a:lvl2pPr>
      <a:lvl3pPr marL="1231361" indent="-292601" algn="l" rtl="0" eaLnBrk="1" latinLnBrk="0" hangingPunct="1">
        <a:spcBef>
          <a:spcPts val="400"/>
        </a:spcBef>
        <a:buClr>
          <a:schemeClr val="accent1"/>
        </a:buClr>
        <a:buFont typeface="Wingdings 2"/>
        <a:buChar char=""/>
        <a:defRPr kumimoji="0" sz="3200" kern="1200">
          <a:solidFill>
            <a:schemeClr val="accent1"/>
          </a:solidFill>
          <a:latin typeface="+mn-lt"/>
          <a:ea typeface="+mn-ea"/>
          <a:cs typeface="+mn-cs"/>
        </a:defRPr>
      </a:lvl3pPr>
      <a:lvl4pPr marL="1572729" indent="-268217" algn="l" rtl="0" eaLnBrk="1" latinLnBrk="0" hangingPunct="1">
        <a:spcBef>
          <a:spcPts val="400"/>
        </a:spcBef>
        <a:buClr>
          <a:schemeClr val="accent1"/>
        </a:buClr>
        <a:buFont typeface="Wingdings 2"/>
        <a:buChar char=""/>
        <a:defRPr kumimoji="0" sz="2933" kern="1200">
          <a:solidFill>
            <a:schemeClr val="accent1"/>
          </a:solidFill>
          <a:latin typeface="+mn-lt"/>
          <a:ea typeface="+mn-ea"/>
          <a:cs typeface="+mn-cs"/>
        </a:defRPr>
      </a:lvl4pPr>
      <a:lvl5pPr marL="1853138" indent="-243834" algn="l" rtl="0" eaLnBrk="1" latinLnBrk="0" hangingPunct="1">
        <a:spcBef>
          <a:spcPts val="400"/>
        </a:spcBef>
        <a:buClr>
          <a:schemeClr val="accent3"/>
        </a:buClr>
        <a:buFont typeface="Georgia"/>
        <a:buChar char="▫"/>
        <a:defRPr kumimoji="0" sz="2667" kern="1200">
          <a:solidFill>
            <a:schemeClr val="accent3"/>
          </a:solidFill>
          <a:latin typeface="+mn-lt"/>
          <a:ea typeface="+mn-ea"/>
          <a:cs typeface="+mn-cs"/>
        </a:defRPr>
      </a:lvl5pPr>
      <a:lvl6pPr marL="2145738" indent="-243834" algn="l" rtl="0" eaLnBrk="1" latinLnBrk="0" hangingPunct="1">
        <a:spcBef>
          <a:spcPts val="400"/>
        </a:spcBef>
        <a:buClr>
          <a:schemeClr val="accent3"/>
        </a:buClr>
        <a:buFont typeface="Georgia"/>
        <a:buChar char="▫"/>
        <a:defRPr kumimoji="0" sz="2400" kern="1200">
          <a:solidFill>
            <a:schemeClr val="accent3"/>
          </a:solidFill>
          <a:latin typeface="+mn-lt"/>
          <a:ea typeface="+mn-ea"/>
          <a:cs typeface="+mn-cs"/>
        </a:defRPr>
      </a:lvl6pPr>
      <a:lvl7pPr marL="2438339" indent="-243834" algn="l" rtl="0" eaLnBrk="1" latinLnBrk="0" hangingPunct="1">
        <a:spcBef>
          <a:spcPts val="400"/>
        </a:spcBef>
        <a:buClr>
          <a:schemeClr val="accent3"/>
        </a:buClr>
        <a:buFont typeface="Georgia"/>
        <a:buChar char="▫"/>
        <a:defRPr kumimoji="0" sz="2133" kern="1200">
          <a:solidFill>
            <a:schemeClr val="accent3"/>
          </a:solidFill>
          <a:latin typeface="+mn-lt"/>
          <a:ea typeface="+mn-ea"/>
          <a:cs typeface="+mn-cs"/>
        </a:defRPr>
      </a:lvl7pPr>
      <a:lvl8pPr marL="2706556" indent="-243834" algn="l" rtl="0" eaLnBrk="1" latinLnBrk="0" hangingPunct="1">
        <a:spcBef>
          <a:spcPts val="400"/>
        </a:spcBef>
        <a:buClr>
          <a:schemeClr val="accent3"/>
        </a:buClr>
        <a:buFont typeface="Georgia"/>
        <a:buChar char="◦"/>
        <a:defRPr kumimoji="0" sz="2000" kern="1200">
          <a:solidFill>
            <a:schemeClr val="accent3"/>
          </a:solidFill>
          <a:latin typeface="+mn-lt"/>
          <a:ea typeface="+mn-ea"/>
          <a:cs typeface="+mn-cs"/>
        </a:defRPr>
      </a:lvl8pPr>
      <a:lvl9pPr marL="2986965" indent="-243834" algn="l" rtl="0" eaLnBrk="1" latinLnBrk="0" hangingPunct="1">
        <a:spcBef>
          <a:spcPts val="400"/>
        </a:spcBef>
        <a:buClr>
          <a:schemeClr val="accent3"/>
        </a:buClr>
        <a:buFont typeface="Georgia"/>
        <a:buChar char="◦"/>
        <a:defRPr kumimoji="0" sz="1867"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09585" algn="l" rtl="0" eaLnBrk="1" latinLnBrk="0" hangingPunct="1">
        <a:defRPr kumimoji="0" kern="1200">
          <a:solidFill>
            <a:schemeClr val="tx1"/>
          </a:solidFill>
          <a:latin typeface="+mn-lt"/>
          <a:ea typeface="+mn-ea"/>
          <a:cs typeface="+mn-cs"/>
        </a:defRPr>
      </a:lvl2pPr>
      <a:lvl3pPr marL="1219170" algn="l" rtl="0" eaLnBrk="1" latinLnBrk="0" hangingPunct="1">
        <a:defRPr kumimoji="0" kern="1200">
          <a:solidFill>
            <a:schemeClr val="tx1"/>
          </a:solidFill>
          <a:latin typeface="+mn-lt"/>
          <a:ea typeface="+mn-ea"/>
          <a:cs typeface="+mn-cs"/>
        </a:defRPr>
      </a:lvl3pPr>
      <a:lvl4pPr marL="1828754" algn="l" rtl="0" eaLnBrk="1" latinLnBrk="0" hangingPunct="1">
        <a:defRPr kumimoji="0" kern="1200">
          <a:solidFill>
            <a:schemeClr val="tx1"/>
          </a:solidFill>
          <a:latin typeface="+mn-lt"/>
          <a:ea typeface="+mn-ea"/>
          <a:cs typeface="+mn-cs"/>
        </a:defRPr>
      </a:lvl4pPr>
      <a:lvl5pPr marL="2438339" algn="l" rtl="0" eaLnBrk="1" latinLnBrk="0" hangingPunct="1">
        <a:defRPr kumimoji="0" kern="1200">
          <a:solidFill>
            <a:schemeClr val="tx1"/>
          </a:solidFill>
          <a:latin typeface="+mn-lt"/>
          <a:ea typeface="+mn-ea"/>
          <a:cs typeface="+mn-cs"/>
        </a:defRPr>
      </a:lvl5pPr>
      <a:lvl6pPr marL="3047924" algn="l" rtl="0" eaLnBrk="1" latinLnBrk="0" hangingPunct="1">
        <a:defRPr kumimoji="0" kern="1200">
          <a:solidFill>
            <a:schemeClr val="tx1"/>
          </a:solidFill>
          <a:latin typeface="+mn-lt"/>
          <a:ea typeface="+mn-ea"/>
          <a:cs typeface="+mn-cs"/>
        </a:defRPr>
      </a:lvl6pPr>
      <a:lvl7pPr marL="3657509" algn="l" rtl="0" eaLnBrk="1" latinLnBrk="0" hangingPunct="1">
        <a:defRPr kumimoji="0" kern="1200">
          <a:solidFill>
            <a:schemeClr val="tx1"/>
          </a:solidFill>
          <a:latin typeface="+mn-lt"/>
          <a:ea typeface="+mn-ea"/>
          <a:cs typeface="+mn-cs"/>
        </a:defRPr>
      </a:lvl7pPr>
      <a:lvl8pPr marL="4267093" algn="l" rtl="0" eaLnBrk="1" latinLnBrk="0" hangingPunct="1">
        <a:defRPr kumimoji="0" kern="1200">
          <a:solidFill>
            <a:schemeClr val="tx1"/>
          </a:solidFill>
          <a:latin typeface="+mn-lt"/>
          <a:ea typeface="+mn-ea"/>
          <a:cs typeface="+mn-cs"/>
        </a:defRPr>
      </a:lvl8pPr>
      <a:lvl9pPr marL="487667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00.png"/><Relationship Id="rId18" Type="http://schemas.microsoft.com/office/2007/relationships/diagramDrawing" Target="../diagrams/drawing1.xml"/><Relationship Id="rId3" Type="http://schemas.openxmlformats.org/officeDocument/2006/relationships/image" Target="../media/image2.png"/><Relationship Id="rId12" Type="http://schemas.openxmlformats.org/officeDocument/2006/relationships/image" Target="../media/image1000.png"/><Relationship Id="rId17" Type="http://schemas.openxmlformats.org/officeDocument/2006/relationships/diagramColors" Target="../diagrams/colors1.xml"/><Relationship Id="rId2" Type="http://schemas.openxmlformats.org/officeDocument/2006/relationships/notesSlide" Target="../notesSlides/notesSlide1.xml"/><Relationship Id="rId16" Type="http://schemas.openxmlformats.org/officeDocument/2006/relationships/diagramQuickStyle" Target="../diagrams/quickStyle1.xml"/><Relationship Id="rId1" Type="http://schemas.openxmlformats.org/officeDocument/2006/relationships/slideLayout" Target="../slideLayouts/slideLayout13.xml"/><Relationship Id="rId11" Type="http://schemas.openxmlformats.org/officeDocument/2006/relationships/image" Target="../media/image900.png"/><Relationship Id="rId15" Type="http://schemas.openxmlformats.org/officeDocument/2006/relationships/diagramLayout" Target="../diagrams/layout1.xml"/><Relationship Id="rId10" Type="http://schemas.openxmlformats.org/officeDocument/2006/relationships/image" Target="../media/image80.png"/><Relationship Id="rId9" Type="http://schemas.openxmlformats.org/officeDocument/2006/relationships/image" Target="../media/image70.png"/><Relationship Id="rId1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1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1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42.png"/><Relationship Id="rId12" Type="http://schemas.openxmlformats.org/officeDocument/2006/relationships/image" Target="../media/image41.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40.emf"/><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2.png"/><Relationship Id="rId9" Type="http://schemas.openxmlformats.org/officeDocument/2006/relationships/image" Target="../media/image44.png"/><Relationship Id="rId14"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9.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3.emf"/><Relationship Id="rId4" Type="http://schemas.openxmlformats.org/officeDocument/2006/relationships/image" Target="../media/image46.png"/><Relationship Id="rId9" Type="http://schemas.openxmlformats.org/officeDocument/2006/relationships/image" Target="../media/image42.emf"/></Relationships>
</file>

<file path=ppt/slides/_rels/slide17.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9.png"/><Relationship Id="rId3" Type="http://schemas.openxmlformats.org/officeDocument/2006/relationships/image" Target="../media/image45.emf"/><Relationship Id="rId7" Type="http://schemas.openxmlformats.org/officeDocument/2006/relationships/image" Target="../media/image42.png"/><Relationship Id="rId12" Type="http://schemas.openxmlformats.org/officeDocument/2006/relationships/image" Target="../media/image49.png"/><Relationship Id="rId2" Type="http://schemas.openxmlformats.org/officeDocument/2006/relationships/image" Target="../media/image44.emf"/><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48.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2.png"/><Relationship Id="rId9" Type="http://schemas.openxmlformats.org/officeDocument/2006/relationships/image" Target="../media/image55.png"/></Relationships>
</file>

<file path=ppt/slides/_rels/slide18.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9.png"/><Relationship Id="rId3" Type="http://schemas.openxmlformats.org/officeDocument/2006/relationships/image" Target="../media/image47.emf"/><Relationship Id="rId7" Type="http://schemas.openxmlformats.org/officeDocument/2006/relationships/image" Target="../media/image42.png"/><Relationship Id="rId12" Type="http://schemas.openxmlformats.org/officeDocument/2006/relationships/image" Target="../media/image48.png"/><Relationship Id="rId2" Type="http://schemas.openxmlformats.org/officeDocument/2006/relationships/image" Target="../media/image46.emf"/><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49.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2.png"/><Relationship Id="rId9" Type="http://schemas.openxmlformats.org/officeDocument/2006/relationships/image" Target="../media/image58.png"/></Relationships>
</file>

<file path=ppt/slides/_rels/slide19.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7" Type="http://schemas.openxmlformats.org/officeDocument/2006/relationships/image" Target="../media/image42.png"/><Relationship Id="rId12" Type="http://schemas.openxmlformats.org/officeDocument/2006/relationships/image" Target="../media/image5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9.png"/><Relationship Id="rId5" Type="http://schemas.openxmlformats.org/officeDocument/2006/relationships/image" Target="../media/image40.png"/><Relationship Id="rId15" Type="http://schemas.openxmlformats.org/officeDocument/2006/relationships/image" Target="../media/image49.emf"/><Relationship Id="rId10" Type="http://schemas.openxmlformats.org/officeDocument/2006/relationships/image" Target="../media/image45.png"/><Relationship Id="rId9" Type="http://schemas.openxmlformats.org/officeDocument/2006/relationships/image" Target="../media/image53.png"/><Relationship Id="rId14" Type="http://schemas.openxmlformats.org/officeDocument/2006/relationships/image" Target="../media/image48.emf"/></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9.png"/><Relationship Id="rId3" Type="http://schemas.openxmlformats.org/officeDocument/2006/relationships/image" Target="../media/image48.png"/><Relationship Id="rId7" Type="http://schemas.openxmlformats.org/officeDocument/2006/relationships/image" Target="../media/image42.png"/><Relationship Id="rId12" Type="http://schemas.openxmlformats.org/officeDocument/2006/relationships/image" Target="../media/image49.png"/><Relationship Id="rId2" Type="http://schemas.openxmlformats.org/officeDocument/2006/relationships/notesSlide" Target="../notesSlides/notesSlide9.xml"/><Relationship Id="rId16" Type="http://schemas.openxmlformats.org/officeDocument/2006/relationships/image" Target="../media/image51.emf"/><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0.png"/><Relationship Id="rId15" Type="http://schemas.openxmlformats.org/officeDocument/2006/relationships/image" Target="../media/image50.emf"/><Relationship Id="rId10" Type="http://schemas.openxmlformats.org/officeDocument/2006/relationships/image" Target="../media/image45.png"/><Relationship Id="rId4" Type="http://schemas.openxmlformats.org/officeDocument/2006/relationships/image" Target="../media/image2.png"/><Relationship Id="rId9" Type="http://schemas.openxmlformats.org/officeDocument/2006/relationships/image" Target="../media/image44.png"/><Relationship Id="rId14" Type="http://schemas.openxmlformats.org/officeDocument/2006/relationships/image" Target="../media/image57.png"/></Relationships>
</file>

<file path=ppt/slides/_rels/slide21.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9.png"/><Relationship Id="rId3" Type="http://schemas.openxmlformats.org/officeDocument/2006/relationships/image" Target="../media/image48.png"/><Relationship Id="rId7" Type="http://schemas.openxmlformats.org/officeDocument/2006/relationships/image" Target="../media/image42.png"/><Relationship Id="rId12" Type="http://schemas.openxmlformats.org/officeDocument/2006/relationships/image" Target="../media/image49.png"/><Relationship Id="rId2" Type="http://schemas.openxmlformats.org/officeDocument/2006/relationships/notesSlide" Target="../notesSlides/notesSlide10.xml"/><Relationship Id="rId16" Type="http://schemas.openxmlformats.org/officeDocument/2006/relationships/image" Target="../media/image53.emf"/><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0.png"/><Relationship Id="rId15" Type="http://schemas.openxmlformats.org/officeDocument/2006/relationships/image" Target="../media/image52.emf"/><Relationship Id="rId10" Type="http://schemas.openxmlformats.org/officeDocument/2006/relationships/image" Target="../media/image45.png"/><Relationship Id="rId4" Type="http://schemas.openxmlformats.org/officeDocument/2006/relationships/image" Target="../media/image2.png"/><Relationship Id="rId9" Type="http://schemas.openxmlformats.org/officeDocument/2006/relationships/image" Target="../media/image44.png"/><Relationship Id="rId1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emf"/><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7.emf"/></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emf"/><Relationship Id="rId4" Type="http://schemas.openxmlformats.org/officeDocument/2006/relationships/image" Target="../media/image62.emf"/></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image" Target="../media/image65.png"/></Relationships>
</file>

<file path=ppt/slides/_rels/slide25.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69.emf"/><Relationship Id="rId7" Type="http://schemas.openxmlformats.org/officeDocument/2006/relationships/image" Target="../media/image74.emf"/><Relationship Id="rId2" Type="http://schemas.openxmlformats.org/officeDocument/2006/relationships/image" Target="../media/image68.emf"/><Relationship Id="rId1" Type="http://schemas.openxmlformats.org/officeDocument/2006/relationships/slideLayout" Target="../slideLayouts/slideLayout2.xml"/><Relationship Id="rId6" Type="http://schemas.openxmlformats.org/officeDocument/2006/relationships/image" Target="../media/image73.emf"/><Relationship Id="rId5" Type="http://schemas.openxmlformats.org/officeDocument/2006/relationships/image" Target="../media/image72.png"/><Relationship Id="rId4" Type="http://schemas.openxmlformats.org/officeDocument/2006/relationships/image" Target="../media/image71.png"/><Relationship Id="rId9" Type="http://schemas.openxmlformats.org/officeDocument/2006/relationships/image" Target="../media/image76.png"/></Relationships>
</file>

<file path=ppt/slides/_rels/slide26.x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slideLayout" Target="../slideLayouts/slideLayout2.xml"/><Relationship Id="rId4" Type="http://schemas.openxmlformats.org/officeDocument/2006/relationships/image" Target="../media/image500.png"/></Relationships>
</file>

<file path=ppt/slides/_rels/slide27.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emf"/><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28.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90.png"/><Relationship Id="rId4" Type="http://schemas.openxmlformats.org/officeDocument/2006/relationships/image" Target="../media/image80.emf"/></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84.emf"/><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83.emf"/><Relationship Id="rId5" Type="http://schemas.openxmlformats.org/officeDocument/2006/relationships/image" Target="../media/image82.emf"/><Relationship Id="rId4" Type="http://schemas.openxmlformats.org/officeDocument/2006/relationships/image" Target="../media/image81.emf"/></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86.emf"/><Relationship Id="rId7" Type="http://schemas.openxmlformats.org/officeDocument/2006/relationships/image" Target="../media/image650.png"/><Relationship Id="rId2" Type="http://schemas.openxmlformats.org/officeDocument/2006/relationships/image" Target="../media/image85.emf"/><Relationship Id="rId1" Type="http://schemas.openxmlformats.org/officeDocument/2006/relationships/slideLayout" Target="../slideLayouts/slideLayout2.xml"/><Relationship Id="rId6" Type="http://schemas.openxmlformats.org/officeDocument/2006/relationships/image" Target="../media/image640.png"/><Relationship Id="rId5" Type="http://schemas.openxmlformats.org/officeDocument/2006/relationships/image" Target="../media/image88.emf"/><Relationship Id="rId4" Type="http://schemas.openxmlformats.org/officeDocument/2006/relationships/image" Target="../media/image87.emf"/></Relationships>
</file>

<file path=ppt/slides/_rels/slide31.xml.rels><?xml version="1.0" encoding="UTF-8" standalone="yes"?>
<Relationships xmlns="http://schemas.openxmlformats.org/package/2006/relationships"><Relationship Id="rId3" Type="http://schemas.openxmlformats.org/officeDocument/2006/relationships/image" Target="../media/image90.emf"/><Relationship Id="rId7" Type="http://schemas.openxmlformats.org/officeDocument/2006/relationships/image" Target="../media/image92.emf"/><Relationship Id="rId2" Type="http://schemas.openxmlformats.org/officeDocument/2006/relationships/image" Target="../media/image89.emf"/><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0.png"/><Relationship Id="rId4" Type="http://schemas.openxmlformats.org/officeDocument/2006/relationships/image" Target="../media/image91.emf"/></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2.emf"/><Relationship Id="rId5" Type="http://schemas.openxmlformats.org/officeDocument/2006/relationships/image" Target="../media/image11.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5.png"/><Relationship Id="rId7" Type="http://schemas.openxmlformats.org/officeDocument/2006/relationships/image" Target="../media/image16.emf"/><Relationship Id="rId12" Type="http://schemas.openxmlformats.org/officeDocument/2006/relationships/image" Target="../media/image25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22.png"/><Relationship Id="rId5" Type="http://schemas.openxmlformats.org/officeDocument/2006/relationships/image" Target="../media/image20.png"/><Relationship Id="rId10" Type="http://schemas.openxmlformats.org/officeDocument/2006/relationships/image" Target="../media/image19.png"/><Relationship Id="rId9" Type="http://schemas.openxmlformats.org/officeDocument/2006/relationships/image" Target="../media/image18.emf"/></Relationships>
</file>

<file path=ppt/slides/_rels/slide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emf"/></Relationships>
</file>

<file path=ppt/slides/_rels/slide9.xml.rels><?xml version="1.0" encoding="UTF-8" standalone="yes"?>
<Relationships xmlns="http://schemas.openxmlformats.org/package/2006/relationships"><Relationship Id="rId13" Type="http://schemas.openxmlformats.org/officeDocument/2006/relationships/image" Target="../media/image23.emf"/><Relationship Id="rId3" Type="http://schemas.openxmlformats.org/officeDocument/2006/relationships/image" Target="../media/image26.emf"/><Relationship Id="rId7" Type="http://schemas.openxmlformats.org/officeDocument/2006/relationships/image" Target="../media/image30.png"/><Relationship Id="rId12"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9.emf"/><Relationship Id="rId11" Type="http://schemas.openxmlformats.org/officeDocument/2006/relationships/image" Target="../media/image36.png"/><Relationship Id="rId5" Type="http://schemas.openxmlformats.org/officeDocument/2006/relationships/image" Target="../media/image28.emf"/><Relationship Id="rId15" Type="http://schemas.openxmlformats.org/officeDocument/2006/relationships/image" Target="../media/image31.png"/><Relationship Id="rId4" Type="http://schemas.openxmlformats.org/officeDocument/2006/relationships/image" Target="../media/image27.emf"/><Relationship Id="rId14" Type="http://schemas.openxmlformats.org/officeDocument/2006/relationships/image" Target="../media/image2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132420" y="2529775"/>
            <a:ext cx="2982903" cy="3293270"/>
            <a:chOff x="6719275" y="3153641"/>
            <a:chExt cx="3339125" cy="3704359"/>
          </a:xfrm>
        </p:grpSpPr>
        <p:pic>
          <p:nvPicPr>
            <p:cNvPr id="5" name="Picture 4"/>
            <p:cNvPicPr>
              <a:picLocks noChangeAspect="1"/>
            </p:cNvPicPr>
            <p:nvPr/>
          </p:nvPicPr>
          <p:blipFill rotWithShape="1">
            <a:blip r:embed="rId3"/>
            <a:srcRect b="4764"/>
            <a:stretch/>
          </p:blipFill>
          <p:spPr>
            <a:xfrm>
              <a:off x="6719275" y="3204927"/>
              <a:ext cx="3339125" cy="3653073"/>
            </a:xfrm>
            <a:prstGeom prst="rect">
              <a:avLst/>
            </a:prstGeom>
          </p:spPr>
        </p:pic>
        <p:cxnSp>
          <p:nvCxnSpPr>
            <p:cNvPr id="6" name="Straight Arrow Connector 5"/>
            <p:cNvCxnSpPr/>
            <p:nvPr/>
          </p:nvCxnSpPr>
          <p:spPr>
            <a:xfrm flipH="1">
              <a:off x="7623195" y="3430640"/>
              <a:ext cx="526415" cy="339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588059" y="3430640"/>
              <a:ext cx="530450" cy="339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7651848" y="5287224"/>
              <a:ext cx="497762" cy="310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591739" y="5287224"/>
              <a:ext cx="526770" cy="310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8233185" y="3153641"/>
                  <a:ext cx="311304"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8233185" y="3153641"/>
                  <a:ext cx="311304" cy="276999"/>
                </a:xfrm>
                <a:prstGeom prst="rect">
                  <a:avLst/>
                </a:prstGeom>
                <a:blipFill>
                  <a:blip r:embed="rId9"/>
                  <a:stretch>
                    <a:fillRect l="-17647" r="-3922"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8233185" y="5148724"/>
                  <a:ext cx="316625"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8233185" y="5148724"/>
                  <a:ext cx="316625" cy="276999"/>
                </a:xfrm>
                <a:prstGeom prst="rect">
                  <a:avLst/>
                </a:prstGeom>
                <a:blipFill>
                  <a:blip r:embed="rId10"/>
                  <a:stretch>
                    <a:fillRect l="-17308" r="-3846"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987619" y="4754464"/>
                  <a:ext cx="294696"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6987619" y="4754464"/>
                  <a:ext cx="294696" cy="276999"/>
                </a:xfrm>
                <a:prstGeom prst="rect">
                  <a:avLst/>
                </a:prstGeom>
                <a:blipFill>
                  <a:blip r:embed="rId11"/>
                  <a:stretch>
                    <a:fillRect l="-18750"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9466760" y="4754464"/>
                  <a:ext cx="294696"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9466760" y="4754464"/>
                  <a:ext cx="294696" cy="276999"/>
                </a:xfrm>
                <a:prstGeom prst="rect">
                  <a:avLst/>
                </a:prstGeom>
                <a:blipFill>
                  <a:blip r:embed="rId12"/>
                  <a:stretch>
                    <a:fillRect l="-16327"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8241489" y="3816649"/>
                  <a:ext cx="346570"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𝑤</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8241489" y="3816649"/>
                  <a:ext cx="346570" cy="276999"/>
                </a:xfrm>
                <a:prstGeom prst="rect">
                  <a:avLst/>
                </a:prstGeom>
                <a:blipFill>
                  <a:blip r:embed="rId13"/>
                  <a:stretch>
                    <a:fillRect l="-14035" r="-1754" b="-11111"/>
                  </a:stretch>
                </a:blipFill>
              </p:spPr>
              <p:txBody>
                <a:bodyPr/>
                <a:lstStyle/>
                <a:p>
                  <a:r>
                    <a:rPr lang="zh-CN" altLang="en-US">
                      <a:noFill/>
                    </a:rPr>
                    <a:t> </a:t>
                  </a:r>
                </a:p>
              </p:txBody>
            </p:sp>
          </mc:Fallback>
        </mc:AlternateContent>
      </p:grpSp>
      <p:graphicFrame>
        <p:nvGraphicFramePr>
          <p:cNvPr id="3" name="Diagram 2"/>
          <p:cNvGraphicFramePr/>
          <p:nvPr>
            <p:extLst>
              <p:ext uri="{D42A27DB-BD31-4B8C-83A1-F6EECF244321}">
                <p14:modId xmlns:p14="http://schemas.microsoft.com/office/powerpoint/2010/main" val="2845349698"/>
              </p:ext>
            </p:extLst>
          </p:nvPr>
        </p:nvGraphicFramePr>
        <p:xfrm>
          <a:off x="312449" y="1874436"/>
          <a:ext cx="8664726" cy="4983564"/>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2" name="TextBox 1"/>
          <p:cNvSpPr txBox="1"/>
          <p:nvPr/>
        </p:nvSpPr>
        <p:spPr>
          <a:xfrm>
            <a:off x="278145" y="399733"/>
            <a:ext cx="889987" cy="400110"/>
          </a:xfrm>
          <a:prstGeom prst="rect">
            <a:avLst/>
          </a:prstGeom>
          <a:noFill/>
        </p:spPr>
        <p:txBody>
          <a:bodyPr wrap="none" rtlCol="0">
            <a:spAutoFit/>
          </a:bodyPr>
          <a:lstStyle/>
          <a:p>
            <a:r>
              <a:rPr lang="en-US" altLang="zh-CN" sz="2000" b="1" dirty="0" smtClean="0"/>
              <a:t>Goal:</a:t>
            </a:r>
            <a:endParaRPr lang="zh-CN" altLang="en-US" sz="2000" b="1" dirty="0"/>
          </a:p>
        </p:txBody>
      </p:sp>
      <p:sp>
        <p:nvSpPr>
          <p:cNvPr id="16" name="Rectangle 15"/>
          <p:cNvSpPr/>
          <p:nvPr/>
        </p:nvSpPr>
        <p:spPr>
          <a:xfrm>
            <a:off x="278145" y="714598"/>
            <a:ext cx="11987124" cy="1015663"/>
          </a:xfrm>
          <a:prstGeom prst="rect">
            <a:avLst/>
          </a:prstGeom>
        </p:spPr>
        <p:txBody>
          <a:bodyPr wrap="square">
            <a:spAutoFit/>
          </a:bodyPr>
          <a:lstStyle/>
          <a:p>
            <a:pPr lvl="0">
              <a:lnSpc>
                <a:spcPct val="150000"/>
              </a:lnSpc>
            </a:pPr>
            <a:r>
              <a:rPr lang="en-US" altLang="zh-CN" sz="2000" dirty="0" smtClean="0"/>
              <a:t>     Investigate how neural parameters and external inputs impact the performance of the two-layer CPG, establishing a design process and tools for future locomotion studies and robot controllers.</a:t>
            </a:r>
            <a:endParaRPr lang="en-US" altLang="zh-CN" sz="2000" dirty="0"/>
          </a:p>
        </p:txBody>
      </p:sp>
    </p:spTree>
    <p:extLst>
      <p:ext uri="{BB962C8B-B14F-4D97-AF65-F5344CB8AC3E}">
        <p14:creationId xmlns:p14="http://schemas.microsoft.com/office/powerpoint/2010/main" val="1790589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137" y="2413064"/>
            <a:ext cx="4271858" cy="285088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8334" y="2413064"/>
            <a:ext cx="4271858" cy="2850886"/>
          </a:xfrm>
          <a:prstGeom prst="rect">
            <a:avLst/>
          </a:prstGeom>
        </p:spPr>
      </p:pic>
      <p:sp>
        <p:nvSpPr>
          <p:cNvPr id="8" name="TextBox 7"/>
          <p:cNvSpPr txBox="1"/>
          <p:nvPr/>
        </p:nvSpPr>
        <p:spPr>
          <a:xfrm>
            <a:off x="628649" y="1514475"/>
            <a:ext cx="562975" cy="369332"/>
          </a:xfrm>
          <a:prstGeom prst="rect">
            <a:avLst/>
          </a:prstGeom>
          <a:noFill/>
        </p:spPr>
        <p:txBody>
          <a:bodyPr wrap="none" rtlCol="0">
            <a:spAutoFit/>
          </a:bodyPr>
          <a:lstStyle/>
          <a:p>
            <a:r>
              <a:rPr lang="en-US" altLang="zh-CN" dirty="0" smtClean="0">
                <a:latin typeface="Georgia" panose="02040502050405020303" pitchFamily="18" charset="0"/>
              </a:rPr>
              <a:t>NS:</a:t>
            </a:r>
            <a:endParaRPr lang="zh-CN" altLang="en-US" dirty="0">
              <a:latin typeface="Georgia" panose="02040502050405020303" pitchFamily="18" charset="0"/>
            </a:endParaRPr>
          </a:p>
        </p:txBody>
      </p:sp>
      <p:sp>
        <p:nvSpPr>
          <p:cNvPr id="32" name="TextBox 31"/>
          <p:cNvSpPr txBox="1"/>
          <p:nvPr/>
        </p:nvSpPr>
        <p:spPr>
          <a:xfrm>
            <a:off x="6515100" y="1514475"/>
            <a:ext cx="615874" cy="369332"/>
          </a:xfrm>
          <a:prstGeom prst="rect">
            <a:avLst/>
          </a:prstGeom>
          <a:noFill/>
        </p:spPr>
        <p:txBody>
          <a:bodyPr wrap="none" rtlCol="0">
            <a:spAutoFit/>
          </a:bodyPr>
          <a:lstStyle/>
          <a:p>
            <a:r>
              <a:rPr lang="en-US" altLang="zh-CN" dirty="0" smtClean="0">
                <a:latin typeface="Georgia" panose="02040502050405020303" pitchFamily="18" charset="0"/>
              </a:rPr>
              <a:t>Rat:</a:t>
            </a:r>
            <a:endParaRPr lang="zh-CN" altLang="en-US" dirty="0">
              <a:latin typeface="Georgia" panose="02040502050405020303" pitchFamily="18" charset="0"/>
            </a:endParaRPr>
          </a:p>
        </p:txBody>
      </p:sp>
      <p:sp>
        <p:nvSpPr>
          <p:cNvPr id="44" name="Rectangle 43"/>
          <p:cNvSpPr/>
          <p:nvPr/>
        </p:nvSpPr>
        <p:spPr>
          <a:xfrm>
            <a:off x="419100" y="282771"/>
            <a:ext cx="10791092" cy="959622"/>
          </a:xfrm>
          <a:prstGeom prst="rect">
            <a:avLst/>
          </a:prstGeom>
        </p:spPr>
        <p:txBody>
          <a:bodyPr wrap="square">
            <a:spAutoFit/>
          </a:bodyPr>
          <a:lstStyle/>
          <a:p>
            <a:pPr marL="285750" lvl="0" indent="-285750">
              <a:lnSpc>
                <a:spcPct val="150000"/>
              </a:lnSpc>
              <a:buFont typeface="Arial" panose="020B0604020202020204" pitchFamily="34" charset="0"/>
              <a:buChar char="•"/>
              <a:defRPr/>
            </a:pPr>
            <a:r>
              <a:rPr lang="en-US" altLang="zh-CN" sz="2000" dirty="0" smtClean="0">
                <a:solidFill>
                  <a:prstClr val="black"/>
                </a:solidFill>
                <a:latin typeface="Georgia"/>
                <a:ea typeface="宋体" panose="02010600030101010101" pitchFamily="2" charset="-122"/>
              </a:rPr>
              <a:t>Changing the parameters results a smaller phase orbit (~10%) which is the reason why the system is more sensitive to the same current stimulus.</a:t>
            </a:r>
            <a:endParaRPr lang="en-US" altLang="zh-CN" sz="2000" dirty="0">
              <a:solidFill>
                <a:prstClr val="black"/>
              </a:solidFill>
              <a:latin typeface="Georgia"/>
              <a:ea typeface="宋体" panose="02010600030101010101" pitchFamily="2" charset="-122"/>
            </a:endParaRPr>
          </a:p>
        </p:txBody>
      </p:sp>
    </p:spTree>
    <p:extLst>
      <p:ext uri="{BB962C8B-B14F-4D97-AF65-F5344CB8AC3E}">
        <p14:creationId xmlns:p14="http://schemas.microsoft.com/office/powerpoint/2010/main" val="2752667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3853" y="169815"/>
            <a:ext cx="8970824" cy="369332"/>
          </a:xfrm>
          <a:prstGeom prst="rect">
            <a:avLst/>
          </a:prstGeom>
        </p:spPr>
        <p:txBody>
          <a:bodyPr wrap="square">
            <a:spAutoFit/>
          </a:bodyPr>
          <a:lstStyle/>
          <a:p>
            <a:pPr marL="285750" lvl="0" indent="-285750">
              <a:buFont typeface="Arial" panose="020B0604020202020204" pitchFamily="34" charset="0"/>
              <a:buChar char="•"/>
              <a:defRPr/>
            </a:pPr>
            <a:r>
              <a:rPr lang="en-US" altLang="zh-CN" dirty="0" smtClean="0">
                <a:solidFill>
                  <a:prstClr val="black"/>
                </a:solidFill>
                <a:latin typeface="Georgia"/>
                <a:ea typeface="宋体" panose="02010600030101010101" pitchFamily="2" charset="-122"/>
              </a:rPr>
              <a:t>Same frequency, external drive make the PRC less sensitive to stimulus.</a:t>
            </a:r>
            <a:endParaRPr lang="en-US" altLang="zh-CN" dirty="0">
              <a:solidFill>
                <a:prstClr val="black"/>
              </a:solidFill>
              <a:latin typeface="Georgia"/>
              <a:ea typeface="宋体" panose="02010600030101010101" pitchFamily="2" charset="-122"/>
            </a:endParaRPr>
          </a:p>
        </p:txBody>
      </p:sp>
      <p:sp>
        <p:nvSpPr>
          <p:cNvPr id="7" name="TextBox 6"/>
          <p:cNvSpPr txBox="1"/>
          <p:nvPr/>
        </p:nvSpPr>
        <p:spPr>
          <a:xfrm>
            <a:off x="6445180" y="1204893"/>
            <a:ext cx="5503671" cy="4247317"/>
          </a:xfrm>
          <a:prstGeom prst="rect">
            <a:avLst/>
          </a:prstGeom>
          <a:noFill/>
        </p:spPr>
        <p:txBody>
          <a:bodyPr wrap="square" rtlCol="0">
            <a:spAutoFit/>
          </a:bodyPr>
          <a:lstStyle/>
          <a:p>
            <a:pPr>
              <a:lnSpc>
                <a:spcPct val="150000"/>
              </a:lnSpc>
            </a:pPr>
            <a:r>
              <a:rPr lang="en-US" altLang="zh-CN" dirty="0" smtClean="0">
                <a:solidFill>
                  <a:prstClr val="black"/>
                </a:solidFill>
                <a:latin typeface="Georgia"/>
                <a:ea typeface="宋体" panose="02010600030101010101" pitchFamily="2" charset="-122"/>
              </a:rPr>
              <a:t>When we investigating the phase response curve for the RG at the same frequency. The figure shows external drive make the RG less sensitive to stimulus, the larger the external drive, the lesser sensitive the system is. </a:t>
            </a:r>
          </a:p>
          <a:p>
            <a:pPr>
              <a:lnSpc>
                <a:spcPct val="150000"/>
              </a:lnSpc>
            </a:pPr>
            <a:endParaRPr lang="en-US" altLang="zh-CN" dirty="0">
              <a:solidFill>
                <a:prstClr val="black"/>
              </a:solidFill>
              <a:latin typeface="Georgia"/>
              <a:ea typeface="宋体" panose="02010600030101010101" pitchFamily="2" charset="-122"/>
            </a:endParaRPr>
          </a:p>
          <a:p>
            <a:pPr>
              <a:lnSpc>
                <a:spcPct val="150000"/>
              </a:lnSpc>
            </a:pPr>
            <a:r>
              <a:rPr lang="en-US" altLang="zh-CN" dirty="0" smtClean="0">
                <a:solidFill>
                  <a:prstClr val="black"/>
                </a:solidFill>
                <a:latin typeface="Georgia"/>
                <a:ea typeface="宋体" panose="02010600030101010101" pitchFamily="2" charset="-122"/>
              </a:rPr>
              <a:t>When we look at the cases where no external drive involved. The PRC curve for including a weak connection is almost inline with the case that does not include a weak connection.</a:t>
            </a:r>
            <a:endParaRPr lang="en-US" altLang="zh-CN" dirty="0">
              <a:solidFill>
                <a:prstClr val="black"/>
              </a:solidFill>
              <a:latin typeface="Georgia"/>
              <a:ea typeface="宋体" panose="02010600030101010101" pitchFamily="2" charset="-122"/>
            </a:endParaRPr>
          </a:p>
        </p:txBody>
      </p:sp>
      <p:pic>
        <p:nvPicPr>
          <p:cNvPr id="3" name="Picture 2"/>
          <p:cNvPicPr>
            <a:picLocks noChangeAspect="1"/>
          </p:cNvPicPr>
          <p:nvPr/>
        </p:nvPicPr>
        <p:blipFill>
          <a:blip r:embed="rId2"/>
          <a:stretch>
            <a:fillRect/>
          </a:stretch>
        </p:blipFill>
        <p:spPr>
          <a:xfrm>
            <a:off x="313851" y="3529147"/>
            <a:ext cx="5973751" cy="2990000"/>
          </a:xfrm>
          <a:prstGeom prst="rect">
            <a:avLst/>
          </a:prstGeom>
        </p:spPr>
      </p:pic>
      <p:pic>
        <p:nvPicPr>
          <p:cNvPr id="5" name="Picture 4"/>
          <p:cNvPicPr>
            <a:picLocks noChangeAspect="1"/>
          </p:cNvPicPr>
          <p:nvPr/>
        </p:nvPicPr>
        <p:blipFill>
          <a:blip r:embed="rId3"/>
          <a:stretch>
            <a:fillRect/>
          </a:stretch>
        </p:blipFill>
        <p:spPr>
          <a:xfrm>
            <a:off x="313850" y="539147"/>
            <a:ext cx="5973751" cy="2990000"/>
          </a:xfrm>
          <a:prstGeom prst="rect">
            <a:avLst/>
          </a:prstGeom>
        </p:spPr>
      </p:pic>
    </p:spTree>
    <p:extLst>
      <p:ext uri="{BB962C8B-B14F-4D97-AF65-F5344CB8AC3E}">
        <p14:creationId xmlns:p14="http://schemas.microsoft.com/office/powerpoint/2010/main" val="2566327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3853" y="169815"/>
            <a:ext cx="7263897" cy="369332"/>
          </a:xfrm>
          <a:prstGeom prst="rect">
            <a:avLst/>
          </a:prstGeom>
        </p:spPr>
        <p:txBody>
          <a:bodyPr wrap="square">
            <a:spAutoFit/>
          </a:bodyPr>
          <a:lstStyle/>
          <a:p>
            <a:pPr marL="285750" lvl="0" indent="-285750">
              <a:buFont typeface="Arial" panose="020B0604020202020204" pitchFamily="34" charset="0"/>
              <a:buChar char="•"/>
              <a:defRPr/>
            </a:pPr>
            <a:r>
              <a:rPr lang="en-US" altLang="zh-CN" dirty="0" smtClean="0">
                <a:solidFill>
                  <a:prstClr val="black"/>
                </a:solidFill>
                <a:latin typeface="Georgia"/>
                <a:ea typeface="宋体" panose="02010600030101010101" pitchFamily="2" charset="-122"/>
              </a:rPr>
              <a:t>Same frequency, the PRC.</a:t>
            </a:r>
            <a:endParaRPr lang="en-US" altLang="zh-CN" dirty="0">
              <a:solidFill>
                <a:prstClr val="black"/>
              </a:solidFill>
              <a:latin typeface="Georgia"/>
              <a:ea typeface="宋体" panose="02010600030101010101" pitchFamily="2" charset="-122"/>
            </a:endParaRPr>
          </a:p>
        </p:txBody>
      </p:sp>
      <p:sp>
        <p:nvSpPr>
          <p:cNvPr id="5" name="TextBox 4"/>
          <p:cNvSpPr txBox="1"/>
          <p:nvPr/>
        </p:nvSpPr>
        <p:spPr>
          <a:xfrm>
            <a:off x="7138134" y="5169878"/>
            <a:ext cx="3765774" cy="369332"/>
          </a:xfrm>
          <a:prstGeom prst="rect">
            <a:avLst/>
          </a:prstGeom>
          <a:noFill/>
        </p:spPr>
        <p:txBody>
          <a:bodyPr wrap="none" rtlCol="0">
            <a:spAutoFit/>
          </a:bodyPr>
          <a:lstStyle/>
          <a:p>
            <a:r>
              <a:rPr lang="en-US" altLang="zh-CN" dirty="0" smtClean="0"/>
              <a:t>Gw make the system more sensitive.</a:t>
            </a:r>
            <a:endParaRPr lang="zh-CN" altLang="en-US" dirty="0"/>
          </a:p>
        </p:txBody>
      </p:sp>
      <p:pic>
        <p:nvPicPr>
          <p:cNvPr id="7" name="Picture 6"/>
          <p:cNvPicPr>
            <a:picLocks noChangeAspect="1"/>
          </p:cNvPicPr>
          <p:nvPr/>
        </p:nvPicPr>
        <p:blipFill>
          <a:blip r:embed="rId2"/>
          <a:stretch>
            <a:fillRect/>
          </a:stretch>
        </p:blipFill>
        <p:spPr>
          <a:xfrm>
            <a:off x="313851" y="589731"/>
            <a:ext cx="5973751" cy="2990000"/>
          </a:xfrm>
          <a:prstGeom prst="rect">
            <a:avLst/>
          </a:prstGeom>
        </p:spPr>
      </p:pic>
      <p:pic>
        <p:nvPicPr>
          <p:cNvPr id="10" name="Picture 9"/>
          <p:cNvPicPr>
            <a:picLocks noChangeAspect="1"/>
          </p:cNvPicPr>
          <p:nvPr/>
        </p:nvPicPr>
        <p:blipFill>
          <a:blip r:embed="rId3"/>
          <a:stretch>
            <a:fillRect/>
          </a:stretch>
        </p:blipFill>
        <p:spPr>
          <a:xfrm>
            <a:off x="313851" y="3594238"/>
            <a:ext cx="5973751" cy="2990000"/>
          </a:xfrm>
          <a:prstGeom prst="rect">
            <a:avLst/>
          </a:prstGeom>
        </p:spPr>
      </p:pic>
      <p:pic>
        <p:nvPicPr>
          <p:cNvPr id="6" name="Picture 5"/>
          <p:cNvPicPr>
            <a:picLocks noChangeAspect="1"/>
          </p:cNvPicPr>
          <p:nvPr/>
        </p:nvPicPr>
        <p:blipFill>
          <a:blip r:embed="rId4"/>
          <a:stretch>
            <a:fillRect/>
          </a:stretch>
        </p:blipFill>
        <p:spPr>
          <a:xfrm>
            <a:off x="6530012" y="539147"/>
            <a:ext cx="5973751" cy="2990000"/>
          </a:xfrm>
          <a:prstGeom prst="rect">
            <a:avLst/>
          </a:prstGeom>
        </p:spPr>
      </p:pic>
    </p:spTree>
    <p:extLst>
      <p:ext uri="{BB962C8B-B14F-4D97-AF65-F5344CB8AC3E}">
        <p14:creationId xmlns:p14="http://schemas.microsoft.com/office/powerpoint/2010/main" val="4228765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3853" y="169815"/>
            <a:ext cx="7263897" cy="369332"/>
          </a:xfrm>
          <a:prstGeom prst="rect">
            <a:avLst/>
          </a:prstGeom>
        </p:spPr>
        <p:txBody>
          <a:bodyPr wrap="square">
            <a:spAutoFit/>
          </a:bodyPr>
          <a:lstStyle/>
          <a:p>
            <a:pPr marL="285750" lvl="0" indent="-285750">
              <a:buFont typeface="Arial" panose="020B0604020202020204" pitchFamily="34" charset="0"/>
              <a:buChar char="•"/>
              <a:defRPr/>
            </a:pPr>
            <a:r>
              <a:rPr lang="en-US" altLang="zh-CN" dirty="0" smtClean="0">
                <a:solidFill>
                  <a:prstClr val="black"/>
                </a:solidFill>
                <a:latin typeface="Georgia"/>
                <a:ea typeface="宋体" panose="02010600030101010101" pitchFamily="2" charset="-122"/>
              </a:rPr>
              <a:t>Same frequency and no external drive, the PRC inline each other.</a:t>
            </a:r>
            <a:endParaRPr lang="en-US" altLang="zh-CN" dirty="0">
              <a:solidFill>
                <a:prstClr val="black"/>
              </a:solidFill>
              <a:latin typeface="Georgia"/>
              <a:ea typeface="宋体" panose="02010600030101010101" pitchFamily="2" charset="-122"/>
            </a:endParaRPr>
          </a:p>
        </p:txBody>
      </p:sp>
      <p:sp>
        <p:nvSpPr>
          <p:cNvPr id="7" name="TextBox 6"/>
          <p:cNvSpPr txBox="1"/>
          <p:nvPr/>
        </p:nvSpPr>
        <p:spPr>
          <a:xfrm>
            <a:off x="6497934" y="1890693"/>
            <a:ext cx="5503671" cy="3831818"/>
          </a:xfrm>
          <a:prstGeom prst="rect">
            <a:avLst/>
          </a:prstGeom>
          <a:noFill/>
        </p:spPr>
        <p:txBody>
          <a:bodyPr wrap="square" rtlCol="0">
            <a:spAutoFit/>
          </a:bodyPr>
          <a:lstStyle/>
          <a:p>
            <a:pPr>
              <a:lnSpc>
                <a:spcPct val="150000"/>
              </a:lnSpc>
            </a:pPr>
            <a:r>
              <a:rPr lang="en-US" altLang="zh-CN" dirty="0" smtClean="0">
                <a:solidFill>
                  <a:prstClr val="black"/>
                </a:solidFill>
                <a:latin typeface="Georgia"/>
                <a:ea typeface="宋体" panose="02010600030101010101" pitchFamily="2" charset="-122"/>
              </a:rPr>
              <a:t>When the frequency is the same and no external drive involve, different combination of conductance does not have a huge impact on the PRC (PRC inline each other).</a:t>
            </a:r>
          </a:p>
          <a:p>
            <a:pPr>
              <a:lnSpc>
                <a:spcPct val="150000"/>
              </a:lnSpc>
            </a:pPr>
            <a:endParaRPr lang="en-US" altLang="zh-CN" dirty="0">
              <a:solidFill>
                <a:prstClr val="black"/>
              </a:solidFill>
              <a:latin typeface="Georgia"/>
              <a:ea typeface="宋体" panose="02010600030101010101" pitchFamily="2" charset="-122"/>
            </a:endParaRPr>
          </a:p>
          <a:p>
            <a:pPr>
              <a:lnSpc>
                <a:spcPct val="150000"/>
              </a:lnSpc>
            </a:pPr>
            <a:r>
              <a:rPr lang="en-US" altLang="zh-CN" dirty="0" smtClean="0">
                <a:solidFill>
                  <a:prstClr val="black"/>
                </a:solidFill>
                <a:latin typeface="Georgia"/>
                <a:ea typeface="宋体" panose="02010600030101010101" pitchFamily="2" charset="-122"/>
              </a:rPr>
              <a:t>When G =2.3 and Gw = 1.0857 the PRC differ from other combinations, but in this case the excitation connection between oscillators is no longer </a:t>
            </a:r>
            <a:r>
              <a:rPr lang="en-US" altLang="zh-CN" dirty="0" smtClean="0">
                <a:solidFill>
                  <a:srgbClr val="FF0000"/>
                </a:solidFill>
                <a:latin typeface="Georgia"/>
                <a:ea typeface="宋体" panose="02010600030101010101" pitchFamily="2" charset="-122"/>
              </a:rPr>
              <a:t>weak</a:t>
            </a:r>
            <a:r>
              <a:rPr lang="en-US" altLang="zh-CN" dirty="0" smtClean="0">
                <a:solidFill>
                  <a:prstClr val="black"/>
                </a:solidFill>
                <a:latin typeface="Georgia"/>
                <a:ea typeface="宋体" panose="02010600030101010101" pitchFamily="2" charset="-122"/>
              </a:rPr>
              <a:t> connection. </a:t>
            </a:r>
            <a:endParaRPr lang="en-US" altLang="zh-CN" dirty="0">
              <a:solidFill>
                <a:prstClr val="black"/>
              </a:solidFill>
              <a:latin typeface="Georgia"/>
              <a:ea typeface="宋体" panose="02010600030101010101" pitchFamily="2" charset="-122"/>
            </a:endParaRPr>
          </a:p>
        </p:txBody>
      </p:sp>
      <p:pic>
        <p:nvPicPr>
          <p:cNvPr id="2" name="Picture 1"/>
          <p:cNvPicPr>
            <a:picLocks noChangeAspect="1"/>
          </p:cNvPicPr>
          <p:nvPr/>
        </p:nvPicPr>
        <p:blipFill>
          <a:blip r:embed="rId2"/>
          <a:stretch>
            <a:fillRect/>
          </a:stretch>
        </p:blipFill>
        <p:spPr>
          <a:xfrm>
            <a:off x="313848" y="632738"/>
            <a:ext cx="5973751" cy="2990000"/>
          </a:xfrm>
          <a:prstGeom prst="rect">
            <a:avLst/>
          </a:prstGeom>
        </p:spPr>
      </p:pic>
      <p:pic>
        <p:nvPicPr>
          <p:cNvPr id="3" name="Picture 2"/>
          <p:cNvPicPr>
            <a:picLocks noChangeAspect="1"/>
          </p:cNvPicPr>
          <p:nvPr/>
        </p:nvPicPr>
        <p:blipFill>
          <a:blip r:embed="rId3"/>
          <a:stretch>
            <a:fillRect/>
          </a:stretch>
        </p:blipFill>
        <p:spPr>
          <a:xfrm>
            <a:off x="313847" y="3622738"/>
            <a:ext cx="5973751" cy="2990000"/>
          </a:xfrm>
          <a:prstGeom prst="rect">
            <a:avLst/>
          </a:prstGeom>
        </p:spPr>
      </p:pic>
    </p:spTree>
    <p:extLst>
      <p:ext uri="{BB962C8B-B14F-4D97-AF65-F5344CB8AC3E}">
        <p14:creationId xmlns:p14="http://schemas.microsoft.com/office/powerpoint/2010/main" val="4607502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3853" y="169815"/>
            <a:ext cx="7263897" cy="369332"/>
          </a:xfrm>
          <a:prstGeom prst="rect">
            <a:avLst/>
          </a:prstGeom>
        </p:spPr>
        <p:txBody>
          <a:bodyPr wrap="square">
            <a:spAutoFit/>
          </a:bodyPr>
          <a:lstStyle/>
          <a:p>
            <a:pPr marL="285750" lvl="0" indent="-285750">
              <a:buFont typeface="Arial" panose="020B0604020202020204" pitchFamily="34" charset="0"/>
              <a:buChar char="•"/>
              <a:defRPr/>
            </a:pPr>
            <a:r>
              <a:rPr lang="en-US" altLang="zh-CN" dirty="0" smtClean="0">
                <a:solidFill>
                  <a:prstClr val="black"/>
                </a:solidFill>
                <a:latin typeface="Georgia"/>
                <a:ea typeface="宋体" panose="02010600030101010101" pitchFamily="2" charset="-122"/>
              </a:rPr>
              <a:t>Same frequency, the PRC.</a:t>
            </a:r>
            <a:endParaRPr lang="en-US" altLang="zh-CN" dirty="0">
              <a:solidFill>
                <a:prstClr val="black"/>
              </a:solidFill>
              <a:latin typeface="Georgia"/>
              <a:ea typeface="宋体" panose="02010600030101010101" pitchFamily="2" charset="-122"/>
            </a:endParaRPr>
          </a:p>
        </p:txBody>
      </p:sp>
      <p:pic>
        <p:nvPicPr>
          <p:cNvPr id="6" name="Picture 5"/>
          <p:cNvPicPr>
            <a:picLocks noChangeAspect="1"/>
          </p:cNvPicPr>
          <p:nvPr/>
        </p:nvPicPr>
        <p:blipFill>
          <a:blip r:embed="rId2"/>
          <a:stretch>
            <a:fillRect/>
          </a:stretch>
        </p:blipFill>
        <p:spPr>
          <a:xfrm>
            <a:off x="313850" y="539147"/>
            <a:ext cx="5973751" cy="2990000"/>
          </a:xfrm>
          <a:prstGeom prst="rect">
            <a:avLst/>
          </a:prstGeom>
        </p:spPr>
      </p:pic>
      <p:pic>
        <p:nvPicPr>
          <p:cNvPr id="8" name="Picture 7"/>
          <p:cNvPicPr>
            <a:picLocks noChangeAspect="1"/>
          </p:cNvPicPr>
          <p:nvPr/>
        </p:nvPicPr>
        <p:blipFill>
          <a:blip r:embed="rId3"/>
          <a:stretch>
            <a:fillRect/>
          </a:stretch>
        </p:blipFill>
        <p:spPr>
          <a:xfrm>
            <a:off x="313849" y="3529147"/>
            <a:ext cx="5973751" cy="3019900"/>
          </a:xfrm>
          <a:prstGeom prst="rect">
            <a:avLst/>
          </a:prstGeom>
        </p:spPr>
      </p:pic>
      <p:sp>
        <p:nvSpPr>
          <p:cNvPr id="9" name="TextBox 8"/>
          <p:cNvSpPr txBox="1"/>
          <p:nvPr/>
        </p:nvSpPr>
        <p:spPr>
          <a:xfrm>
            <a:off x="6585857" y="2236485"/>
            <a:ext cx="5503671" cy="2585323"/>
          </a:xfrm>
          <a:prstGeom prst="rect">
            <a:avLst/>
          </a:prstGeom>
          <a:noFill/>
        </p:spPr>
        <p:txBody>
          <a:bodyPr wrap="square" rtlCol="0">
            <a:spAutoFit/>
          </a:bodyPr>
          <a:lstStyle/>
          <a:p>
            <a:pPr>
              <a:lnSpc>
                <a:spcPct val="150000"/>
              </a:lnSpc>
            </a:pPr>
            <a:r>
              <a:rPr lang="en-US" altLang="zh-CN" dirty="0" smtClean="0">
                <a:solidFill>
                  <a:prstClr val="black"/>
                </a:solidFill>
                <a:latin typeface="Georgia"/>
                <a:ea typeface="宋体" panose="02010600030101010101" pitchFamily="2" charset="-122"/>
              </a:rPr>
              <a:t>To attain a desired frequency, as long as external drive is in putted into the system. </a:t>
            </a:r>
          </a:p>
          <a:p>
            <a:pPr>
              <a:lnSpc>
                <a:spcPct val="150000"/>
              </a:lnSpc>
            </a:pPr>
            <a:endParaRPr lang="en-US" altLang="zh-CN" dirty="0">
              <a:solidFill>
                <a:prstClr val="black"/>
              </a:solidFill>
              <a:latin typeface="Georgia"/>
              <a:ea typeface="宋体" panose="02010600030101010101" pitchFamily="2" charset="-122"/>
            </a:endParaRPr>
          </a:p>
          <a:p>
            <a:pPr>
              <a:lnSpc>
                <a:spcPct val="150000"/>
              </a:lnSpc>
            </a:pPr>
            <a:r>
              <a:rPr lang="en-US" altLang="zh-CN" dirty="0" smtClean="0">
                <a:solidFill>
                  <a:prstClr val="black"/>
                </a:solidFill>
                <a:latin typeface="Georgia"/>
                <a:ea typeface="宋体" panose="02010600030101010101" pitchFamily="2" charset="-122"/>
              </a:rPr>
              <a:t>There is no difference in the phase response curve when comparing neural modulation(entrain conductance) with changing drives.</a:t>
            </a:r>
            <a:endParaRPr lang="en-US" altLang="zh-CN" dirty="0">
              <a:solidFill>
                <a:prstClr val="black"/>
              </a:solidFill>
              <a:latin typeface="Georgia"/>
              <a:ea typeface="宋体" panose="02010600030101010101" pitchFamily="2" charset="-122"/>
            </a:endParaRPr>
          </a:p>
        </p:txBody>
      </p:sp>
    </p:spTree>
    <p:extLst>
      <p:ext uri="{BB962C8B-B14F-4D97-AF65-F5344CB8AC3E}">
        <p14:creationId xmlns:p14="http://schemas.microsoft.com/office/powerpoint/2010/main" val="2115166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33771" y="102039"/>
            <a:ext cx="10212012" cy="369332"/>
          </a:xfrm>
          <a:prstGeom prst="rect">
            <a:avLst/>
          </a:prstGeom>
        </p:spPr>
        <p:txBody>
          <a:bodyPr wrap="square">
            <a:spAutoFit/>
          </a:bodyPr>
          <a:lstStyle/>
          <a:p>
            <a:pPr marL="285750" lvl="0" indent="-285750">
              <a:buFont typeface="Arial" panose="020B0604020202020204" pitchFamily="34" charset="0"/>
              <a:buChar char="•"/>
              <a:defRPr/>
            </a:pPr>
            <a:r>
              <a:rPr lang="en-US" altLang="zh-CN" dirty="0" smtClean="0">
                <a:solidFill>
                  <a:prstClr val="black"/>
                </a:solidFill>
                <a:latin typeface="Georgia"/>
                <a:ea typeface="宋体" panose="02010600030101010101" pitchFamily="2" charset="-122"/>
              </a:rPr>
              <a:t>Phase response of the two-layer CPG and the difference between it (strong connection).</a:t>
            </a:r>
            <a:endParaRPr lang="en-US" altLang="zh-CN" dirty="0">
              <a:solidFill>
                <a:prstClr val="black"/>
              </a:solidFill>
              <a:latin typeface="Georgia"/>
              <a:ea typeface="宋体" panose="02010600030101010101" pitchFamily="2" charset="-122"/>
            </a:endParaRPr>
          </a:p>
        </p:txBody>
      </p:sp>
      <p:cxnSp>
        <p:nvCxnSpPr>
          <p:cNvPr id="26" name="Straight Arrow Connector 25"/>
          <p:cNvCxnSpPr/>
          <p:nvPr/>
        </p:nvCxnSpPr>
        <p:spPr>
          <a:xfrm flipV="1">
            <a:off x="1616227" y="2891062"/>
            <a:ext cx="134914" cy="350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p:cNvSpPr/>
              <p:nvPr/>
            </p:nvSpPr>
            <p:spPr>
              <a:xfrm>
                <a:off x="1028869" y="3196344"/>
                <a:ext cx="1116781" cy="2912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prstClr val="black"/>
                              </a:solidFill>
                              <a:latin typeface="Cambria Math" panose="02040503050406030204" pitchFamily="18" charset="0"/>
                            </a:rPr>
                          </m:ctrlPr>
                        </m:sSubPr>
                        <m:e>
                          <m:r>
                            <a:rPr lang="en-US" altLang="zh-CN" sz="1200" b="0" i="1" smtClean="0">
                              <a:solidFill>
                                <a:prstClr val="black"/>
                              </a:solidFill>
                              <a:latin typeface="Cambria Math" panose="02040503050406030204" pitchFamily="18" charset="0"/>
                            </a:rPr>
                            <m:t>𝐼</m:t>
                          </m:r>
                        </m:e>
                        <m:sub>
                          <m:r>
                            <a:rPr lang="en-US" altLang="zh-CN" sz="1200" b="0" i="1" smtClean="0">
                              <a:solidFill>
                                <a:prstClr val="black"/>
                              </a:solidFill>
                              <a:latin typeface="Cambria Math" panose="02040503050406030204" pitchFamily="18" charset="0"/>
                            </a:rPr>
                            <m:t>𝑎𝑝𝑝</m:t>
                          </m:r>
                        </m:sub>
                      </m:sSub>
                      <m:r>
                        <a:rPr lang="en-US" altLang="zh-CN" sz="1200" b="0" i="1" smtClean="0">
                          <a:solidFill>
                            <a:prstClr val="black"/>
                          </a:solidFill>
                          <a:latin typeface="Cambria Math" panose="02040503050406030204" pitchFamily="18" charset="0"/>
                        </a:rPr>
                        <m:t>=</m:t>
                      </m:r>
                      <m:r>
                        <a:rPr lang="en-US" altLang="zh-CN" sz="1200" b="0" i="1" smtClean="0">
                          <a:solidFill>
                            <a:prstClr val="black"/>
                          </a:solidFill>
                          <a:latin typeface="Cambria Math" panose="02040503050406030204" pitchFamily="18" charset="0"/>
                          <a:ea typeface="Cambria Math" panose="02040503050406030204" pitchFamily="18" charset="0"/>
                        </a:rPr>
                        <m:t>±1 </m:t>
                      </m:r>
                      <m:r>
                        <a:rPr lang="en-US" altLang="zh-CN" sz="1200" b="0" i="1" smtClean="0">
                          <a:solidFill>
                            <a:prstClr val="black"/>
                          </a:solidFill>
                          <a:latin typeface="Cambria Math" panose="02040503050406030204" pitchFamily="18" charset="0"/>
                          <a:ea typeface="Cambria Math" panose="02040503050406030204" pitchFamily="18" charset="0"/>
                        </a:rPr>
                        <m:t>𝑛𝐴</m:t>
                      </m:r>
                    </m:oMath>
                  </m:oMathPara>
                </a14:m>
                <a:endParaRPr lang="zh-CN" altLang="en-US" dirty="0"/>
              </a:p>
            </p:txBody>
          </p:sp>
        </mc:Choice>
        <mc:Fallback xmlns="">
          <p:sp>
            <p:nvSpPr>
              <p:cNvPr id="30" name="Rectangle 29"/>
              <p:cNvSpPr>
                <a:spLocks noRot="1" noChangeAspect="1" noMove="1" noResize="1" noEditPoints="1" noAdjustHandles="1" noChangeArrowheads="1" noChangeShapeType="1" noTextEdit="1"/>
              </p:cNvSpPr>
              <p:nvPr/>
            </p:nvSpPr>
            <p:spPr>
              <a:xfrm>
                <a:off x="1028869" y="3196344"/>
                <a:ext cx="1116781" cy="291298"/>
              </a:xfrm>
              <a:prstGeom prst="rect">
                <a:avLst/>
              </a:prstGeom>
              <a:blipFill>
                <a:blip r:embed="rId3"/>
                <a:stretch>
                  <a:fillRect/>
                </a:stretch>
              </a:blipFill>
            </p:spPr>
            <p:txBody>
              <a:bodyPr/>
              <a:lstStyle/>
              <a:p>
                <a:r>
                  <a:rPr lang="zh-CN" altLang="en-US">
                    <a:noFill/>
                  </a:rPr>
                  <a:t> </a:t>
                </a:r>
              </a:p>
            </p:txBody>
          </p:sp>
        </mc:Fallback>
      </mc:AlternateContent>
      <p:grpSp>
        <p:nvGrpSpPr>
          <p:cNvPr id="42" name="Group 41"/>
          <p:cNvGrpSpPr/>
          <p:nvPr/>
        </p:nvGrpSpPr>
        <p:grpSpPr>
          <a:xfrm>
            <a:off x="95805" y="1051777"/>
            <a:ext cx="2982903" cy="4130572"/>
            <a:chOff x="81722" y="1221628"/>
            <a:chExt cx="2982903" cy="4130572"/>
          </a:xfrm>
        </p:grpSpPr>
        <p:grpSp>
          <p:nvGrpSpPr>
            <p:cNvPr id="21" name="Group 20"/>
            <p:cNvGrpSpPr/>
            <p:nvPr/>
          </p:nvGrpSpPr>
          <p:grpSpPr>
            <a:xfrm>
              <a:off x="81722" y="1221628"/>
              <a:ext cx="2982903" cy="4130572"/>
              <a:chOff x="90036" y="1440808"/>
              <a:chExt cx="2982903" cy="4130572"/>
            </a:xfrm>
          </p:grpSpPr>
          <p:pic>
            <p:nvPicPr>
              <p:cNvPr id="7" name="Picture 6"/>
              <p:cNvPicPr>
                <a:picLocks noChangeAspect="1"/>
              </p:cNvPicPr>
              <p:nvPr/>
            </p:nvPicPr>
            <p:blipFill rotWithShape="1">
              <a:blip r:embed="rId4"/>
              <a:srcRect b="4764"/>
              <a:stretch/>
            </p:blipFill>
            <p:spPr>
              <a:xfrm>
                <a:off x="90036" y="1486403"/>
                <a:ext cx="2982903" cy="3247675"/>
              </a:xfrm>
              <a:prstGeom prst="rect">
                <a:avLst/>
              </a:prstGeom>
            </p:spPr>
          </p:pic>
          <p:grpSp>
            <p:nvGrpSpPr>
              <p:cNvPr id="20" name="Group 19"/>
              <p:cNvGrpSpPr/>
              <p:nvPr/>
            </p:nvGrpSpPr>
            <p:grpSpPr>
              <a:xfrm>
                <a:off x="897525" y="1440808"/>
                <a:ext cx="1910148" cy="4130572"/>
                <a:chOff x="897525" y="1440808"/>
                <a:chExt cx="1910148" cy="4130572"/>
              </a:xfrm>
            </p:grpSpPr>
            <p:cxnSp>
              <p:nvCxnSpPr>
                <p:cNvPr id="8" name="Straight Arrow Connector 7"/>
                <p:cNvCxnSpPr/>
                <p:nvPr/>
              </p:nvCxnSpPr>
              <p:spPr>
                <a:xfrm flipH="1">
                  <a:off x="897525" y="1687067"/>
                  <a:ext cx="470256" cy="30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807052" y="1687067"/>
                  <a:ext cx="426265" cy="30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1484005" y="1440808"/>
                      <a:ext cx="223138"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484005" y="1440808"/>
                      <a:ext cx="223138" cy="276999"/>
                    </a:xfrm>
                    <a:prstGeom prst="rect">
                      <a:avLst/>
                    </a:prstGeom>
                    <a:blipFill>
                      <a:blip r:embed="rId5"/>
                      <a:stretch>
                        <a:fillRect l="-21622" r="-21622"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024967" y="5294381"/>
                      <a:ext cx="894219"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𝑐</m:t>
                                </m:r>
                              </m:sub>
                            </m:sSub>
                            <m: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=0.1</m:t>
                            </m:r>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024967" y="5294381"/>
                      <a:ext cx="894219" cy="276999"/>
                    </a:xfrm>
                    <a:prstGeom prst="rect">
                      <a:avLst/>
                    </a:prstGeom>
                    <a:blipFill>
                      <a:blip r:embed="rId6"/>
                      <a:stretch>
                        <a:fillRect l="-5442" r="-6122"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544416" y="2863981"/>
                      <a:ext cx="263257" cy="24625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544416" y="2863981"/>
                      <a:ext cx="263257" cy="246259"/>
                    </a:xfrm>
                    <a:prstGeom prst="rect">
                      <a:avLst/>
                    </a:prstGeom>
                    <a:blipFill>
                      <a:blip r:embed="rId7"/>
                      <a:stretch>
                        <a:fillRect l="-22727" r="-6818" b="-27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449858" y="2030239"/>
                      <a:ext cx="309597" cy="24625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𝑤</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449858" y="2030239"/>
                      <a:ext cx="309597" cy="246259"/>
                    </a:xfrm>
                    <a:prstGeom prst="rect">
                      <a:avLst/>
                    </a:prstGeom>
                    <a:blipFill>
                      <a:blip r:embed="rId8"/>
                      <a:stretch>
                        <a:fillRect l="-23529" r="-5882" b="-26829"/>
                      </a:stretch>
                    </a:blipFill>
                  </p:spPr>
                  <p:txBody>
                    <a:bodyPr/>
                    <a:lstStyle/>
                    <a:p>
                      <a:r>
                        <a:rPr lang="zh-CN" altLang="en-US">
                          <a:noFill/>
                        </a:rPr>
                        <a:t> </a:t>
                      </a:r>
                    </a:p>
                  </p:txBody>
                </p:sp>
              </mc:Fallback>
            </mc:AlternateContent>
            <p:sp>
              <p:nvSpPr>
                <p:cNvPr id="18" name="TextBox 17"/>
                <p:cNvSpPr txBox="1"/>
                <p:nvPr/>
              </p:nvSpPr>
              <p:spPr>
                <a:xfrm>
                  <a:off x="1483477" y="2450430"/>
                  <a:ext cx="141064"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solidFill>
                        <a:prstClr val="black"/>
                      </a:solidFill>
                      <a:latin typeface="Cambria Math" panose="02040503050406030204" pitchFamily="18" charset="0"/>
                    </a:rPr>
                    <a:t>G</a:t>
                  </a:r>
                  <a:endParaRPr lang="zh-CN" altLang="en-US" i="1" dirty="0">
                    <a:solidFill>
                      <a:prstClr val="black"/>
                    </a:solidFill>
                    <a:latin typeface="Cambria Math" panose="02040503050406030204" pitchFamily="18" charset="0"/>
                  </a:endParaRPr>
                </a:p>
              </p:txBody>
            </p:sp>
          </p:grpSp>
        </p:grpSp>
        <mc:AlternateContent xmlns:mc="http://schemas.openxmlformats.org/markup-compatibility/2006" xmlns:a14="http://schemas.microsoft.com/office/drawing/2010/main">
          <mc:Choice Requires="a14">
            <p:sp>
              <p:nvSpPr>
                <p:cNvPr id="24" name="TextBox 23"/>
                <p:cNvSpPr txBox="1"/>
                <p:nvPr/>
              </p:nvSpPr>
              <p:spPr>
                <a:xfrm>
                  <a:off x="407324" y="4688378"/>
                  <a:ext cx="2291268" cy="307777"/>
                </a:xfrm>
                <a:prstGeom prst="rect">
                  <a:avLst/>
                </a:prstGeom>
                <a:noFill/>
              </p:spPr>
              <p:txBody>
                <a:bodyPr wrap="none" rtlCol="0">
                  <a:spAutoFit/>
                </a:bodyPr>
                <a:lstStyle/>
                <a:p>
                  <a:r>
                    <a:rPr lang="en-US" altLang="zh-CN" sz="1400" dirty="0" smtClean="0">
                      <a:latin typeface="Cambria Math" panose="02040503050406030204" pitchFamily="18" charset="0"/>
                      <a:ea typeface="Cambria Math" panose="02040503050406030204" pitchFamily="18" charset="0"/>
                    </a:rPr>
                    <a:t>D = 0    </a:t>
                  </a:r>
                  <a14:m>
                    <m:oMath xmlns:m="http://schemas.openxmlformats.org/officeDocument/2006/math">
                      <m:sSub>
                        <m:sSubPr>
                          <m:ctrlPr>
                            <a:rPr lang="en-US" altLang="zh-CN" sz="1400" i="1">
                              <a:solidFill>
                                <a:prstClr val="black"/>
                              </a:solidFill>
                              <a:latin typeface="Cambria Math" panose="02040503050406030204" pitchFamily="18" charset="0"/>
                            </a:rPr>
                          </m:ctrlPr>
                        </m:sSubPr>
                        <m:e>
                          <m:r>
                            <a:rPr lang="en-US" altLang="zh-CN" sz="1400" i="1">
                              <a:solidFill>
                                <a:prstClr val="black"/>
                              </a:solidFill>
                              <a:latin typeface="Cambria Math" panose="02040503050406030204" pitchFamily="18" charset="0"/>
                            </a:rPr>
                            <m:t>𝐺</m:t>
                          </m:r>
                        </m:e>
                        <m:sub>
                          <m:r>
                            <a:rPr lang="en-US" altLang="zh-CN" sz="1400" i="1">
                              <a:solidFill>
                                <a:prstClr val="black"/>
                              </a:solidFill>
                              <a:latin typeface="Cambria Math" panose="02040503050406030204" pitchFamily="18" charset="0"/>
                            </a:rPr>
                            <m:t>𝑤</m:t>
                          </m:r>
                        </m:sub>
                      </m:sSub>
                    </m:oMath>
                  </a14:m>
                  <a:r>
                    <a:rPr lang="zh-CN" altLang="en-US" sz="1400" dirty="0" smtClean="0">
                      <a:latin typeface="Cambria Math" panose="02040503050406030204" pitchFamily="18" charset="0"/>
                    </a:rPr>
                    <a:t> </a:t>
                  </a:r>
                  <a:r>
                    <a:rPr lang="en-US" altLang="zh-CN" sz="1400" dirty="0" smtClean="0">
                      <a:latin typeface="Cambria Math" panose="02040503050406030204" pitchFamily="18" charset="0"/>
                    </a:rPr>
                    <a:t>= 0   G = 1.6198</a:t>
                  </a:r>
                  <a:endParaRPr lang="zh-CN" altLang="en-US" sz="1400" dirty="0">
                    <a:latin typeface="Cambria Math" panose="02040503050406030204" pitchFamily="18"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07324" y="4688378"/>
                  <a:ext cx="2291268" cy="307777"/>
                </a:xfrm>
                <a:prstGeom prst="rect">
                  <a:avLst/>
                </a:prstGeom>
                <a:blipFill>
                  <a:blip r:embed="rId9"/>
                  <a:stretch>
                    <a:fillRect l="-798" t="-5882" b="-176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313853" y="2644801"/>
                  <a:ext cx="263257" cy="24625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313853" y="2644801"/>
                  <a:ext cx="263257" cy="246259"/>
                </a:xfrm>
                <a:prstGeom prst="rect">
                  <a:avLst/>
                </a:prstGeom>
                <a:blipFill>
                  <a:blip r:embed="rId10"/>
                  <a:stretch>
                    <a:fillRect l="-25581" r="-6977" b="-27500"/>
                  </a:stretch>
                </a:blipFill>
              </p:spPr>
              <p:txBody>
                <a:bodyPr/>
                <a:lstStyle/>
                <a:p>
                  <a:r>
                    <a:rPr lang="zh-CN" altLang="en-US">
                      <a:noFill/>
                    </a:rPr>
                    <a:t> </a:t>
                  </a:r>
                </a:p>
              </p:txBody>
            </p:sp>
          </mc:Fallback>
        </mc:AlternateContent>
      </p:grpSp>
      <p:pic>
        <p:nvPicPr>
          <p:cNvPr id="6" name="Picture 5"/>
          <p:cNvPicPr>
            <a:picLocks noChangeAspect="1"/>
          </p:cNvPicPr>
          <p:nvPr/>
        </p:nvPicPr>
        <p:blipFill>
          <a:blip r:embed="rId11"/>
          <a:stretch>
            <a:fillRect/>
          </a:stretch>
        </p:blipFill>
        <p:spPr>
          <a:xfrm>
            <a:off x="7397668" y="1298036"/>
            <a:ext cx="4770000" cy="4438996"/>
          </a:xfrm>
          <a:prstGeom prst="rect">
            <a:avLst/>
          </a:prstGeom>
        </p:spPr>
      </p:pic>
      <p:pic>
        <p:nvPicPr>
          <p:cNvPr id="10" name="Picture 9"/>
          <p:cNvPicPr>
            <a:picLocks noChangeAspect="1"/>
          </p:cNvPicPr>
          <p:nvPr/>
        </p:nvPicPr>
        <p:blipFill>
          <a:blip r:embed="rId12"/>
          <a:stretch>
            <a:fillRect/>
          </a:stretch>
        </p:blipFill>
        <p:spPr>
          <a:xfrm>
            <a:off x="2971371" y="1268144"/>
            <a:ext cx="4770000" cy="4438996"/>
          </a:xfrm>
          <a:prstGeom prst="rect">
            <a:avLst/>
          </a:prstGeom>
        </p:spPr>
      </p:pic>
      <p:grpSp>
        <p:nvGrpSpPr>
          <p:cNvPr id="34" name="Group 33"/>
          <p:cNvGrpSpPr/>
          <p:nvPr/>
        </p:nvGrpSpPr>
        <p:grpSpPr>
          <a:xfrm>
            <a:off x="1017353" y="2724574"/>
            <a:ext cx="1116781" cy="596580"/>
            <a:chOff x="1042954" y="2721209"/>
            <a:chExt cx="1116781" cy="596580"/>
          </a:xfrm>
        </p:grpSpPr>
        <p:cxnSp>
          <p:nvCxnSpPr>
            <p:cNvPr id="35" name="Straight Arrow Connector 34"/>
            <p:cNvCxnSpPr/>
            <p:nvPr/>
          </p:nvCxnSpPr>
          <p:spPr>
            <a:xfrm flipV="1">
              <a:off x="1630312" y="2721209"/>
              <a:ext cx="134914" cy="350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Rectangle 35"/>
                <p:cNvSpPr/>
                <p:nvPr/>
              </p:nvSpPr>
              <p:spPr>
                <a:xfrm>
                  <a:off x="1042954" y="3026491"/>
                  <a:ext cx="1116781" cy="2912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prstClr val="black"/>
                                </a:solidFill>
                                <a:latin typeface="Cambria Math" panose="02040503050406030204" pitchFamily="18" charset="0"/>
                              </a:rPr>
                            </m:ctrlPr>
                          </m:sSubPr>
                          <m:e>
                            <m:r>
                              <a:rPr lang="en-US" altLang="zh-CN" sz="1200" b="0" i="1" smtClean="0">
                                <a:solidFill>
                                  <a:prstClr val="black"/>
                                </a:solidFill>
                                <a:latin typeface="Cambria Math" panose="02040503050406030204" pitchFamily="18" charset="0"/>
                              </a:rPr>
                              <m:t>𝐼</m:t>
                            </m:r>
                          </m:e>
                          <m:sub>
                            <m:r>
                              <a:rPr lang="en-US" altLang="zh-CN" sz="1200" b="0" i="1" smtClean="0">
                                <a:solidFill>
                                  <a:prstClr val="black"/>
                                </a:solidFill>
                                <a:latin typeface="Cambria Math" panose="02040503050406030204" pitchFamily="18" charset="0"/>
                              </a:rPr>
                              <m:t>𝑎𝑝𝑝</m:t>
                            </m:r>
                          </m:sub>
                        </m:sSub>
                        <m:r>
                          <a:rPr lang="en-US" altLang="zh-CN" sz="1200" b="0" i="1" smtClean="0">
                            <a:solidFill>
                              <a:prstClr val="black"/>
                            </a:solidFill>
                            <a:latin typeface="Cambria Math" panose="02040503050406030204" pitchFamily="18" charset="0"/>
                          </a:rPr>
                          <m:t>=</m:t>
                        </m:r>
                        <m:r>
                          <a:rPr lang="en-US" altLang="zh-CN" sz="1200" b="0" i="1" smtClean="0">
                            <a:solidFill>
                              <a:prstClr val="black"/>
                            </a:solidFill>
                            <a:latin typeface="Cambria Math" panose="02040503050406030204" pitchFamily="18" charset="0"/>
                            <a:ea typeface="Cambria Math" panose="02040503050406030204" pitchFamily="18" charset="0"/>
                          </a:rPr>
                          <m:t>±1 </m:t>
                        </m:r>
                        <m:r>
                          <a:rPr lang="en-US" altLang="zh-CN" sz="1200" b="0" i="1" smtClean="0">
                            <a:solidFill>
                              <a:prstClr val="black"/>
                            </a:solidFill>
                            <a:latin typeface="Cambria Math" panose="02040503050406030204" pitchFamily="18" charset="0"/>
                            <a:ea typeface="Cambria Math" panose="02040503050406030204" pitchFamily="18" charset="0"/>
                          </a:rPr>
                          <m:t>𝑛𝐴</m:t>
                        </m:r>
                      </m:oMath>
                    </m:oMathPara>
                  </a14:m>
                  <a:endParaRPr lang="zh-CN" altLang="en-US" dirty="0"/>
                </a:p>
              </p:txBody>
            </p:sp>
          </mc:Choice>
          <mc:Fallback xmlns="">
            <p:sp>
              <p:nvSpPr>
                <p:cNvPr id="36" name="Rectangle 35"/>
                <p:cNvSpPr>
                  <a:spLocks noRot="1" noChangeAspect="1" noMove="1" noResize="1" noEditPoints="1" noAdjustHandles="1" noChangeArrowheads="1" noChangeShapeType="1" noTextEdit="1"/>
                </p:cNvSpPr>
                <p:nvPr/>
              </p:nvSpPr>
              <p:spPr>
                <a:xfrm>
                  <a:off x="1042954" y="3026491"/>
                  <a:ext cx="1116781" cy="291298"/>
                </a:xfrm>
                <a:prstGeom prst="rect">
                  <a:avLst/>
                </a:prstGeom>
                <a:blipFill>
                  <a:blip r:embed="rId3"/>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7" name="TextBox 36"/>
              <p:cNvSpPr txBox="1"/>
              <p:nvPr/>
            </p:nvSpPr>
            <p:spPr>
              <a:xfrm>
                <a:off x="1359337" y="3527028"/>
                <a:ext cx="432811" cy="335926"/>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sSub>
                        <m:sSubPr>
                          <m:ctrlP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t>𝐺</m:t>
                          </m:r>
                        </m:e>
                        <m:sub>
                          <m: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t>𝑠𝑦𝑛</m:t>
                          </m:r>
                        </m:sub>
                      </m:sSub>
                      <m: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t>=</m:t>
                      </m:r>
                    </m:oMath>
                  </m:oMathPara>
                </a14:m>
                <a:endParaRPr kumimoji="0" lang="en-US" altLang="zh-CN" sz="1050" b="0" i="1" u="none" strike="noStrike" kern="1200" cap="none" spc="0" normalizeH="0" baseline="0" noProof="0" dirty="0" smtClean="0">
                  <a:ln>
                    <a:noFill/>
                  </a:ln>
                  <a:solidFill>
                    <a:prstClr val="black"/>
                  </a:solidFill>
                  <a:effectLst/>
                  <a:uLnTx/>
                  <a:uFillTx/>
                  <a:latin typeface="Cambria Math" panose="02040503050406030204" pitchFamily="18" charset="0"/>
                </a:endParaRPr>
              </a:p>
              <a:p>
                <a:pPr>
                  <a:defRPr/>
                </a:pPr>
                <a14:m>
                  <m:oMathPara xmlns:m="http://schemas.openxmlformats.org/officeDocument/2006/math">
                    <m:oMathParaPr>
                      <m:jc m:val="centerGroup"/>
                    </m:oMathParaPr>
                    <m:oMath xmlns:m="http://schemas.openxmlformats.org/officeDocument/2006/math">
                      <m:r>
                        <m:rPr>
                          <m:nor/>
                        </m:rPr>
                        <a:rPr lang="en-US" altLang="zh-CN" sz="1050" dirty="0">
                          <a:latin typeface="Cambria Math" panose="02040503050406030204" pitchFamily="18" charset="0"/>
                        </a:rPr>
                        <m:t>1.6198</m:t>
                      </m:r>
                    </m:oMath>
                  </m:oMathPara>
                </a14:m>
                <a:endParaRPr lang="zh-CN" altLang="en-US" sz="1050" dirty="0">
                  <a:latin typeface="Cambria Math" panose="02040503050406030204" pitchFamily="18"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1359337" y="3527028"/>
                <a:ext cx="432811" cy="335926"/>
              </a:xfrm>
              <a:prstGeom prst="rect">
                <a:avLst/>
              </a:prstGeom>
              <a:blipFill>
                <a:blip r:embed="rId13"/>
                <a:stretch>
                  <a:fillRect l="-7042" r="-7042" b="-5455"/>
                </a:stretch>
              </a:blipFill>
            </p:spPr>
            <p:txBody>
              <a:bodyPr/>
              <a:lstStyle/>
              <a:p>
                <a:r>
                  <a:rPr lang="zh-CN" altLang="en-US">
                    <a:noFill/>
                  </a:rPr>
                  <a:t> </a:t>
                </a:r>
              </a:p>
            </p:txBody>
          </p:sp>
        </mc:Fallback>
      </mc:AlternateContent>
      <p:pic>
        <p:nvPicPr>
          <p:cNvPr id="25" name="Picture 24"/>
          <p:cNvPicPr>
            <a:picLocks noChangeAspect="1"/>
          </p:cNvPicPr>
          <p:nvPr/>
        </p:nvPicPr>
        <p:blipFill rotWithShape="1">
          <a:blip r:embed="rId14"/>
          <a:srcRect l="9828" t="11227" r="48081" b="55255"/>
          <a:stretch/>
        </p:blipFill>
        <p:spPr>
          <a:xfrm>
            <a:off x="4009029" y="514435"/>
            <a:ext cx="2926080" cy="1074683"/>
          </a:xfrm>
          <a:prstGeom prst="rect">
            <a:avLst/>
          </a:prstGeom>
        </p:spPr>
      </p:pic>
      <p:pic>
        <p:nvPicPr>
          <p:cNvPr id="27" name="Picture 26"/>
          <p:cNvPicPr>
            <a:picLocks noChangeAspect="1"/>
          </p:cNvPicPr>
          <p:nvPr/>
        </p:nvPicPr>
        <p:blipFill rotWithShape="1">
          <a:blip r:embed="rId14"/>
          <a:srcRect l="54489" t="11041" r="3299" b="54188"/>
          <a:stretch/>
        </p:blipFill>
        <p:spPr>
          <a:xfrm>
            <a:off x="8338532" y="514435"/>
            <a:ext cx="2934394" cy="1114860"/>
          </a:xfrm>
          <a:prstGeom prst="rect">
            <a:avLst/>
          </a:prstGeom>
        </p:spPr>
      </p:pic>
      <p:sp>
        <p:nvSpPr>
          <p:cNvPr id="2" name="TextBox 1"/>
          <p:cNvSpPr txBox="1"/>
          <p:nvPr/>
        </p:nvSpPr>
        <p:spPr>
          <a:xfrm>
            <a:off x="421407" y="5801881"/>
            <a:ext cx="11378960" cy="872868"/>
          </a:xfrm>
          <a:prstGeom prst="rect">
            <a:avLst/>
          </a:prstGeom>
          <a:noFill/>
        </p:spPr>
        <p:txBody>
          <a:bodyPr wrap="square" rtlCol="0">
            <a:spAutoFit/>
          </a:bodyPr>
          <a:lstStyle/>
          <a:p>
            <a:pPr>
              <a:lnSpc>
                <a:spcPct val="150000"/>
              </a:lnSpc>
            </a:pPr>
            <a:r>
              <a:rPr lang="en-US" altLang="zh-CN" dirty="0" smtClean="0">
                <a:latin typeface="Georgia" panose="02040502050405020303" pitchFamily="18" charset="0"/>
              </a:rPr>
              <a:t>       When the connection between the two layer is strong (≥</a:t>
            </a:r>
            <a:r>
              <a:rPr lang="en-US" altLang="zh-CN" dirty="0" smtClean="0">
                <a:latin typeface="Cambria Math" panose="02040503050406030204" pitchFamily="18" charset="0"/>
                <a:ea typeface="Cambria Math" panose="02040503050406030204" pitchFamily="18" charset="0"/>
              </a:rPr>
              <a:t>0.1</a:t>
            </a:r>
            <a:r>
              <a:rPr lang="en-US" altLang="zh-CN" dirty="0" smtClean="0">
                <a:latin typeface="Georgia" panose="02040502050405020303" pitchFamily="18" charset="0"/>
              </a:rPr>
              <a:t>), the pattern formation layer’s phase response curve is totally determined by the phase response of the rhythm generator layer.</a:t>
            </a:r>
            <a:endParaRPr lang="zh-CN" altLang="en-US" dirty="0">
              <a:latin typeface="Georgia" panose="02040502050405020303" pitchFamily="18" charset="0"/>
            </a:endParaRPr>
          </a:p>
        </p:txBody>
      </p:sp>
    </p:spTree>
    <p:extLst>
      <p:ext uri="{BB962C8B-B14F-4D97-AF65-F5344CB8AC3E}">
        <p14:creationId xmlns:p14="http://schemas.microsoft.com/office/powerpoint/2010/main" val="2064584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95807" y="1051777"/>
            <a:ext cx="2982903" cy="4130572"/>
            <a:chOff x="81722" y="1221628"/>
            <a:chExt cx="2982903" cy="4130572"/>
          </a:xfrm>
        </p:grpSpPr>
        <p:grpSp>
          <p:nvGrpSpPr>
            <p:cNvPr id="21" name="Group 20"/>
            <p:cNvGrpSpPr/>
            <p:nvPr/>
          </p:nvGrpSpPr>
          <p:grpSpPr>
            <a:xfrm>
              <a:off x="81722" y="1221628"/>
              <a:ext cx="2982903" cy="4130572"/>
              <a:chOff x="90036" y="1440808"/>
              <a:chExt cx="2982903" cy="4130572"/>
            </a:xfrm>
          </p:grpSpPr>
          <p:pic>
            <p:nvPicPr>
              <p:cNvPr id="7" name="Picture 6"/>
              <p:cNvPicPr>
                <a:picLocks noChangeAspect="1"/>
              </p:cNvPicPr>
              <p:nvPr/>
            </p:nvPicPr>
            <p:blipFill rotWithShape="1">
              <a:blip r:embed="rId2"/>
              <a:srcRect b="4764"/>
              <a:stretch/>
            </p:blipFill>
            <p:spPr>
              <a:xfrm>
                <a:off x="90036" y="1486403"/>
                <a:ext cx="2982903" cy="3247675"/>
              </a:xfrm>
              <a:prstGeom prst="rect">
                <a:avLst/>
              </a:prstGeom>
            </p:spPr>
          </p:pic>
          <p:grpSp>
            <p:nvGrpSpPr>
              <p:cNvPr id="20" name="Group 19"/>
              <p:cNvGrpSpPr/>
              <p:nvPr/>
            </p:nvGrpSpPr>
            <p:grpSpPr>
              <a:xfrm>
                <a:off x="897525" y="1440808"/>
                <a:ext cx="1910148" cy="4130572"/>
                <a:chOff x="897525" y="1440808"/>
                <a:chExt cx="1910148" cy="4130572"/>
              </a:xfrm>
            </p:grpSpPr>
            <p:cxnSp>
              <p:nvCxnSpPr>
                <p:cNvPr id="8" name="Straight Arrow Connector 7"/>
                <p:cNvCxnSpPr/>
                <p:nvPr/>
              </p:nvCxnSpPr>
              <p:spPr>
                <a:xfrm flipH="1">
                  <a:off x="897525" y="1687067"/>
                  <a:ext cx="470256" cy="30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807052" y="1687067"/>
                  <a:ext cx="426265" cy="30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1484005" y="1440808"/>
                      <a:ext cx="223138"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484005" y="1440808"/>
                      <a:ext cx="223138" cy="276999"/>
                    </a:xfrm>
                    <a:prstGeom prst="rect">
                      <a:avLst/>
                    </a:prstGeom>
                    <a:blipFill>
                      <a:blip r:embed="rId3"/>
                      <a:stretch>
                        <a:fillRect l="-21622" r="-21622"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024967" y="5294381"/>
                      <a:ext cx="1022459"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𝑐</m:t>
                                </m:r>
                              </m:sub>
                            </m:sSub>
                            <m: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=0.01</m:t>
                            </m:r>
                          </m:oMath>
                        </m:oMathPara>
                      </a14:m>
                      <a:endParaRPr kumimoji="0" lang="zh-CN" altLang="en-US" sz="1800" b="0" i="0" u="none" strike="noStrike" kern="1200" cap="none" spc="0" normalizeH="0" baseline="0" noProof="0" dirty="0">
                        <a:ln>
                          <a:noFill/>
                        </a:ln>
                        <a:solidFill>
                          <a:srgbClr val="FF0000"/>
                        </a:solidFill>
                        <a:effectLst/>
                        <a:uLnTx/>
                        <a:uFillTx/>
                        <a:latin typeface="Georgia"/>
                        <a:ea typeface="宋体" panose="02010600030101010101" pitchFamily="2" charset="-122"/>
                        <a:cs typeface="+mn-cs"/>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024967" y="5294381"/>
                      <a:ext cx="1022459" cy="276999"/>
                    </a:xfrm>
                    <a:prstGeom prst="rect">
                      <a:avLst/>
                    </a:prstGeom>
                    <a:blipFill>
                      <a:blip r:embed="rId4"/>
                      <a:stretch>
                        <a:fillRect l="-4762" r="-5357"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544416" y="2863981"/>
                      <a:ext cx="263257" cy="24625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544416" y="2863981"/>
                      <a:ext cx="263257" cy="246259"/>
                    </a:xfrm>
                    <a:prstGeom prst="rect">
                      <a:avLst/>
                    </a:prstGeom>
                    <a:blipFill>
                      <a:blip r:embed="rId5"/>
                      <a:stretch>
                        <a:fillRect l="-22727" r="-6818" b="-27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449858" y="2030239"/>
                      <a:ext cx="309597" cy="24625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𝑤</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449858" y="2030239"/>
                      <a:ext cx="309597" cy="246259"/>
                    </a:xfrm>
                    <a:prstGeom prst="rect">
                      <a:avLst/>
                    </a:prstGeom>
                    <a:blipFill>
                      <a:blip r:embed="rId6"/>
                      <a:stretch>
                        <a:fillRect l="-23529" r="-5882" b="-26829"/>
                      </a:stretch>
                    </a:blipFill>
                  </p:spPr>
                  <p:txBody>
                    <a:bodyPr/>
                    <a:lstStyle/>
                    <a:p>
                      <a:r>
                        <a:rPr lang="zh-CN" altLang="en-US">
                          <a:noFill/>
                        </a:rPr>
                        <a:t> </a:t>
                      </a:r>
                    </a:p>
                  </p:txBody>
                </p:sp>
              </mc:Fallback>
            </mc:AlternateContent>
            <p:sp>
              <p:nvSpPr>
                <p:cNvPr id="18" name="TextBox 17"/>
                <p:cNvSpPr txBox="1"/>
                <p:nvPr/>
              </p:nvSpPr>
              <p:spPr>
                <a:xfrm>
                  <a:off x="1483477" y="2450430"/>
                  <a:ext cx="141064"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solidFill>
                        <a:prstClr val="black"/>
                      </a:solidFill>
                      <a:latin typeface="Cambria Math" panose="02040503050406030204" pitchFamily="18" charset="0"/>
                    </a:rPr>
                    <a:t>G</a:t>
                  </a:r>
                  <a:endParaRPr lang="zh-CN" altLang="en-US" i="1" dirty="0">
                    <a:solidFill>
                      <a:prstClr val="black"/>
                    </a:solidFill>
                    <a:latin typeface="Cambria Math" panose="02040503050406030204" pitchFamily="18" charset="0"/>
                  </a:endParaRPr>
                </a:p>
              </p:txBody>
            </p:sp>
          </p:grpSp>
        </p:grpSp>
        <mc:AlternateContent xmlns:mc="http://schemas.openxmlformats.org/markup-compatibility/2006" xmlns:a14="http://schemas.microsoft.com/office/drawing/2010/main">
          <mc:Choice Requires="a14">
            <p:sp>
              <p:nvSpPr>
                <p:cNvPr id="24" name="TextBox 23"/>
                <p:cNvSpPr txBox="1"/>
                <p:nvPr/>
              </p:nvSpPr>
              <p:spPr>
                <a:xfrm>
                  <a:off x="407324" y="4688378"/>
                  <a:ext cx="2291268" cy="307777"/>
                </a:xfrm>
                <a:prstGeom prst="rect">
                  <a:avLst/>
                </a:prstGeom>
                <a:noFill/>
              </p:spPr>
              <p:txBody>
                <a:bodyPr wrap="none" rtlCol="0">
                  <a:spAutoFit/>
                </a:bodyPr>
                <a:lstStyle/>
                <a:p>
                  <a:r>
                    <a:rPr lang="en-US" altLang="zh-CN" sz="1400" dirty="0" smtClean="0">
                      <a:latin typeface="Cambria Math" panose="02040503050406030204" pitchFamily="18" charset="0"/>
                      <a:ea typeface="Cambria Math" panose="02040503050406030204" pitchFamily="18" charset="0"/>
                    </a:rPr>
                    <a:t>D = 0    </a:t>
                  </a:r>
                  <a14:m>
                    <m:oMath xmlns:m="http://schemas.openxmlformats.org/officeDocument/2006/math">
                      <m:sSub>
                        <m:sSubPr>
                          <m:ctrlPr>
                            <a:rPr lang="en-US" altLang="zh-CN" sz="1400" i="1">
                              <a:solidFill>
                                <a:prstClr val="black"/>
                              </a:solidFill>
                              <a:latin typeface="Cambria Math" panose="02040503050406030204" pitchFamily="18" charset="0"/>
                            </a:rPr>
                          </m:ctrlPr>
                        </m:sSubPr>
                        <m:e>
                          <m:r>
                            <a:rPr lang="en-US" altLang="zh-CN" sz="1400" i="1">
                              <a:solidFill>
                                <a:prstClr val="black"/>
                              </a:solidFill>
                              <a:latin typeface="Cambria Math" panose="02040503050406030204" pitchFamily="18" charset="0"/>
                            </a:rPr>
                            <m:t>𝐺</m:t>
                          </m:r>
                        </m:e>
                        <m:sub>
                          <m:r>
                            <a:rPr lang="en-US" altLang="zh-CN" sz="1400" i="1">
                              <a:solidFill>
                                <a:prstClr val="black"/>
                              </a:solidFill>
                              <a:latin typeface="Cambria Math" panose="02040503050406030204" pitchFamily="18" charset="0"/>
                            </a:rPr>
                            <m:t>𝑤</m:t>
                          </m:r>
                        </m:sub>
                      </m:sSub>
                    </m:oMath>
                  </a14:m>
                  <a:r>
                    <a:rPr lang="zh-CN" altLang="en-US" sz="1400" dirty="0" smtClean="0">
                      <a:latin typeface="Cambria Math" panose="02040503050406030204" pitchFamily="18" charset="0"/>
                    </a:rPr>
                    <a:t> </a:t>
                  </a:r>
                  <a:r>
                    <a:rPr lang="en-US" altLang="zh-CN" sz="1400" dirty="0" smtClean="0">
                      <a:latin typeface="Cambria Math" panose="02040503050406030204" pitchFamily="18" charset="0"/>
                    </a:rPr>
                    <a:t>= 0   G = 1.6198</a:t>
                  </a:r>
                  <a:endParaRPr lang="zh-CN" altLang="en-US" sz="1400" dirty="0">
                    <a:latin typeface="Cambria Math" panose="02040503050406030204" pitchFamily="18"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07324" y="4688378"/>
                  <a:ext cx="2291268" cy="307777"/>
                </a:xfrm>
                <a:prstGeom prst="rect">
                  <a:avLst/>
                </a:prstGeom>
                <a:blipFill>
                  <a:blip r:embed="rId7"/>
                  <a:stretch>
                    <a:fillRect l="-798" t="-5882" b="-176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313853" y="2644801"/>
                  <a:ext cx="263257" cy="24625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313853" y="2644801"/>
                  <a:ext cx="263257" cy="246259"/>
                </a:xfrm>
                <a:prstGeom prst="rect">
                  <a:avLst/>
                </a:prstGeom>
                <a:blipFill>
                  <a:blip r:embed="rId8"/>
                  <a:stretch>
                    <a:fillRect l="-25581" r="-6977" b="-27500"/>
                  </a:stretch>
                </a:blipFill>
              </p:spPr>
              <p:txBody>
                <a:bodyPr/>
                <a:lstStyle/>
                <a:p>
                  <a:r>
                    <a:rPr lang="zh-CN" altLang="en-US">
                      <a:noFill/>
                    </a:rPr>
                    <a:t> </a:t>
                  </a:r>
                </a:p>
              </p:txBody>
            </p:sp>
          </mc:Fallback>
        </mc:AlternateContent>
      </p:grpSp>
      <p:grpSp>
        <p:nvGrpSpPr>
          <p:cNvPr id="5" name="Group 4"/>
          <p:cNvGrpSpPr/>
          <p:nvPr/>
        </p:nvGrpSpPr>
        <p:grpSpPr>
          <a:xfrm>
            <a:off x="2962114" y="1271909"/>
            <a:ext cx="9127375" cy="4438996"/>
            <a:chOff x="0" y="721202"/>
            <a:chExt cx="11435378" cy="4983334"/>
          </a:xfrm>
        </p:grpSpPr>
        <p:pic>
          <p:nvPicPr>
            <p:cNvPr id="3" name="Picture 2"/>
            <p:cNvPicPr>
              <a:picLocks noChangeAspect="1"/>
            </p:cNvPicPr>
            <p:nvPr/>
          </p:nvPicPr>
          <p:blipFill>
            <a:blip r:embed="rId9"/>
            <a:stretch>
              <a:fillRect/>
            </a:stretch>
          </p:blipFill>
          <p:spPr>
            <a:xfrm>
              <a:off x="5461627" y="721202"/>
              <a:ext cx="5973751" cy="4983334"/>
            </a:xfrm>
            <a:prstGeom prst="rect">
              <a:avLst/>
            </a:prstGeom>
          </p:spPr>
        </p:pic>
        <p:pic>
          <p:nvPicPr>
            <p:cNvPr id="4" name="Picture 3"/>
            <p:cNvPicPr>
              <a:picLocks noChangeAspect="1"/>
            </p:cNvPicPr>
            <p:nvPr/>
          </p:nvPicPr>
          <p:blipFill>
            <a:blip r:embed="rId10"/>
            <a:stretch>
              <a:fillRect/>
            </a:stretch>
          </p:blipFill>
          <p:spPr>
            <a:xfrm>
              <a:off x="0" y="721202"/>
              <a:ext cx="5973751" cy="4983334"/>
            </a:xfrm>
            <a:prstGeom prst="rect">
              <a:avLst/>
            </a:prstGeom>
          </p:spPr>
        </p:pic>
      </p:grpSp>
      <p:grpSp>
        <p:nvGrpSpPr>
          <p:cNvPr id="43" name="Group 42"/>
          <p:cNvGrpSpPr/>
          <p:nvPr/>
        </p:nvGrpSpPr>
        <p:grpSpPr>
          <a:xfrm>
            <a:off x="1042954" y="2721209"/>
            <a:ext cx="1116781" cy="596580"/>
            <a:chOff x="1042954" y="2721209"/>
            <a:chExt cx="1116781" cy="596580"/>
          </a:xfrm>
        </p:grpSpPr>
        <p:cxnSp>
          <p:nvCxnSpPr>
            <p:cNvPr id="26" name="Straight Arrow Connector 25"/>
            <p:cNvCxnSpPr/>
            <p:nvPr/>
          </p:nvCxnSpPr>
          <p:spPr>
            <a:xfrm flipV="1">
              <a:off x="1630312" y="2721209"/>
              <a:ext cx="134914" cy="350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p:cNvSpPr/>
                <p:nvPr/>
              </p:nvSpPr>
              <p:spPr>
                <a:xfrm>
                  <a:off x="1042954" y="3026491"/>
                  <a:ext cx="1116781" cy="2912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prstClr val="black"/>
                                </a:solidFill>
                                <a:latin typeface="Cambria Math" panose="02040503050406030204" pitchFamily="18" charset="0"/>
                              </a:rPr>
                            </m:ctrlPr>
                          </m:sSubPr>
                          <m:e>
                            <m:r>
                              <a:rPr lang="en-US" altLang="zh-CN" sz="1200" b="0" i="1" smtClean="0">
                                <a:solidFill>
                                  <a:prstClr val="black"/>
                                </a:solidFill>
                                <a:latin typeface="Cambria Math" panose="02040503050406030204" pitchFamily="18" charset="0"/>
                              </a:rPr>
                              <m:t>𝐼</m:t>
                            </m:r>
                          </m:e>
                          <m:sub>
                            <m:r>
                              <a:rPr lang="en-US" altLang="zh-CN" sz="1200" b="0" i="1" smtClean="0">
                                <a:solidFill>
                                  <a:prstClr val="black"/>
                                </a:solidFill>
                                <a:latin typeface="Cambria Math" panose="02040503050406030204" pitchFamily="18" charset="0"/>
                              </a:rPr>
                              <m:t>𝑎𝑝𝑝</m:t>
                            </m:r>
                          </m:sub>
                        </m:sSub>
                        <m:r>
                          <a:rPr lang="en-US" altLang="zh-CN" sz="1200" b="0" i="1" smtClean="0">
                            <a:solidFill>
                              <a:prstClr val="black"/>
                            </a:solidFill>
                            <a:latin typeface="Cambria Math" panose="02040503050406030204" pitchFamily="18" charset="0"/>
                          </a:rPr>
                          <m:t>=</m:t>
                        </m:r>
                        <m:r>
                          <a:rPr lang="en-US" altLang="zh-CN" sz="1200" b="0" i="1" smtClean="0">
                            <a:solidFill>
                              <a:prstClr val="black"/>
                            </a:solidFill>
                            <a:latin typeface="Cambria Math" panose="02040503050406030204" pitchFamily="18" charset="0"/>
                            <a:ea typeface="Cambria Math" panose="02040503050406030204" pitchFamily="18" charset="0"/>
                          </a:rPr>
                          <m:t>±1 </m:t>
                        </m:r>
                        <m:r>
                          <a:rPr lang="en-US" altLang="zh-CN" sz="1200" b="0" i="1" smtClean="0">
                            <a:solidFill>
                              <a:prstClr val="black"/>
                            </a:solidFill>
                            <a:latin typeface="Cambria Math" panose="02040503050406030204" pitchFamily="18" charset="0"/>
                            <a:ea typeface="Cambria Math" panose="02040503050406030204" pitchFamily="18" charset="0"/>
                          </a:rPr>
                          <m:t>𝑛𝐴</m:t>
                        </m:r>
                      </m:oMath>
                    </m:oMathPara>
                  </a14:m>
                  <a:endParaRPr lang="zh-CN" altLang="en-US" dirty="0"/>
                </a:p>
              </p:txBody>
            </p:sp>
          </mc:Choice>
          <mc:Fallback xmlns="">
            <p:sp>
              <p:nvSpPr>
                <p:cNvPr id="30" name="Rectangle 29"/>
                <p:cNvSpPr>
                  <a:spLocks noRot="1" noChangeAspect="1" noMove="1" noResize="1" noEditPoints="1" noAdjustHandles="1" noChangeArrowheads="1" noChangeShapeType="1" noTextEdit="1"/>
                </p:cNvSpPr>
                <p:nvPr/>
              </p:nvSpPr>
              <p:spPr>
                <a:xfrm>
                  <a:off x="1042954" y="3026491"/>
                  <a:ext cx="1116781" cy="291298"/>
                </a:xfrm>
                <a:prstGeom prst="rect">
                  <a:avLst/>
                </a:prstGeom>
                <a:blipFill>
                  <a:blip r:embed="rId11"/>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4" name="TextBox 43"/>
              <p:cNvSpPr txBox="1"/>
              <p:nvPr/>
            </p:nvSpPr>
            <p:spPr>
              <a:xfrm>
                <a:off x="1359337" y="3527028"/>
                <a:ext cx="432811" cy="335926"/>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sSub>
                        <m:sSubPr>
                          <m:ctrlP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t>𝐺</m:t>
                          </m:r>
                        </m:e>
                        <m:sub>
                          <m: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t>𝑠𝑦𝑛</m:t>
                          </m:r>
                        </m:sub>
                      </m:sSub>
                      <m: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t>=</m:t>
                      </m:r>
                    </m:oMath>
                  </m:oMathPara>
                </a14:m>
                <a:endParaRPr kumimoji="0" lang="en-US" altLang="zh-CN" sz="1050" b="0" i="1" u="none" strike="noStrike" kern="1200" cap="none" spc="0" normalizeH="0" baseline="0" noProof="0" dirty="0" smtClean="0">
                  <a:ln>
                    <a:noFill/>
                  </a:ln>
                  <a:solidFill>
                    <a:prstClr val="black"/>
                  </a:solidFill>
                  <a:effectLst/>
                  <a:uLnTx/>
                  <a:uFillTx/>
                  <a:latin typeface="Cambria Math" panose="02040503050406030204" pitchFamily="18" charset="0"/>
                </a:endParaRPr>
              </a:p>
              <a:p>
                <a:pPr>
                  <a:defRPr/>
                </a:pPr>
                <a14:m>
                  <m:oMathPara xmlns:m="http://schemas.openxmlformats.org/officeDocument/2006/math">
                    <m:oMathParaPr>
                      <m:jc m:val="centerGroup"/>
                    </m:oMathParaPr>
                    <m:oMath xmlns:m="http://schemas.openxmlformats.org/officeDocument/2006/math">
                      <m:r>
                        <m:rPr>
                          <m:nor/>
                        </m:rPr>
                        <a:rPr lang="en-US" altLang="zh-CN" sz="1050" dirty="0">
                          <a:latin typeface="Cambria Math" panose="02040503050406030204" pitchFamily="18" charset="0"/>
                        </a:rPr>
                        <m:t>1.6198</m:t>
                      </m:r>
                    </m:oMath>
                  </m:oMathPara>
                </a14:m>
                <a:endParaRPr lang="zh-CN" altLang="en-US" sz="1050" dirty="0">
                  <a:latin typeface="Cambria Math" panose="02040503050406030204" pitchFamily="18"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1359337" y="3527028"/>
                <a:ext cx="432811" cy="335926"/>
              </a:xfrm>
              <a:prstGeom prst="rect">
                <a:avLst/>
              </a:prstGeom>
              <a:blipFill>
                <a:blip r:embed="rId12"/>
                <a:stretch>
                  <a:fillRect l="-7042" r="-7042" b="-5455"/>
                </a:stretch>
              </a:blipFill>
            </p:spPr>
            <p:txBody>
              <a:bodyPr/>
              <a:lstStyle/>
              <a:p>
                <a:r>
                  <a:rPr lang="zh-CN" altLang="en-US">
                    <a:noFill/>
                  </a:rPr>
                  <a:t> </a:t>
                </a:r>
              </a:p>
            </p:txBody>
          </p:sp>
        </mc:Fallback>
      </mc:AlternateContent>
      <p:sp>
        <p:nvSpPr>
          <p:cNvPr id="23" name="TextBox 22"/>
          <p:cNvSpPr txBox="1"/>
          <p:nvPr/>
        </p:nvSpPr>
        <p:spPr>
          <a:xfrm>
            <a:off x="421409" y="5788100"/>
            <a:ext cx="11378960" cy="872868"/>
          </a:xfrm>
          <a:prstGeom prst="rect">
            <a:avLst/>
          </a:prstGeom>
          <a:noFill/>
        </p:spPr>
        <p:txBody>
          <a:bodyPr wrap="square" rtlCol="0">
            <a:spAutoFit/>
          </a:bodyPr>
          <a:lstStyle/>
          <a:p>
            <a:pPr>
              <a:lnSpc>
                <a:spcPct val="150000"/>
              </a:lnSpc>
            </a:pPr>
            <a:r>
              <a:rPr lang="en-US" altLang="zh-CN" dirty="0" smtClean="0">
                <a:latin typeface="Georgia" panose="02040502050405020303" pitchFamily="18" charset="0"/>
              </a:rPr>
              <a:t>       When the connection between the two layer is weak (&lt;</a:t>
            </a:r>
            <a:r>
              <a:rPr lang="en-US" altLang="zh-CN" dirty="0" smtClean="0">
                <a:latin typeface="Cambria Math" panose="02040503050406030204" pitchFamily="18" charset="0"/>
                <a:ea typeface="Cambria Math" panose="02040503050406030204" pitchFamily="18" charset="0"/>
              </a:rPr>
              <a:t>0.1</a:t>
            </a:r>
            <a:r>
              <a:rPr lang="en-US" altLang="zh-CN" dirty="0" smtClean="0">
                <a:latin typeface="Georgia" panose="02040502050405020303" pitchFamily="18" charset="0"/>
              </a:rPr>
              <a:t>), the pattern formation layer’s phase response curve still correlated with the rhythm generator’s response, but the phase advancement is much smoother. </a:t>
            </a:r>
            <a:endParaRPr lang="zh-CN" altLang="en-US" dirty="0">
              <a:latin typeface="Georgia" panose="02040502050405020303" pitchFamily="18" charset="0"/>
            </a:endParaRPr>
          </a:p>
        </p:txBody>
      </p:sp>
      <p:pic>
        <p:nvPicPr>
          <p:cNvPr id="25" name="Picture 24"/>
          <p:cNvPicPr>
            <a:picLocks noChangeAspect="1"/>
          </p:cNvPicPr>
          <p:nvPr/>
        </p:nvPicPr>
        <p:blipFill rotWithShape="1">
          <a:blip r:embed="rId13"/>
          <a:srcRect l="9828" t="11227" r="48081" b="55255"/>
          <a:stretch/>
        </p:blipFill>
        <p:spPr>
          <a:xfrm>
            <a:off x="4009029" y="514435"/>
            <a:ext cx="2926080" cy="1074683"/>
          </a:xfrm>
          <a:prstGeom prst="rect">
            <a:avLst/>
          </a:prstGeom>
        </p:spPr>
      </p:pic>
      <p:pic>
        <p:nvPicPr>
          <p:cNvPr id="27" name="Picture 26"/>
          <p:cNvPicPr>
            <a:picLocks noChangeAspect="1"/>
          </p:cNvPicPr>
          <p:nvPr/>
        </p:nvPicPr>
        <p:blipFill rotWithShape="1">
          <a:blip r:embed="rId13"/>
          <a:srcRect l="54489" t="11041" r="3299" b="54188"/>
          <a:stretch/>
        </p:blipFill>
        <p:spPr>
          <a:xfrm>
            <a:off x="8338532" y="474258"/>
            <a:ext cx="2934394" cy="1114860"/>
          </a:xfrm>
          <a:prstGeom prst="rect">
            <a:avLst/>
          </a:prstGeom>
        </p:spPr>
      </p:pic>
      <p:sp>
        <p:nvSpPr>
          <p:cNvPr id="28" name="Rectangle 27"/>
          <p:cNvSpPr/>
          <p:nvPr/>
        </p:nvSpPr>
        <p:spPr>
          <a:xfrm>
            <a:off x="133771" y="102039"/>
            <a:ext cx="9315029" cy="369332"/>
          </a:xfrm>
          <a:prstGeom prst="rect">
            <a:avLst/>
          </a:prstGeom>
        </p:spPr>
        <p:txBody>
          <a:bodyPr wrap="square">
            <a:spAutoFit/>
          </a:bodyPr>
          <a:lstStyle/>
          <a:p>
            <a:pPr marL="285750" lvl="0" indent="-285750">
              <a:buFont typeface="Arial" panose="020B0604020202020204" pitchFamily="34" charset="0"/>
              <a:buChar char="•"/>
              <a:defRPr/>
            </a:pPr>
            <a:r>
              <a:rPr lang="en-US" altLang="zh-CN" dirty="0" smtClean="0">
                <a:solidFill>
                  <a:prstClr val="black"/>
                </a:solidFill>
                <a:latin typeface="Georgia"/>
                <a:ea typeface="宋体" panose="02010600030101010101" pitchFamily="2" charset="-122"/>
              </a:rPr>
              <a:t>Phase response of the two-layer CPG and the difference between it (weak connection).</a:t>
            </a:r>
            <a:endParaRPr lang="en-US" altLang="zh-CN" dirty="0">
              <a:solidFill>
                <a:prstClr val="black"/>
              </a:solidFill>
              <a:latin typeface="Georgia"/>
              <a:ea typeface="宋体" panose="02010600030101010101" pitchFamily="2" charset="-122"/>
            </a:endParaRPr>
          </a:p>
        </p:txBody>
      </p:sp>
    </p:spTree>
    <p:extLst>
      <p:ext uri="{BB962C8B-B14F-4D97-AF65-F5344CB8AC3E}">
        <p14:creationId xmlns:p14="http://schemas.microsoft.com/office/powerpoint/2010/main" val="1605340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970823" y="1271380"/>
            <a:ext cx="9112957" cy="4438800"/>
            <a:chOff x="307322" y="646388"/>
            <a:chExt cx="11454034" cy="4983334"/>
          </a:xfrm>
        </p:grpSpPr>
        <p:pic>
          <p:nvPicPr>
            <p:cNvPr id="2" name="Picture 1"/>
            <p:cNvPicPr>
              <a:picLocks noChangeAspect="1"/>
            </p:cNvPicPr>
            <p:nvPr/>
          </p:nvPicPr>
          <p:blipFill>
            <a:blip r:embed="rId2"/>
            <a:stretch>
              <a:fillRect/>
            </a:stretch>
          </p:blipFill>
          <p:spPr>
            <a:xfrm>
              <a:off x="307322" y="646388"/>
              <a:ext cx="5973751" cy="4983334"/>
            </a:xfrm>
            <a:prstGeom prst="rect">
              <a:avLst/>
            </a:prstGeom>
          </p:spPr>
        </p:pic>
        <p:pic>
          <p:nvPicPr>
            <p:cNvPr id="3" name="Picture 2"/>
            <p:cNvPicPr>
              <a:picLocks noChangeAspect="1"/>
            </p:cNvPicPr>
            <p:nvPr/>
          </p:nvPicPr>
          <p:blipFill>
            <a:blip r:embed="rId3"/>
            <a:stretch>
              <a:fillRect/>
            </a:stretch>
          </p:blipFill>
          <p:spPr>
            <a:xfrm>
              <a:off x="5787602" y="646388"/>
              <a:ext cx="5973754" cy="4983334"/>
            </a:xfrm>
            <a:prstGeom prst="rect">
              <a:avLst/>
            </a:prstGeom>
          </p:spPr>
        </p:pic>
      </p:grpSp>
      <p:grpSp>
        <p:nvGrpSpPr>
          <p:cNvPr id="7" name="Group 6"/>
          <p:cNvGrpSpPr/>
          <p:nvPr/>
        </p:nvGrpSpPr>
        <p:grpSpPr>
          <a:xfrm>
            <a:off x="81134" y="1051777"/>
            <a:ext cx="3214598" cy="4130572"/>
            <a:chOff x="67049" y="1221628"/>
            <a:chExt cx="3214598" cy="4130572"/>
          </a:xfrm>
        </p:grpSpPr>
        <p:grpSp>
          <p:nvGrpSpPr>
            <p:cNvPr id="8" name="Group 7"/>
            <p:cNvGrpSpPr/>
            <p:nvPr/>
          </p:nvGrpSpPr>
          <p:grpSpPr>
            <a:xfrm>
              <a:off x="81722" y="1221628"/>
              <a:ext cx="2982903" cy="4130572"/>
              <a:chOff x="90036" y="1440808"/>
              <a:chExt cx="2982903" cy="4130572"/>
            </a:xfrm>
          </p:grpSpPr>
          <p:pic>
            <p:nvPicPr>
              <p:cNvPr id="11" name="Picture 10"/>
              <p:cNvPicPr>
                <a:picLocks noChangeAspect="1"/>
              </p:cNvPicPr>
              <p:nvPr/>
            </p:nvPicPr>
            <p:blipFill rotWithShape="1">
              <a:blip r:embed="rId4"/>
              <a:srcRect b="4764"/>
              <a:stretch/>
            </p:blipFill>
            <p:spPr>
              <a:xfrm>
                <a:off x="90036" y="1486403"/>
                <a:ext cx="2982903" cy="3247675"/>
              </a:xfrm>
              <a:prstGeom prst="rect">
                <a:avLst/>
              </a:prstGeom>
            </p:spPr>
          </p:pic>
          <p:grpSp>
            <p:nvGrpSpPr>
              <p:cNvPr id="12" name="Group 11"/>
              <p:cNvGrpSpPr/>
              <p:nvPr/>
            </p:nvGrpSpPr>
            <p:grpSpPr>
              <a:xfrm>
                <a:off x="897525" y="1440808"/>
                <a:ext cx="1910148" cy="4130572"/>
                <a:chOff x="897525" y="1440808"/>
                <a:chExt cx="1910148" cy="4130572"/>
              </a:xfrm>
            </p:grpSpPr>
            <p:cxnSp>
              <p:nvCxnSpPr>
                <p:cNvPr id="13" name="Straight Arrow Connector 12"/>
                <p:cNvCxnSpPr/>
                <p:nvPr/>
              </p:nvCxnSpPr>
              <p:spPr>
                <a:xfrm flipH="1">
                  <a:off x="897525" y="1687067"/>
                  <a:ext cx="470256" cy="30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807052" y="1687067"/>
                  <a:ext cx="426265" cy="30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1484005" y="1440808"/>
                      <a:ext cx="223138"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484005" y="1440808"/>
                      <a:ext cx="223138" cy="276999"/>
                    </a:xfrm>
                    <a:prstGeom prst="rect">
                      <a:avLst/>
                    </a:prstGeom>
                    <a:blipFill>
                      <a:blip r:embed="rId5"/>
                      <a:stretch>
                        <a:fillRect l="-21622" r="-21622"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024967" y="5294381"/>
                      <a:ext cx="1022459"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𝑐</m:t>
                                </m:r>
                              </m:sub>
                            </m:sSub>
                            <m: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=0.01</m:t>
                            </m:r>
                          </m:oMath>
                        </m:oMathPara>
                      </a14:m>
                      <a:endParaRPr kumimoji="0" lang="zh-CN" altLang="en-US" sz="1800" b="0" i="0" u="none" strike="noStrike" kern="1200" cap="none" spc="0" normalizeH="0" baseline="0" noProof="0" dirty="0">
                        <a:ln>
                          <a:noFill/>
                        </a:ln>
                        <a:solidFill>
                          <a:srgbClr val="FF0000"/>
                        </a:solidFill>
                        <a:effectLst/>
                        <a:uLnTx/>
                        <a:uFillTx/>
                        <a:latin typeface="Georgia"/>
                        <a:ea typeface="宋体" panose="02010600030101010101" pitchFamily="2" charset="-122"/>
                        <a:cs typeface="+mn-cs"/>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024967" y="5294381"/>
                      <a:ext cx="1022459" cy="276999"/>
                    </a:xfrm>
                    <a:prstGeom prst="rect">
                      <a:avLst/>
                    </a:prstGeom>
                    <a:blipFill>
                      <a:blip r:embed="rId6"/>
                      <a:stretch>
                        <a:fillRect l="-4762" r="-5357"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544416" y="2863981"/>
                      <a:ext cx="263257" cy="24625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2544416" y="2863981"/>
                      <a:ext cx="263257" cy="246259"/>
                    </a:xfrm>
                    <a:prstGeom prst="rect">
                      <a:avLst/>
                    </a:prstGeom>
                    <a:blipFill>
                      <a:blip r:embed="rId7"/>
                      <a:stretch>
                        <a:fillRect l="-22727" r="-6818" b="-27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449858" y="2030239"/>
                      <a:ext cx="309597" cy="24625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𝑤</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1449858" y="2030239"/>
                      <a:ext cx="309597" cy="246259"/>
                    </a:xfrm>
                    <a:prstGeom prst="rect">
                      <a:avLst/>
                    </a:prstGeom>
                    <a:blipFill>
                      <a:blip r:embed="rId8"/>
                      <a:stretch>
                        <a:fillRect l="-23529" r="-5882" b="-26829"/>
                      </a:stretch>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9" name="TextBox 8"/>
                <p:cNvSpPr txBox="1"/>
                <p:nvPr/>
              </p:nvSpPr>
              <p:spPr>
                <a:xfrm>
                  <a:off x="67049" y="4673441"/>
                  <a:ext cx="3214598" cy="307777"/>
                </a:xfrm>
                <a:prstGeom prst="rect">
                  <a:avLst/>
                </a:prstGeom>
                <a:noFill/>
              </p:spPr>
              <p:txBody>
                <a:bodyPr wrap="none" rtlCol="0">
                  <a:spAutoFit/>
                </a:bodyPr>
                <a:lstStyle/>
                <a:p>
                  <a:r>
                    <a:rPr lang="en-US" altLang="zh-CN" sz="1400" dirty="0" smtClean="0">
                      <a:latin typeface="Cambria Math" panose="02040503050406030204" pitchFamily="18" charset="0"/>
                      <a:ea typeface="Cambria Math" panose="02040503050406030204" pitchFamily="18" charset="0"/>
                    </a:rPr>
                    <a:t>D = [0 2]   </a:t>
                  </a:r>
                  <a14:m>
                    <m:oMath xmlns:m="http://schemas.openxmlformats.org/officeDocument/2006/math">
                      <m:sSub>
                        <m:sSubPr>
                          <m:ctrlPr>
                            <a:rPr lang="en-US" altLang="zh-CN" sz="1400" i="1">
                              <a:solidFill>
                                <a:prstClr val="black"/>
                              </a:solidFill>
                              <a:latin typeface="Cambria Math" panose="02040503050406030204" pitchFamily="18" charset="0"/>
                            </a:rPr>
                          </m:ctrlPr>
                        </m:sSubPr>
                        <m:e>
                          <m:r>
                            <a:rPr lang="en-US" altLang="zh-CN" sz="1400" i="1">
                              <a:solidFill>
                                <a:prstClr val="black"/>
                              </a:solidFill>
                              <a:latin typeface="Cambria Math" panose="02040503050406030204" pitchFamily="18" charset="0"/>
                            </a:rPr>
                            <m:t>𝐺</m:t>
                          </m:r>
                        </m:e>
                        <m:sub>
                          <m:r>
                            <a:rPr lang="en-US" altLang="zh-CN" sz="1400" i="1">
                              <a:solidFill>
                                <a:prstClr val="black"/>
                              </a:solidFill>
                              <a:latin typeface="Cambria Math" panose="02040503050406030204" pitchFamily="18" charset="0"/>
                            </a:rPr>
                            <m:t>𝑤</m:t>
                          </m:r>
                        </m:sub>
                      </m:sSub>
                    </m:oMath>
                  </a14:m>
                  <a:r>
                    <a:rPr lang="zh-CN" altLang="en-US" sz="1400" dirty="0" smtClean="0">
                      <a:latin typeface="Cambria Math" panose="02040503050406030204" pitchFamily="18" charset="0"/>
                    </a:rPr>
                    <a:t> </a:t>
                  </a:r>
                  <a:r>
                    <a:rPr lang="en-US" altLang="zh-CN" sz="1400" dirty="0" smtClean="0">
                      <a:latin typeface="Cambria Math" panose="02040503050406030204" pitchFamily="18" charset="0"/>
                    </a:rPr>
                    <a:t>= 0   G = [1.6198 1.7752]</a:t>
                  </a:r>
                  <a:endParaRPr lang="zh-CN" altLang="en-US" sz="1400" dirty="0">
                    <a:latin typeface="Cambria Math" panose="020405030504060302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7049" y="4673441"/>
                  <a:ext cx="3214598" cy="307777"/>
                </a:xfrm>
                <a:prstGeom prst="rect">
                  <a:avLst/>
                </a:prstGeom>
                <a:blipFill>
                  <a:blip r:embed="rId9"/>
                  <a:stretch>
                    <a:fillRect l="-568" t="-6000" b="-1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13853" y="2644801"/>
                  <a:ext cx="263257" cy="24625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13853" y="2644801"/>
                  <a:ext cx="263257" cy="246259"/>
                </a:xfrm>
                <a:prstGeom prst="rect">
                  <a:avLst/>
                </a:prstGeom>
                <a:blipFill>
                  <a:blip r:embed="rId10"/>
                  <a:stretch>
                    <a:fillRect l="-25581" r="-6977" b="-27500"/>
                  </a:stretch>
                </a:blipFill>
              </p:spPr>
              <p:txBody>
                <a:bodyPr/>
                <a:lstStyle/>
                <a:p>
                  <a:r>
                    <a:rPr lang="zh-CN" altLang="en-US">
                      <a:noFill/>
                    </a:rPr>
                    <a:t> </a:t>
                  </a:r>
                </a:p>
              </p:txBody>
            </p:sp>
          </mc:Fallback>
        </mc:AlternateContent>
      </p:grpSp>
      <p:grpSp>
        <p:nvGrpSpPr>
          <p:cNvPr id="20" name="Group 19"/>
          <p:cNvGrpSpPr/>
          <p:nvPr/>
        </p:nvGrpSpPr>
        <p:grpSpPr>
          <a:xfrm>
            <a:off x="1042954" y="2721209"/>
            <a:ext cx="1116781" cy="596580"/>
            <a:chOff x="1042954" y="2721209"/>
            <a:chExt cx="1116781" cy="596580"/>
          </a:xfrm>
        </p:grpSpPr>
        <p:cxnSp>
          <p:nvCxnSpPr>
            <p:cNvPr id="21" name="Straight Arrow Connector 20"/>
            <p:cNvCxnSpPr/>
            <p:nvPr/>
          </p:nvCxnSpPr>
          <p:spPr>
            <a:xfrm flipV="1">
              <a:off x="1630312" y="2721209"/>
              <a:ext cx="134914" cy="350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1042954" y="3026491"/>
                  <a:ext cx="1116781" cy="2912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prstClr val="black"/>
                                </a:solidFill>
                                <a:latin typeface="Cambria Math" panose="02040503050406030204" pitchFamily="18" charset="0"/>
                              </a:rPr>
                            </m:ctrlPr>
                          </m:sSubPr>
                          <m:e>
                            <m:r>
                              <a:rPr lang="en-US" altLang="zh-CN" sz="1200" b="0" i="1" smtClean="0">
                                <a:solidFill>
                                  <a:prstClr val="black"/>
                                </a:solidFill>
                                <a:latin typeface="Cambria Math" panose="02040503050406030204" pitchFamily="18" charset="0"/>
                              </a:rPr>
                              <m:t>𝐼</m:t>
                            </m:r>
                          </m:e>
                          <m:sub>
                            <m:r>
                              <a:rPr lang="en-US" altLang="zh-CN" sz="1200" b="0" i="1" smtClean="0">
                                <a:solidFill>
                                  <a:prstClr val="black"/>
                                </a:solidFill>
                                <a:latin typeface="Cambria Math" panose="02040503050406030204" pitchFamily="18" charset="0"/>
                              </a:rPr>
                              <m:t>𝑎𝑝𝑝</m:t>
                            </m:r>
                          </m:sub>
                        </m:sSub>
                        <m:r>
                          <a:rPr lang="en-US" altLang="zh-CN" sz="1200" b="0" i="1" smtClean="0">
                            <a:solidFill>
                              <a:prstClr val="black"/>
                            </a:solidFill>
                            <a:latin typeface="Cambria Math" panose="02040503050406030204" pitchFamily="18" charset="0"/>
                          </a:rPr>
                          <m:t>=</m:t>
                        </m:r>
                        <m:r>
                          <a:rPr lang="en-US" altLang="zh-CN" sz="1200" b="0" i="1" smtClean="0">
                            <a:solidFill>
                              <a:prstClr val="black"/>
                            </a:solidFill>
                            <a:latin typeface="Cambria Math" panose="02040503050406030204" pitchFamily="18" charset="0"/>
                            <a:ea typeface="Cambria Math" panose="02040503050406030204" pitchFamily="18" charset="0"/>
                          </a:rPr>
                          <m:t>±1 </m:t>
                        </m:r>
                        <m:r>
                          <a:rPr lang="en-US" altLang="zh-CN" sz="1200" b="0" i="1" smtClean="0">
                            <a:solidFill>
                              <a:prstClr val="black"/>
                            </a:solidFill>
                            <a:latin typeface="Cambria Math" panose="02040503050406030204" pitchFamily="18" charset="0"/>
                            <a:ea typeface="Cambria Math" panose="02040503050406030204" pitchFamily="18" charset="0"/>
                          </a:rPr>
                          <m:t>𝑛𝐴</m:t>
                        </m:r>
                      </m:oMath>
                    </m:oMathPara>
                  </a14:m>
                  <a:endParaRPr lang="zh-CN" alt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1042954" y="3026491"/>
                  <a:ext cx="1116781" cy="291298"/>
                </a:xfrm>
                <a:prstGeom prst="rect">
                  <a:avLst/>
                </a:prstGeom>
                <a:blipFill>
                  <a:blip r:embed="rId11"/>
                  <a:stretch>
                    <a:fillRect/>
                  </a:stretch>
                </a:blipFill>
              </p:spPr>
              <p:txBody>
                <a:bodyPr/>
                <a:lstStyle/>
                <a:p>
                  <a:r>
                    <a:rPr lang="zh-CN" altLang="en-US">
                      <a:noFill/>
                    </a:rPr>
                    <a:t> </a:t>
                  </a:r>
                </a:p>
              </p:txBody>
            </p:sp>
          </mc:Fallback>
        </mc:AlternateContent>
      </p:grpSp>
      <p:sp>
        <p:nvSpPr>
          <p:cNvPr id="23" name="TextBox 22"/>
          <p:cNvSpPr txBox="1"/>
          <p:nvPr/>
        </p:nvSpPr>
        <p:spPr>
          <a:xfrm>
            <a:off x="1489776" y="2041480"/>
            <a:ext cx="141064"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solidFill>
                  <a:prstClr val="black"/>
                </a:solidFill>
                <a:latin typeface="Cambria Math" panose="02040503050406030204" pitchFamily="18" charset="0"/>
              </a:rPr>
              <a:t>G</a:t>
            </a:r>
            <a:endParaRPr lang="zh-CN" altLang="en-US" i="1" dirty="0">
              <a:solidFill>
                <a:prstClr val="black"/>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25" name="TextBox 24"/>
              <p:cNvSpPr txBox="1"/>
              <p:nvPr/>
            </p:nvSpPr>
            <p:spPr>
              <a:xfrm>
                <a:off x="1373552" y="3525339"/>
                <a:ext cx="432811" cy="335926"/>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sSub>
                        <m:sSubPr>
                          <m:ctrlP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t>𝐺</m:t>
                          </m:r>
                        </m:e>
                        <m:sub>
                          <m: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t>𝑠𝑦𝑛</m:t>
                          </m:r>
                        </m:sub>
                      </m:sSub>
                      <m: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t>=</m:t>
                      </m:r>
                    </m:oMath>
                  </m:oMathPara>
                </a14:m>
                <a:endParaRPr kumimoji="0" lang="en-US" altLang="zh-CN" sz="1050" b="0" i="1" u="none" strike="noStrike" kern="1200" cap="none" spc="0" normalizeH="0" baseline="0" noProof="0" dirty="0" smtClean="0">
                  <a:ln>
                    <a:noFill/>
                  </a:ln>
                  <a:solidFill>
                    <a:prstClr val="black"/>
                  </a:solidFill>
                  <a:effectLst/>
                  <a:uLnTx/>
                  <a:uFillTx/>
                  <a:latin typeface="Cambria Math" panose="02040503050406030204" pitchFamily="18" charset="0"/>
                </a:endParaRPr>
              </a:p>
              <a:p>
                <a:pPr>
                  <a:defRPr/>
                </a:pPr>
                <a14:m>
                  <m:oMathPara xmlns:m="http://schemas.openxmlformats.org/officeDocument/2006/math">
                    <m:oMathParaPr>
                      <m:jc m:val="centerGroup"/>
                    </m:oMathParaPr>
                    <m:oMath xmlns:m="http://schemas.openxmlformats.org/officeDocument/2006/math">
                      <m:r>
                        <m:rPr>
                          <m:nor/>
                        </m:rPr>
                        <a:rPr lang="en-US" altLang="zh-CN" sz="1050" dirty="0">
                          <a:latin typeface="Cambria Math" panose="02040503050406030204" pitchFamily="18" charset="0"/>
                        </a:rPr>
                        <m:t>1.6198</m:t>
                      </m:r>
                    </m:oMath>
                  </m:oMathPara>
                </a14:m>
                <a:endParaRPr lang="zh-CN" altLang="en-US" sz="1050" dirty="0">
                  <a:latin typeface="Cambria Math" panose="02040503050406030204" pitchFamily="18"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1373552" y="3525339"/>
                <a:ext cx="432811" cy="335926"/>
              </a:xfrm>
              <a:prstGeom prst="rect">
                <a:avLst/>
              </a:prstGeom>
              <a:blipFill>
                <a:blip r:embed="rId12"/>
                <a:stretch>
                  <a:fillRect l="-7042" r="-7042" b="-5455"/>
                </a:stretch>
              </a:blipFill>
            </p:spPr>
            <p:txBody>
              <a:bodyPr/>
              <a:lstStyle/>
              <a:p>
                <a:r>
                  <a:rPr lang="zh-CN" altLang="en-US">
                    <a:noFill/>
                  </a:rPr>
                  <a:t> </a:t>
                </a:r>
              </a:p>
            </p:txBody>
          </p:sp>
        </mc:Fallback>
      </mc:AlternateContent>
      <p:sp>
        <p:nvSpPr>
          <p:cNvPr id="26" name="Rectangle 25"/>
          <p:cNvSpPr/>
          <p:nvPr/>
        </p:nvSpPr>
        <p:spPr>
          <a:xfrm>
            <a:off x="133771" y="102039"/>
            <a:ext cx="9315029" cy="369332"/>
          </a:xfrm>
          <a:prstGeom prst="rect">
            <a:avLst/>
          </a:prstGeom>
        </p:spPr>
        <p:txBody>
          <a:bodyPr wrap="square">
            <a:spAutoFit/>
          </a:bodyPr>
          <a:lstStyle/>
          <a:p>
            <a:pPr marL="285750" lvl="0" indent="-285750">
              <a:buFont typeface="Arial" panose="020B0604020202020204" pitchFamily="34" charset="0"/>
              <a:buChar char="•"/>
              <a:defRPr/>
            </a:pPr>
            <a:r>
              <a:rPr lang="en-US" altLang="zh-CN" dirty="0" smtClean="0">
                <a:solidFill>
                  <a:prstClr val="black"/>
                </a:solidFill>
                <a:latin typeface="Georgia"/>
                <a:ea typeface="宋体" panose="02010600030101010101" pitchFamily="2" charset="-122"/>
              </a:rPr>
              <a:t>Phase response of the two-layer CPG and the difference between it (weak connection).</a:t>
            </a:r>
            <a:endParaRPr lang="en-US" altLang="zh-CN" dirty="0">
              <a:solidFill>
                <a:prstClr val="black"/>
              </a:solidFill>
              <a:latin typeface="Georgia"/>
              <a:ea typeface="宋体" panose="02010600030101010101" pitchFamily="2" charset="-122"/>
            </a:endParaRPr>
          </a:p>
        </p:txBody>
      </p:sp>
      <p:pic>
        <p:nvPicPr>
          <p:cNvPr id="28" name="Picture 27"/>
          <p:cNvPicPr>
            <a:picLocks noChangeAspect="1"/>
          </p:cNvPicPr>
          <p:nvPr/>
        </p:nvPicPr>
        <p:blipFill rotWithShape="1">
          <a:blip r:embed="rId13"/>
          <a:srcRect l="9828" t="11227" r="48081" b="55255"/>
          <a:stretch/>
        </p:blipFill>
        <p:spPr>
          <a:xfrm>
            <a:off x="4009029" y="514435"/>
            <a:ext cx="2926080" cy="1074683"/>
          </a:xfrm>
          <a:prstGeom prst="rect">
            <a:avLst/>
          </a:prstGeom>
        </p:spPr>
      </p:pic>
      <p:pic>
        <p:nvPicPr>
          <p:cNvPr id="29" name="Picture 28"/>
          <p:cNvPicPr>
            <a:picLocks noChangeAspect="1"/>
          </p:cNvPicPr>
          <p:nvPr/>
        </p:nvPicPr>
        <p:blipFill rotWithShape="1">
          <a:blip r:embed="rId13"/>
          <a:srcRect l="54489" t="11041" r="3299" b="54188"/>
          <a:stretch/>
        </p:blipFill>
        <p:spPr>
          <a:xfrm>
            <a:off x="8338532" y="474258"/>
            <a:ext cx="2934394" cy="1114860"/>
          </a:xfrm>
          <a:prstGeom prst="rect">
            <a:avLst/>
          </a:prstGeom>
        </p:spPr>
      </p:pic>
      <p:sp>
        <p:nvSpPr>
          <p:cNvPr id="30" name="TextBox 29"/>
          <p:cNvSpPr txBox="1"/>
          <p:nvPr/>
        </p:nvSpPr>
        <p:spPr>
          <a:xfrm>
            <a:off x="327938" y="5722625"/>
            <a:ext cx="11770591" cy="923330"/>
          </a:xfrm>
          <a:prstGeom prst="rect">
            <a:avLst/>
          </a:prstGeom>
          <a:noFill/>
        </p:spPr>
        <p:txBody>
          <a:bodyPr wrap="square" rtlCol="0">
            <a:spAutoFit/>
          </a:bodyPr>
          <a:lstStyle/>
          <a:p>
            <a:pPr>
              <a:lnSpc>
                <a:spcPct val="150000"/>
              </a:lnSpc>
            </a:pPr>
            <a:r>
              <a:rPr lang="en-US" altLang="zh-CN" dirty="0" smtClean="0">
                <a:latin typeface="Georgia" panose="02040502050405020303" pitchFamily="18" charset="0"/>
              </a:rPr>
              <a:t>       Adding drives (keep the same frequency) to the system will make the rhythm generators less sensitive to the stimulus, but will also make the pattern formation layer’s phase response curve more correlated to the RG’s curve.</a:t>
            </a:r>
            <a:endParaRPr lang="zh-CN" altLang="en-US" dirty="0">
              <a:latin typeface="Georgia" panose="02040502050405020303" pitchFamily="18" charset="0"/>
            </a:endParaRPr>
          </a:p>
        </p:txBody>
      </p:sp>
    </p:spTree>
    <p:extLst>
      <p:ext uri="{BB962C8B-B14F-4D97-AF65-F5344CB8AC3E}">
        <p14:creationId xmlns:p14="http://schemas.microsoft.com/office/powerpoint/2010/main" val="10695469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992583" y="1193449"/>
            <a:ext cx="9274232" cy="4438800"/>
            <a:chOff x="568794" y="820955"/>
            <a:chExt cx="11453500" cy="4983334"/>
          </a:xfrm>
        </p:grpSpPr>
        <p:pic>
          <p:nvPicPr>
            <p:cNvPr id="2" name="Picture 1"/>
            <p:cNvPicPr>
              <a:picLocks noChangeAspect="1"/>
            </p:cNvPicPr>
            <p:nvPr/>
          </p:nvPicPr>
          <p:blipFill>
            <a:blip r:embed="rId2"/>
            <a:stretch>
              <a:fillRect/>
            </a:stretch>
          </p:blipFill>
          <p:spPr>
            <a:xfrm>
              <a:off x="568794" y="820955"/>
              <a:ext cx="5973751" cy="4983334"/>
            </a:xfrm>
            <a:prstGeom prst="rect">
              <a:avLst/>
            </a:prstGeom>
          </p:spPr>
        </p:pic>
        <p:pic>
          <p:nvPicPr>
            <p:cNvPr id="3" name="Picture 2"/>
            <p:cNvPicPr>
              <a:picLocks noChangeAspect="1"/>
            </p:cNvPicPr>
            <p:nvPr/>
          </p:nvPicPr>
          <p:blipFill>
            <a:blip r:embed="rId3"/>
            <a:stretch>
              <a:fillRect/>
            </a:stretch>
          </p:blipFill>
          <p:spPr>
            <a:xfrm>
              <a:off x="6048543" y="820955"/>
              <a:ext cx="5973751" cy="4983334"/>
            </a:xfrm>
            <a:prstGeom prst="rect">
              <a:avLst/>
            </a:prstGeom>
          </p:spPr>
        </p:pic>
      </p:grpSp>
      <p:grpSp>
        <p:nvGrpSpPr>
          <p:cNvPr id="6" name="Group 5"/>
          <p:cNvGrpSpPr/>
          <p:nvPr/>
        </p:nvGrpSpPr>
        <p:grpSpPr>
          <a:xfrm>
            <a:off x="81134" y="1051777"/>
            <a:ext cx="3270704" cy="4130572"/>
            <a:chOff x="67049" y="1221628"/>
            <a:chExt cx="3270704" cy="4130572"/>
          </a:xfrm>
        </p:grpSpPr>
        <p:grpSp>
          <p:nvGrpSpPr>
            <p:cNvPr id="7" name="Group 6"/>
            <p:cNvGrpSpPr/>
            <p:nvPr/>
          </p:nvGrpSpPr>
          <p:grpSpPr>
            <a:xfrm>
              <a:off x="81722" y="1221628"/>
              <a:ext cx="2982903" cy="4130572"/>
              <a:chOff x="90036" y="1440808"/>
              <a:chExt cx="2982903" cy="4130572"/>
            </a:xfrm>
          </p:grpSpPr>
          <p:pic>
            <p:nvPicPr>
              <p:cNvPr id="10" name="Picture 9"/>
              <p:cNvPicPr>
                <a:picLocks noChangeAspect="1"/>
              </p:cNvPicPr>
              <p:nvPr/>
            </p:nvPicPr>
            <p:blipFill rotWithShape="1">
              <a:blip r:embed="rId4"/>
              <a:srcRect b="4764"/>
              <a:stretch/>
            </p:blipFill>
            <p:spPr>
              <a:xfrm>
                <a:off x="90036" y="1486403"/>
                <a:ext cx="2982903" cy="3247675"/>
              </a:xfrm>
              <a:prstGeom prst="rect">
                <a:avLst/>
              </a:prstGeom>
            </p:spPr>
          </p:pic>
          <p:grpSp>
            <p:nvGrpSpPr>
              <p:cNvPr id="11" name="Group 10"/>
              <p:cNvGrpSpPr/>
              <p:nvPr/>
            </p:nvGrpSpPr>
            <p:grpSpPr>
              <a:xfrm>
                <a:off x="897525" y="1440808"/>
                <a:ext cx="1910148" cy="4130572"/>
                <a:chOff x="897525" y="1440808"/>
                <a:chExt cx="1910148" cy="4130572"/>
              </a:xfrm>
            </p:grpSpPr>
            <p:cxnSp>
              <p:nvCxnSpPr>
                <p:cNvPr id="12" name="Straight Arrow Connector 11"/>
                <p:cNvCxnSpPr/>
                <p:nvPr/>
              </p:nvCxnSpPr>
              <p:spPr>
                <a:xfrm flipH="1">
                  <a:off x="897525" y="1687067"/>
                  <a:ext cx="470256" cy="30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807052" y="1687067"/>
                  <a:ext cx="426265" cy="30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1484005" y="1440808"/>
                      <a:ext cx="223138"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484005" y="1440808"/>
                      <a:ext cx="223138" cy="276999"/>
                    </a:xfrm>
                    <a:prstGeom prst="rect">
                      <a:avLst/>
                    </a:prstGeom>
                    <a:blipFill>
                      <a:blip r:embed="rId5"/>
                      <a:stretch>
                        <a:fillRect l="-21622" r="-21622"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024967" y="5294381"/>
                      <a:ext cx="1022459"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𝑐</m:t>
                                </m:r>
                              </m:sub>
                            </m:sSub>
                            <m: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=0.01</m:t>
                            </m:r>
                          </m:oMath>
                        </m:oMathPara>
                      </a14:m>
                      <a:endParaRPr kumimoji="0" lang="zh-CN" altLang="en-US" sz="1800" b="0" i="0" u="none" strike="noStrike" kern="1200" cap="none" spc="0" normalizeH="0" baseline="0" noProof="0" dirty="0">
                        <a:ln>
                          <a:noFill/>
                        </a:ln>
                        <a:solidFill>
                          <a:srgbClr val="FF0000"/>
                        </a:solidFill>
                        <a:effectLst/>
                        <a:uLnTx/>
                        <a:uFillTx/>
                        <a:latin typeface="Georgia"/>
                        <a:ea typeface="宋体" panose="02010600030101010101" pitchFamily="2" charset="-122"/>
                        <a:cs typeface="+mn-cs"/>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024967" y="5294381"/>
                      <a:ext cx="1022459" cy="276999"/>
                    </a:xfrm>
                    <a:prstGeom prst="rect">
                      <a:avLst/>
                    </a:prstGeom>
                    <a:blipFill>
                      <a:blip r:embed="rId6"/>
                      <a:stretch>
                        <a:fillRect l="-4762" r="-5357"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544416" y="2863981"/>
                      <a:ext cx="263257" cy="24625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544416" y="2863981"/>
                      <a:ext cx="263257" cy="246259"/>
                    </a:xfrm>
                    <a:prstGeom prst="rect">
                      <a:avLst/>
                    </a:prstGeom>
                    <a:blipFill>
                      <a:blip r:embed="rId7"/>
                      <a:stretch>
                        <a:fillRect l="-22727" r="-6818" b="-27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449858" y="2030239"/>
                      <a:ext cx="309597" cy="24625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𝑤</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1449858" y="2030239"/>
                      <a:ext cx="309597" cy="246259"/>
                    </a:xfrm>
                    <a:prstGeom prst="rect">
                      <a:avLst/>
                    </a:prstGeom>
                    <a:blipFill>
                      <a:blip r:embed="rId8"/>
                      <a:stretch>
                        <a:fillRect l="-23529" r="-5882" b="-26829"/>
                      </a:stretch>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8" name="TextBox 7"/>
                <p:cNvSpPr txBox="1"/>
                <p:nvPr/>
              </p:nvSpPr>
              <p:spPr>
                <a:xfrm>
                  <a:off x="67049" y="4673441"/>
                  <a:ext cx="3270704" cy="307777"/>
                </a:xfrm>
                <a:prstGeom prst="rect">
                  <a:avLst/>
                </a:prstGeom>
                <a:noFill/>
              </p:spPr>
              <p:txBody>
                <a:bodyPr wrap="none" rtlCol="0">
                  <a:spAutoFit/>
                </a:bodyPr>
                <a:lstStyle/>
                <a:p>
                  <a:r>
                    <a:rPr lang="en-US" altLang="zh-CN" sz="1400" dirty="0" smtClean="0">
                      <a:latin typeface="Cambria Math" panose="02040503050406030204" pitchFamily="18" charset="0"/>
                      <a:ea typeface="Cambria Math" panose="02040503050406030204" pitchFamily="18" charset="0"/>
                    </a:rPr>
                    <a:t>D = 0 </a:t>
                  </a:r>
                  <a14:m>
                    <m:oMath xmlns:m="http://schemas.openxmlformats.org/officeDocument/2006/math">
                      <m:sSub>
                        <m:sSubPr>
                          <m:ctrlPr>
                            <a:rPr lang="en-US" altLang="zh-CN" sz="1400" i="1">
                              <a:solidFill>
                                <a:prstClr val="black"/>
                              </a:solidFill>
                              <a:latin typeface="Cambria Math" panose="02040503050406030204" pitchFamily="18" charset="0"/>
                            </a:rPr>
                          </m:ctrlPr>
                        </m:sSubPr>
                        <m:e>
                          <m:r>
                            <a:rPr lang="en-US" altLang="zh-CN" sz="1400" i="1">
                              <a:solidFill>
                                <a:prstClr val="black"/>
                              </a:solidFill>
                              <a:latin typeface="Cambria Math" panose="02040503050406030204" pitchFamily="18" charset="0"/>
                            </a:rPr>
                            <m:t>𝐺</m:t>
                          </m:r>
                        </m:e>
                        <m:sub>
                          <m:r>
                            <a:rPr lang="en-US" altLang="zh-CN" sz="1400" i="1">
                              <a:solidFill>
                                <a:prstClr val="black"/>
                              </a:solidFill>
                              <a:latin typeface="Cambria Math" panose="02040503050406030204" pitchFamily="18" charset="0"/>
                            </a:rPr>
                            <m:t>𝑤</m:t>
                          </m:r>
                        </m:sub>
                      </m:sSub>
                    </m:oMath>
                  </a14:m>
                  <a:r>
                    <a:rPr lang="zh-CN" altLang="en-US" sz="1400" dirty="0" smtClean="0">
                      <a:latin typeface="Cambria Math" panose="02040503050406030204" pitchFamily="18" charset="0"/>
                    </a:rPr>
                    <a:t> </a:t>
                  </a:r>
                  <a:r>
                    <a:rPr lang="en-US" altLang="zh-CN" sz="1400" dirty="0" smtClean="0">
                      <a:latin typeface="Cambria Math" panose="02040503050406030204" pitchFamily="18" charset="0"/>
                    </a:rPr>
                    <a:t>= [0.5691 0.1119]   G = [2 1.7]</a:t>
                  </a:r>
                  <a:endParaRPr lang="zh-CN" altLang="en-US" sz="1400" dirty="0">
                    <a:latin typeface="Cambria Math" panose="020405030504060302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7049" y="4673441"/>
                  <a:ext cx="3270704" cy="307777"/>
                </a:xfrm>
                <a:prstGeom prst="rect">
                  <a:avLst/>
                </a:prstGeom>
                <a:blipFill>
                  <a:blip r:embed="rId9"/>
                  <a:stretch>
                    <a:fillRect l="-559" t="-6000" b="-1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13853" y="2644801"/>
                  <a:ext cx="263257" cy="24625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13853" y="2644801"/>
                  <a:ext cx="263257" cy="246259"/>
                </a:xfrm>
                <a:prstGeom prst="rect">
                  <a:avLst/>
                </a:prstGeom>
                <a:blipFill>
                  <a:blip r:embed="rId10"/>
                  <a:stretch>
                    <a:fillRect l="-25581" r="-6977" b="-2750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8" name="TextBox 17"/>
              <p:cNvSpPr txBox="1"/>
              <p:nvPr/>
            </p:nvSpPr>
            <p:spPr>
              <a:xfrm>
                <a:off x="1373552" y="3525339"/>
                <a:ext cx="432811" cy="335926"/>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sSub>
                        <m:sSubPr>
                          <m:ctrlP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t>𝐺</m:t>
                          </m:r>
                        </m:e>
                        <m:sub>
                          <m: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t>𝑠𝑦𝑛</m:t>
                          </m:r>
                        </m:sub>
                      </m:sSub>
                      <m: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t>=</m:t>
                      </m:r>
                    </m:oMath>
                  </m:oMathPara>
                </a14:m>
                <a:endParaRPr kumimoji="0" lang="en-US" altLang="zh-CN" sz="1050" b="0" i="1" u="none" strike="noStrike" kern="1200" cap="none" spc="0" normalizeH="0" baseline="0" noProof="0" dirty="0" smtClean="0">
                  <a:ln>
                    <a:noFill/>
                  </a:ln>
                  <a:solidFill>
                    <a:prstClr val="black"/>
                  </a:solidFill>
                  <a:effectLst/>
                  <a:uLnTx/>
                  <a:uFillTx/>
                  <a:latin typeface="Cambria Math" panose="02040503050406030204" pitchFamily="18" charset="0"/>
                </a:endParaRPr>
              </a:p>
              <a:p>
                <a:pPr>
                  <a:defRPr/>
                </a:pPr>
                <a14:m>
                  <m:oMathPara xmlns:m="http://schemas.openxmlformats.org/officeDocument/2006/math">
                    <m:oMathParaPr>
                      <m:jc m:val="centerGroup"/>
                    </m:oMathParaPr>
                    <m:oMath xmlns:m="http://schemas.openxmlformats.org/officeDocument/2006/math">
                      <m:r>
                        <m:rPr>
                          <m:nor/>
                        </m:rPr>
                        <a:rPr lang="en-US" altLang="zh-CN" sz="1050" dirty="0">
                          <a:latin typeface="Cambria Math" panose="02040503050406030204" pitchFamily="18" charset="0"/>
                        </a:rPr>
                        <m:t>1.6198</m:t>
                      </m:r>
                    </m:oMath>
                  </m:oMathPara>
                </a14:m>
                <a:endParaRPr lang="zh-CN" altLang="en-US" sz="1050" dirty="0">
                  <a:latin typeface="Cambria Math" panose="02040503050406030204" pitchFamily="18"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1373552" y="3525339"/>
                <a:ext cx="432811" cy="335926"/>
              </a:xfrm>
              <a:prstGeom prst="rect">
                <a:avLst/>
              </a:prstGeom>
              <a:blipFill>
                <a:blip r:embed="rId11"/>
                <a:stretch>
                  <a:fillRect l="-7042" r="-7042" b="-5455"/>
                </a:stretch>
              </a:blipFill>
            </p:spPr>
            <p:txBody>
              <a:bodyPr/>
              <a:lstStyle/>
              <a:p>
                <a:r>
                  <a:rPr lang="zh-CN" altLang="en-US">
                    <a:noFill/>
                  </a:rPr>
                  <a:t> </a:t>
                </a:r>
              </a:p>
            </p:txBody>
          </p:sp>
        </mc:Fallback>
      </mc:AlternateContent>
      <p:grpSp>
        <p:nvGrpSpPr>
          <p:cNvPr id="19" name="Group 18"/>
          <p:cNvGrpSpPr/>
          <p:nvPr/>
        </p:nvGrpSpPr>
        <p:grpSpPr>
          <a:xfrm>
            <a:off x="1042954" y="2721209"/>
            <a:ext cx="1116781" cy="596580"/>
            <a:chOff x="1042954" y="2721209"/>
            <a:chExt cx="1116781" cy="596580"/>
          </a:xfrm>
        </p:grpSpPr>
        <p:cxnSp>
          <p:nvCxnSpPr>
            <p:cNvPr id="20" name="Straight Arrow Connector 19"/>
            <p:cNvCxnSpPr/>
            <p:nvPr/>
          </p:nvCxnSpPr>
          <p:spPr>
            <a:xfrm flipV="1">
              <a:off x="1630312" y="2721209"/>
              <a:ext cx="134914" cy="350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20"/>
                <p:cNvSpPr/>
                <p:nvPr/>
              </p:nvSpPr>
              <p:spPr>
                <a:xfrm>
                  <a:off x="1042954" y="3026491"/>
                  <a:ext cx="1116781" cy="2912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prstClr val="black"/>
                                </a:solidFill>
                                <a:latin typeface="Cambria Math" panose="02040503050406030204" pitchFamily="18" charset="0"/>
                              </a:rPr>
                            </m:ctrlPr>
                          </m:sSubPr>
                          <m:e>
                            <m:r>
                              <a:rPr lang="en-US" altLang="zh-CN" sz="1200" b="0" i="1" smtClean="0">
                                <a:solidFill>
                                  <a:prstClr val="black"/>
                                </a:solidFill>
                                <a:latin typeface="Cambria Math" panose="02040503050406030204" pitchFamily="18" charset="0"/>
                              </a:rPr>
                              <m:t>𝐼</m:t>
                            </m:r>
                          </m:e>
                          <m:sub>
                            <m:r>
                              <a:rPr lang="en-US" altLang="zh-CN" sz="1200" b="0" i="1" smtClean="0">
                                <a:solidFill>
                                  <a:prstClr val="black"/>
                                </a:solidFill>
                                <a:latin typeface="Cambria Math" panose="02040503050406030204" pitchFamily="18" charset="0"/>
                              </a:rPr>
                              <m:t>𝑎𝑝𝑝</m:t>
                            </m:r>
                          </m:sub>
                        </m:sSub>
                        <m:r>
                          <a:rPr lang="en-US" altLang="zh-CN" sz="1200" b="0" i="1" smtClean="0">
                            <a:solidFill>
                              <a:prstClr val="black"/>
                            </a:solidFill>
                            <a:latin typeface="Cambria Math" panose="02040503050406030204" pitchFamily="18" charset="0"/>
                          </a:rPr>
                          <m:t>=</m:t>
                        </m:r>
                        <m:r>
                          <a:rPr lang="en-US" altLang="zh-CN" sz="1200" b="0" i="1" smtClean="0">
                            <a:solidFill>
                              <a:prstClr val="black"/>
                            </a:solidFill>
                            <a:latin typeface="Cambria Math" panose="02040503050406030204" pitchFamily="18" charset="0"/>
                            <a:ea typeface="Cambria Math" panose="02040503050406030204" pitchFamily="18" charset="0"/>
                          </a:rPr>
                          <m:t>±1 </m:t>
                        </m:r>
                        <m:r>
                          <a:rPr lang="en-US" altLang="zh-CN" sz="1200" b="0" i="1" smtClean="0">
                            <a:solidFill>
                              <a:prstClr val="black"/>
                            </a:solidFill>
                            <a:latin typeface="Cambria Math" panose="02040503050406030204" pitchFamily="18" charset="0"/>
                            <a:ea typeface="Cambria Math" panose="02040503050406030204" pitchFamily="18" charset="0"/>
                          </a:rPr>
                          <m:t>𝑛𝐴</m:t>
                        </m:r>
                      </m:oMath>
                    </m:oMathPara>
                  </a14:m>
                  <a:endParaRPr lang="zh-CN" alt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1042954" y="3026491"/>
                  <a:ext cx="1116781" cy="291298"/>
                </a:xfrm>
                <a:prstGeom prst="rect">
                  <a:avLst/>
                </a:prstGeom>
                <a:blipFill>
                  <a:blip r:embed="rId12"/>
                  <a:stretch>
                    <a:fillRect/>
                  </a:stretch>
                </a:blipFill>
              </p:spPr>
              <p:txBody>
                <a:bodyPr/>
                <a:lstStyle/>
                <a:p>
                  <a:r>
                    <a:rPr lang="zh-CN" altLang="en-US">
                      <a:noFill/>
                    </a:rPr>
                    <a:t> </a:t>
                  </a:r>
                </a:p>
              </p:txBody>
            </p:sp>
          </mc:Fallback>
        </mc:AlternateContent>
      </p:grpSp>
      <p:sp>
        <p:nvSpPr>
          <p:cNvPr id="22" name="TextBox 21"/>
          <p:cNvSpPr txBox="1"/>
          <p:nvPr/>
        </p:nvSpPr>
        <p:spPr>
          <a:xfrm>
            <a:off x="1489776" y="2041480"/>
            <a:ext cx="141064"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solidFill>
                  <a:prstClr val="black"/>
                </a:solidFill>
                <a:latin typeface="Cambria Math" panose="02040503050406030204" pitchFamily="18" charset="0"/>
              </a:rPr>
              <a:t>G</a:t>
            </a:r>
            <a:endParaRPr lang="zh-CN" altLang="en-US" i="1" dirty="0">
              <a:solidFill>
                <a:prstClr val="black"/>
              </a:solidFill>
              <a:latin typeface="Cambria Math" panose="02040503050406030204" pitchFamily="18" charset="0"/>
            </a:endParaRPr>
          </a:p>
        </p:txBody>
      </p:sp>
      <p:pic>
        <p:nvPicPr>
          <p:cNvPr id="24" name="Picture 23"/>
          <p:cNvPicPr>
            <a:picLocks noChangeAspect="1"/>
          </p:cNvPicPr>
          <p:nvPr/>
        </p:nvPicPr>
        <p:blipFill rotWithShape="1">
          <a:blip r:embed="rId13"/>
          <a:srcRect l="9828" t="11227" r="48081" b="55255"/>
          <a:stretch/>
        </p:blipFill>
        <p:spPr>
          <a:xfrm>
            <a:off x="4078701" y="514435"/>
            <a:ext cx="2926080" cy="1074683"/>
          </a:xfrm>
          <a:prstGeom prst="rect">
            <a:avLst/>
          </a:prstGeom>
        </p:spPr>
      </p:pic>
      <p:pic>
        <p:nvPicPr>
          <p:cNvPr id="25" name="Picture 24"/>
          <p:cNvPicPr>
            <a:picLocks noChangeAspect="1"/>
          </p:cNvPicPr>
          <p:nvPr/>
        </p:nvPicPr>
        <p:blipFill rotWithShape="1">
          <a:blip r:embed="rId13"/>
          <a:srcRect l="54489" t="11041" r="3299" b="54188"/>
          <a:stretch/>
        </p:blipFill>
        <p:spPr>
          <a:xfrm>
            <a:off x="8477873" y="465549"/>
            <a:ext cx="2934394" cy="1114860"/>
          </a:xfrm>
          <a:prstGeom prst="rect">
            <a:avLst/>
          </a:prstGeom>
        </p:spPr>
      </p:pic>
      <p:sp>
        <p:nvSpPr>
          <p:cNvPr id="26" name="TextBox 25"/>
          <p:cNvSpPr txBox="1"/>
          <p:nvPr/>
        </p:nvSpPr>
        <p:spPr>
          <a:xfrm>
            <a:off x="421407" y="5801881"/>
            <a:ext cx="11378960" cy="872868"/>
          </a:xfrm>
          <a:prstGeom prst="rect">
            <a:avLst/>
          </a:prstGeom>
          <a:noFill/>
        </p:spPr>
        <p:txBody>
          <a:bodyPr wrap="square" rtlCol="0">
            <a:spAutoFit/>
          </a:bodyPr>
          <a:lstStyle/>
          <a:p>
            <a:pPr>
              <a:lnSpc>
                <a:spcPct val="150000"/>
              </a:lnSpc>
            </a:pPr>
            <a:r>
              <a:rPr lang="en-US" altLang="zh-CN" dirty="0" smtClean="0">
                <a:latin typeface="Georgia" panose="02040502050405020303" pitchFamily="18" charset="0"/>
              </a:rPr>
              <a:t>       With no external drive, increasing the conductance of the weak connection between the two layers will make the whole system to be more sensitive to external stimulus.</a:t>
            </a:r>
            <a:endParaRPr lang="zh-CN" altLang="en-US" dirty="0">
              <a:latin typeface="Georgia" panose="02040502050405020303" pitchFamily="18" charset="0"/>
            </a:endParaRPr>
          </a:p>
        </p:txBody>
      </p:sp>
      <p:sp>
        <p:nvSpPr>
          <p:cNvPr id="27" name="Rectangle 26"/>
          <p:cNvSpPr/>
          <p:nvPr/>
        </p:nvSpPr>
        <p:spPr>
          <a:xfrm>
            <a:off x="133771" y="102039"/>
            <a:ext cx="9315029" cy="369332"/>
          </a:xfrm>
          <a:prstGeom prst="rect">
            <a:avLst/>
          </a:prstGeom>
        </p:spPr>
        <p:txBody>
          <a:bodyPr wrap="square">
            <a:spAutoFit/>
          </a:bodyPr>
          <a:lstStyle/>
          <a:p>
            <a:pPr marL="285750" lvl="0" indent="-285750">
              <a:buFont typeface="Arial" panose="020B0604020202020204" pitchFamily="34" charset="0"/>
              <a:buChar char="•"/>
              <a:defRPr/>
            </a:pPr>
            <a:r>
              <a:rPr lang="en-US" altLang="zh-CN" dirty="0" smtClean="0">
                <a:solidFill>
                  <a:prstClr val="black"/>
                </a:solidFill>
                <a:latin typeface="Georgia"/>
                <a:ea typeface="宋体" panose="02010600030101010101" pitchFamily="2" charset="-122"/>
              </a:rPr>
              <a:t>Phase response of the two-layer CPG and the difference between it (weak connection).</a:t>
            </a:r>
            <a:endParaRPr lang="en-US" altLang="zh-CN" dirty="0">
              <a:solidFill>
                <a:prstClr val="black"/>
              </a:solidFill>
              <a:latin typeface="Georgia"/>
              <a:ea typeface="宋体" panose="02010600030101010101" pitchFamily="2" charset="-122"/>
            </a:endParaRPr>
          </a:p>
        </p:txBody>
      </p:sp>
    </p:spTree>
    <p:extLst>
      <p:ext uri="{BB962C8B-B14F-4D97-AF65-F5344CB8AC3E}">
        <p14:creationId xmlns:p14="http://schemas.microsoft.com/office/powerpoint/2010/main" val="4083590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771" y="102039"/>
            <a:ext cx="9315029" cy="369332"/>
          </a:xfrm>
          <a:prstGeom prst="rect">
            <a:avLst/>
          </a:prstGeom>
        </p:spPr>
        <p:txBody>
          <a:bodyPr wrap="square">
            <a:spAutoFit/>
          </a:bodyPr>
          <a:lstStyle/>
          <a:p>
            <a:pPr marL="285750" lvl="0" indent="-285750">
              <a:buFont typeface="Arial" panose="020B0604020202020204" pitchFamily="34" charset="0"/>
              <a:buChar char="•"/>
              <a:defRPr/>
            </a:pPr>
            <a:r>
              <a:rPr lang="en-US" altLang="zh-CN" dirty="0" smtClean="0">
                <a:solidFill>
                  <a:prstClr val="black"/>
                </a:solidFill>
                <a:latin typeface="Georgia"/>
                <a:ea typeface="宋体" panose="02010600030101010101" pitchFamily="2" charset="-122"/>
              </a:rPr>
              <a:t>Phase response of the two-layer CPG and the difference between it (weak connection).</a:t>
            </a:r>
            <a:endParaRPr lang="en-US" altLang="zh-CN" dirty="0">
              <a:solidFill>
                <a:prstClr val="black"/>
              </a:solidFill>
              <a:latin typeface="Georgia"/>
              <a:ea typeface="宋体" panose="02010600030101010101" pitchFamily="2" charset="-122"/>
            </a:endParaRPr>
          </a:p>
        </p:txBody>
      </p:sp>
      <p:grpSp>
        <p:nvGrpSpPr>
          <p:cNvPr id="3" name="Group 2"/>
          <p:cNvGrpSpPr/>
          <p:nvPr/>
        </p:nvGrpSpPr>
        <p:grpSpPr>
          <a:xfrm>
            <a:off x="95807" y="1051777"/>
            <a:ext cx="2982903" cy="4130572"/>
            <a:chOff x="81722" y="1221628"/>
            <a:chExt cx="2982903" cy="4130572"/>
          </a:xfrm>
        </p:grpSpPr>
        <p:grpSp>
          <p:nvGrpSpPr>
            <p:cNvPr id="4" name="Group 3"/>
            <p:cNvGrpSpPr/>
            <p:nvPr/>
          </p:nvGrpSpPr>
          <p:grpSpPr>
            <a:xfrm>
              <a:off x="81722" y="1221628"/>
              <a:ext cx="2982903" cy="4130572"/>
              <a:chOff x="90036" y="1440808"/>
              <a:chExt cx="2982903" cy="4130572"/>
            </a:xfrm>
          </p:grpSpPr>
          <p:pic>
            <p:nvPicPr>
              <p:cNvPr id="7" name="Picture 6"/>
              <p:cNvPicPr>
                <a:picLocks noChangeAspect="1"/>
              </p:cNvPicPr>
              <p:nvPr/>
            </p:nvPicPr>
            <p:blipFill rotWithShape="1">
              <a:blip r:embed="rId2"/>
              <a:srcRect b="4764"/>
              <a:stretch/>
            </p:blipFill>
            <p:spPr>
              <a:xfrm>
                <a:off x="90036" y="1486403"/>
                <a:ext cx="2982903" cy="3247675"/>
              </a:xfrm>
              <a:prstGeom prst="rect">
                <a:avLst/>
              </a:prstGeom>
            </p:spPr>
          </p:pic>
          <p:grpSp>
            <p:nvGrpSpPr>
              <p:cNvPr id="8" name="Group 7"/>
              <p:cNvGrpSpPr/>
              <p:nvPr/>
            </p:nvGrpSpPr>
            <p:grpSpPr>
              <a:xfrm>
                <a:off x="897525" y="1440808"/>
                <a:ext cx="1910148" cy="4130572"/>
                <a:chOff x="897525" y="1440808"/>
                <a:chExt cx="1910148" cy="4130572"/>
              </a:xfrm>
            </p:grpSpPr>
            <p:cxnSp>
              <p:nvCxnSpPr>
                <p:cNvPr id="9" name="Straight Arrow Connector 8"/>
                <p:cNvCxnSpPr/>
                <p:nvPr/>
              </p:nvCxnSpPr>
              <p:spPr>
                <a:xfrm flipH="1">
                  <a:off x="897525" y="1687067"/>
                  <a:ext cx="470256" cy="30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807052" y="1687067"/>
                  <a:ext cx="426265" cy="30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1484005" y="1440808"/>
                      <a:ext cx="223138"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484005" y="1440808"/>
                      <a:ext cx="223138" cy="276999"/>
                    </a:xfrm>
                    <a:prstGeom prst="rect">
                      <a:avLst/>
                    </a:prstGeom>
                    <a:blipFill>
                      <a:blip r:embed="rId5"/>
                      <a:stretch>
                        <a:fillRect l="-21622" r="-21622"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024967" y="5294381"/>
                      <a:ext cx="1022459"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𝑐</m:t>
                                </m:r>
                              </m:sub>
                            </m:sSub>
                            <m: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=0.01</m:t>
                            </m:r>
                          </m:oMath>
                        </m:oMathPara>
                      </a14:m>
                      <a:endParaRPr kumimoji="0" lang="zh-CN" altLang="en-US" sz="1800" b="0" i="0" u="none" strike="noStrike" kern="1200" cap="none" spc="0" normalizeH="0" baseline="0" noProof="0" dirty="0">
                        <a:ln>
                          <a:noFill/>
                        </a:ln>
                        <a:solidFill>
                          <a:srgbClr val="FF0000"/>
                        </a:solidFill>
                        <a:effectLst/>
                        <a:uLnTx/>
                        <a:uFillTx/>
                        <a:latin typeface="Georgia"/>
                        <a:ea typeface="宋体" panose="02010600030101010101" pitchFamily="2" charset="-122"/>
                        <a:cs typeface="+mn-cs"/>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024967" y="5294381"/>
                      <a:ext cx="1022459" cy="276999"/>
                    </a:xfrm>
                    <a:prstGeom prst="rect">
                      <a:avLst/>
                    </a:prstGeom>
                    <a:blipFill>
                      <a:blip r:embed="rId6"/>
                      <a:stretch>
                        <a:fillRect l="-4762" r="-5357"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544416" y="2863981"/>
                      <a:ext cx="263257" cy="24625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544416" y="2863981"/>
                      <a:ext cx="263257" cy="246259"/>
                    </a:xfrm>
                    <a:prstGeom prst="rect">
                      <a:avLst/>
                    </a:prstGeom>
                    <a:blipFill>
                      <a:blip r:embed="rId7"/>
                      <a:stretch>
                        <a:fillRect l="-22727" r="-6818" b="-27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449858" y="2030239"/>
                      <a:ext cx="309597" cy="24625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𝑤</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1449858" y="2030239"/>
                      <a:ext cx="309597" cy="246259"/>
                    </a:xfrm>
                    <a:prstGeom prst="rect">
                      <a:avLst/>
                    </a:prstGeom>
                    <a:blipFill>
                      <a:blip r:embed="rId8"/>
                      <a:stretch>
                        <a:fillRect l="-23529" r="-5882" b="-26829"/>
                      </a:stretch>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5" name="TextBox 4"/>
                <p:cNvSpPr txBox="1"/>
                <p:nvPr/>
              </p:nvSpPr>
              <p:spPr>
                <a:xfrm>
                  <a:off x="931342" y="4666291"/>
                  <a:ext cx="1311834" cy="307777"/>
                </a:xfrm>
                <a:prstGeom prst="rect">
                  <a:avLst/>
                </a:prstGeom>
                <a:noFill/>
              </p:spPr>
              <p:txBody>
                <a:bodyPr wrap="none" rtlCol="0">
                  <a:spAutoFit/>
                </a:bodyPr>
                <a:lstStyle/>
                <a:p>
                  <a:r>
                    <a:rPr lang="en-US" altLang="zh-CN" sz="1400" dirty="0" smtClean="0">
                      <a:latin typeface="Cambria Math" panose="02040503050406030204" pitchFamily="18" charset="0"/>
                      <a:ea typeface="Cambria Math" panose="02040503050406030204" pitchFamily="18" charset="0"/>
                    </a:rPr>
                    <a:t>D &amp; </a:t>
                  </a:r>
                  <a14:m>
                    <m:oMath xmlns:m="http://schemas.openxmlformats.org/officeDocument/2006/math">
                      <m:sSub>
                        <m:sSubPr>
                          <m:ctrlPr>
                            <a:rPr lang="en-US" altLang="zh-CN" sz="1400" i="1">
                              <a:solidFill>
                                <a:prstClr val="black"/>
                              </a:solidFill>
                              <a:latin typeface="Cambria Math" panose="02040503050406030204" pitchFamily="18" charset="0"/>
                            </a:rPr>
                          </m:ctrlPr>
                        </m:sSubPr>
                        <m:e>
                          <m:r>
                            <a:rPr lang="en-US" altLang="zh-CN" sz="1400" i="1">
                              <a:solidFill>
                                <a:prstClr val="black"/>
                              </a:solidFill>
                              <a:latin typeface="Cambria Math" panose="02040503050406030204" pitchFamily="18" charset="0"/>
                            </a:rPr>
                            <m:t>𝐺</m:t>
                          </m:r>
                        </m:e>
                        <m:sub>
                          <m:r>
                            <a:rPr lang="en-US" altLang="zh-CN" sz="1400" i="1">
                              <a:solidFill>
                                <a:prstClr val="black"/>
                              </a:solidFill>
                              <a:latin typeface="Cambria Math" panose="02040503050406030204" pitchFamily="18" charset="0"/>
                            </a:rPr>
                            <m:t>𝑤</m:t>
                          </m:r>
                        </m:sub>
                      </m:sSub>
                    </m:oMath>
                  </a14:m>
                  <a:r>
                    <a:rPr lang="zh-CN" altLang="en-US" sz="1400" dirty="0" smtClean="0">
                      <a:latin typeface="Cambria Math" panose="02040503050406030204" pitchFamily="18" charset="0"/>
                    </a:rPr>
                    <a:t>    </a:t>
                  </a:r>
                  <a:r>
                    <a:rPr lang="en-US" altLang="zh-CN" sz="1400" dirty="0" smtClean="0">
                      <a:latin typeface="Cambria Math" panose="02040503050406030204" pitchFamily="18" charset="0"/>
                    </a:rPr>
                    <a:t>G = 2</a:t>
                  </a:r>
                  <a:endParaRPr lang="zh-CN" altLang="en-US" sz="1400" dirty="0">
                    <a:latin typeface="Cambria Math" panose="020405030504060302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31342" y="4666291"/>
                  <a:ext cx="1311834" cy="307777"/>
                </a:xfrm>
                <a:prstGeom prst="rect">
                  <a:avLst/>
                </a:prstGeom>
                <a:blipFill>
                  <a:blip r:embed="rId9"/>
                  <a:stretch>
                    <a:fillRect l="-1395" t="-6000" r="-465" b="-1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13853" y="2644801"/>
                  <a:ext cx="263257" cy="24625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13853" y="2644801"/>
                  <a:ext cx="263257" cy="246259"/>
                </a:xfrm>
                <a:prstGeom prst="rect">
                  <a:avLst/>
                </a:prstGeom>
                <a:blipFill>
                  <a:blip r:embed="rId10"/>
                  <a:stretch>
                    <a:fillRect l="-25581" r="-6977" b="-27500"/>
                  </a:stretch>
                </a:blipFill>
              </p:spPr>
              <p:txBody>
                <a:bodyPr/>
                <a:lstStyle/>
                <a:p>
                  <a:r>
                    <a:rPr lang="zh-CN" altLang="en-US">
                      <a:noFill/>
                    </a:rPr>
                    <a:t> </a:t>
                  </a:r>
                </a:p>
              </p:txBody>
            </p:sp>
          </mc:Fallback>
        </mc:AlternateContent>
      </p:grpSp>
      <p:pic>
        <p:nvPicPr>
          <p:cNvPr id="15" name="Picture 14"/>
          <p:cNvPicPr>
            <a:picLocks noChangeAspect="1"/>
          </p:cNvPicPr>
          <p:nvPr/>
        </p:nvPicPr>
        <p:blipFill rotWithShape="1">
          <a:blip r:embed="rId11"/>
          <a:srcRect l="9828" t="11227" r="48081" b="55255"/>
          <a:stretch/>
        </p:blipFill>
        <p:spPr>
          <a:xfrm>
            <a:off x="4113537" y="514435"/>
            <a:ext cx="2926080" cy="1074683"/>
          </a:xfrm>
          <a:prstGeom prst="rect">
            <a:avLst/>
          </a:prstGeom>
        </p:spPr>
      </p:pic>
      <p:pic>
        <p:nvPicPr>
          <p:cNvPr id="16" name="Picture 15"/>
          <p:cNvPicPr>
            <a:picLocks noChangeAspect="1"/>
          </p:cNvPicPr>
          <p:nvPr/>
        </p:nvPicPr>
        <p:blipFill rotWithShape="1">
          <a:blip r:embed="rId11"/>
          <a:srcRect l="54489" t="11041" r="3299" b="54188"/>
          <a:stretch/>
        </p:blipFill>
        <p:spPr>
          <a:xfrm>
            <a:off x="8495291" y="465549"/>
            <a:ext cx="2934394" cy="1114860"/>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1317761" y="3610940"/>
                <a:ext cx="538994" cy="174343"/>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sSub>
                        <m:sSubPr>
                          <m:ctrlP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t>𝐺</m:t>
                          </m:r>
                        </m:e>
                        <m:sub>
                          <m: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t>𝑠𝑦𝑛</m:t>
                          </m:r>
                        </m:sub>
                      </m:sSub>
                      <m: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t>=</m:t>
                      </m:r>
                      <m:r>
                        <m:rPr>
                          <m:nor/>
                        </m:rPr>
                        <a:rPr lang="en-US" altLang="zh-CN" sz="1050" b="0" i="0" dirty="0" smtClean="0">
                          <a:latin typeface="Cambria Math" panose="02040503050406030204" pitchFamily="18" charset="0"/>
                        </a:rPr>
                        <m:t>2</m:t>
                      </m:r>
                    </m:oMath>
                  </m:oMathPara>
                </a14:m>
                <a:endParaRPr lang="zh-CN" altLang="en-US" sz="1050" dirty="0">
                  <a:latin typeface="Cambria Math" panose="02040503050406030204" pitchFamily="18"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1317761" y="3610940"/>
                <a:ext cx="538994" cy="174343"/>
              </a:xfrm>
              <a:prstGeom prst="rect">
                <a:avLst/>
              </a:prstGeom>
              <a:blipFill>
                <a:blip r:embed="rId12"/>
                <a:stretch>
                  <a:fillRect l="-5618" r="-4494" b="-17241"/>
                </a:stretch>
              </a:blipFill>
            </p:spPr>
            <p:txBody>
              <a:bodyPr/>
              <a:lstStyle/>
              <a:p>
                <a:r>
                  <a:rPr lang="zh-CN" altLang="en-US">
                    <a:noFill/>
                  </a:rPr>
                  <a:t> </a:t>
                </a:r>
              </a:p>
            </p:txBody>
          </p:sp>
        </mc:Fallback>
      </mc:AlternateContent>
      <p:grpSp>
        <p:nvGrpSpPr>
          <p:cNvPr id="18" name="Group 17"/>
          <p:cNvGrpSpPr/>
          <p:nvPr/>
        </p:nvGrpSpPr>
        <p:grpSpPr>
          <a:xfrm>
            <a:off x="1042954" y="2721209"/>
            <a:ext cx="1116781" cy="596580"/>
            <a:chOff x="1042954" y="2721209"/>
            <a:chExt cx="1116781" cy="596580"/>
          </a:xfrm>
        </p:grpSpPr>
        <p:cxnSp>
          <p:nvCxnSpPr>
            <p:cNvPr id="19" name="Straight Arrow Connector 18"/>
            <p:cNvCxnSpPr/>
            <p:nvPr/>
          </p:nvCxnSpPr>
          <p:spPr>
            <a:xfrm flipV="1">
              <a:off x="1630312" y="2721209"/>
              <a:ext cx="134914" cy="350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1042954" y="3026491"/>
                  <a:ext cx="1116781" cy="2912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prstClr val="black"/>
                                </a:solidFill>
                                <a:latin typeface="Cambria Math" panose="02040503050406030204" pitchFamily="18" charset="0"/>
                              </a:rPr>
                            </m:ctrlPr>
                          </m:sSubPr>
                          <m:e>
                            <m:r>
                              <a:rPr lang="en-US" altLang="zh-CN" sz="1200" b="0" i="1" smtClean="0">
                                <a:solidFill>
                                  <a:prstClr val="black"/>
                                </a:solidFill>
                                <a:latin typeface="Cambria Math" panose="02040503050406030204" pitchFamily="18" charset="0"/>
                              </a:rPr>
                              <m:t>𝐼</m:t>
                            </m:r>
                          </m:e>
                          <m:sub>
                            <m:r>
                              <a:rPr lang="en-US" altLang="zh-CN" sz="1200" b="0" i="1" smtClean="0">
                                <a:solidFill>
                                  <a:prstClr val="black"/>
                                </a:solidFill>
                                <a:latin typeface="Cambria Math" panose="02040503050406030204" pitchFamily="18" charset="0"/>
                              </a:rPr>
                              <m:t>𝑎𝑝𝑝</m:t>
                            </m:r>
                          </m:sub>
                        </m:sSub>
                        <m:r>
                          <a:rPr lang="en-US" altLang="zh-CN" sz="1200" b="0" i="1" smtClean="0">
                            <a:solidFill>
                              <a:prstClr val="black"/>
                            </a:solidFill>
                            <a:latin typeface="Cambria Math" panose="02040503050406030204" pitchFamily="18" charset="0"/>
                          </a:rPr>
                          <m:t>=</m:t>
                        </m:r>
                        <m:r>
                          <a:rPr lang="en-US" altLang="zh-CN" sz="1200" b="0" i="1" smtClean="0">
                            <a:solidFill>
                              <a:prstClr val="black"/>
                            </a:solidFill>
                            <a:latin typeface="Cambria Math" panose="02040503050406030204" pitchFamily="18" charset="0"/>
                            <a:ea typeface="Cambria Math" panose="02040503050406030204" pitchFamily="18" charset="0"/>
                          </a:rPr>
                          <m:t>±1 </m:t>
                        </m:r>
                        <m:r>
                          <a:rPr lang="en-US" altLang="zh-CN" sz="1200" b="0" i="1" smtClean="0">
                            <a:solidFill>
                              <a:prstClr val="black"/>
                            </a:solidFill>
                            <a:latin typeface="Cambria Math" panose="02040503050406030204" pitchFamily="18" charset="0"/>
                            <a:ea typeface="Cambria Math" panose="02040503050406030204" pitchFamily="18" charset="0"/>
                          </a:rPr>
                          <m:t>𝑛𝐴</m:t>
                        </m:r>
                      </m:oMath>
                    </m:oMathPara>
                  </a14:m>
                  <a:endParaRPr lang="zh-CN" alt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1042954" y="3026491"/>
                  <a:ext cx="1116781" cy="291298"/>
                </a:xfrm>
                <a:prstGeom prst="rect">
                  <a:avLst/>
                </a:prstGeom>
                <a:blipFill>
                  <a:blip r:embed="rId13"/>
                  <a:stretch>
                    <a:fillRect/>
                  </a:stretch>
                </a:blipFill>
              </p:spPr>
              <p:txBody>
                <a:bodyPr/>
                <a:lstStyle/>
                <a:p>
                  <a:r>
                    <a:rPr lang="zh-CN" altLang="en-US">
                      <a:noFill/>
                    </a:rPr>
                    <a:t> </a:t>
                  </a:r>
                </a:p>
              </p:txBody>
            </p:sp>
          </mc:Fallback>
        </mc:AlternateContent>
      </p:grpSp>
      <p:pic>
        <p:nvPicPr>
          <p:cNvPr id="21" name="Picture 20"/>
          <p:cNvPicPr>
            <a:picLocks noChangeAspect="1"/>
          </p:cNvPicPr>
          <p:nvPr/>
        </p:nvPicPr>
        <p:blipFill>
          <a:blip r:embed="rId14"/>
          <a:stretch>
            <a:fillRect/>
          </a:stretch>
        </p:blipFill>
        <p:spPr>
          <a:xfrm>
            <a:off x="3067593" y="1198985"/>
            <a:ext cx="4787664" cy="4438800"/>
          </a:xfrm>
          <a:prstGeom prst="rect">
            <a:avLst/>
          </a:prstGeom>
        </p:spPr>
      </p:pic>
      <p:pic>
        <p:nvPicPr>
          <p:cNvPr id="22" name="Picture 21"/>
          <p:cNvPicPr>
            <a:picLocks noChangeAspect="1"/>
          </p:cNvPicPr>
          <p:nvPr/>
        </p:nvPicPr>
        <p:blipFill>
          <a:blip r:embed="rId15"/>
          <a:stretch>
            <a:fillRect/>
          </a:stretch>
        </p:blipFill>
        <p:spPr>
          <a:xfrm>
            <a:off x="7472118" y="1198985"/>
            <a:ext cx="4789551" cy="4438800"/>
          </a:xfrm>
          <a:prstGeom prst="rect">
            <a:avLst/>
          </a:prstGeom>
        </p:spPr>
      </p:pic>
      <p:sp>
        <p:nvSpPr>
          <p:cNvPr id="23" name="TextBox 22"/>
          <p:cNvSpPr txBox="1"/>
          <p:nvPr/>
        </p:nvSpPr>
        <p:spPr>
          <a:xfrm>
            <a:off x="421407" y="5801881"/>
            <a:ext cx="11378960" cy="457369"/>
          </a:xfrm>
          <a:prstGeom prst="rect">
            <a:avLst/>
          </a:prstGeom>
          <a:noFill/>
        </p:spPr>
        <p:txBody>
          <a:bodyPr wrap="square" rtlCol="0">
            <a:spAutoFit/>
          </a:bodyPr>
          <a:lstStyle/>
          <a:p>
            <a:pPr>
              <a:lnSpc>
                <a:spcPct val="150000"/>
              </a:lnSpc>
            </a:pPr>
            <a:r>
              <a:rPr lang="en-US" altLang="zh-CN" dirty="0" smtClean="0">
                <a:latin typeface="Georgia" panose="02040502050405020303" pitchFamily="18" charset="0"/>
              </a:rPr>
              <a:t>       </a:t>
            </a:r>
            <a:endParaRPr lang="zh-CN" altLang="en-US" dirty="0">
              <a:latin typeface="Georgia" panose="02040502050405020303" pitchFamily="18" charset="0"/>
            </a:endParaRPr>
          </a:p>
        </p:txBody>
      </p:sp>
      <p:sp>
        <p:nvSpPr>
          <p:cNvPr id="24" name="TextBox 23"/>
          <p:cNvSpPr txBox="1"/>
          <p:nvPr/>
        </p:nvSpPr>
        <p:spPr>
          <a:xfrm>
            <a:off x="421407" y="5801881"/>
            <a:ext cx="11378960" cy="872868"/>
          </a:xfrm>
          <a:prstGeom prst="rect">
            <a:avLst/>
          </a:prstGeom>
          <a:noFill/>
        </p:spPr>
        <p:txBody>
          <a:bodyPr wrap="square" rtlCol="0">
            <a:spAutoFit/>
          </a:bodyPr>
          <a:lstStyle/>
          <a:p>
            <a:pPr>
              <a:lnSpc>
                <a:spcPct val="150000"/>
              </a:lnSpc>
            </a:pPr>
            <a:r>
              <a:rPr lang="en-US" altLang="zh-CN" dirty="0" smtClean="0">
                <a:latin typeface="Georgia" panose="02040502050405020303" pitchFamily="18" charset="0"/>
              </a:rPr>
              <a:t>       Increase external drive will make the system less sensitive to stimulus, while increasing the conductance of the weak connection between the two layers will make the whole system more sensitive.</a:t>
            </a:r>
            <a:endParaRPr lang="zh-CN" altLang="en-US" dirty="0">
              <a:latin typeface="Georgia" panose="02040502050405020303" pitchFamily="18" charset="0"/>
            </a:endParaRPr>
          </a:p>
        </p:txBody>
      </p:sp>
      <p:sp>
        <p:nvSpPr>
          <p:cNvPr id="25" name="TextBox 24"/>
          <p:cNvSpPr txBox="1"/>
          <p:nvPr/>
        </p:nvSpPr>
        <p:spPr>
          <a:xfrm>
            <a:off x="1489776" y="2041480"/>
            <a:ext cx="141064"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solidFill>
                  <a:prstClr val="black"/>
                </a:solidFill>
                <a:latin typeface="Cambria Math" panose="02040503050406030204" pitchFamily="18" charset="0"/>
              </a:rPr>
              <a:t>G</a:t>
            </a:r>
            <a:endParaRPr lang="zh-CN" altLang="en-US" i="1" dirty="0">
              <a:solidFill>
                <a:prstClr val="black"/>
              </a:solidFill>
              <a:latin typeface="Cambria Math" panose="02040503050406030204" pitchFamily="18" charset="0"/>
            </a:endParaRPr>
          </a:p>
        </p:txBody>
      </p:sp>
    </p:spTree>
    <p:extLst>
      <p:ext uri="{BB962C8B-B14F-4D97-AF65-F5344CB8AC3E}">
        <p14:creationId xmlns:p14="http://schemas.microsoft.com/office/powerpoint/2010/main" val="1549124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86955" y="443475"/>
            <a:ext cx="11520856" cy="55399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prstClr val="black"/>
                </a:solidFill>
                <a:effectLst/>
                <a:uLnTx/>
                <a:uFillTx/>
                <a:latin typeface="Georgia"/>
                <a:ea typeface="宋体" panose="02010600030101010101" pitchFamily="2" charset="-122"/>
                <a:cs typeface="+mn-cs"/>
              </a:rPr>
              <a:t>RG frequency control </a:t>
            </a:r>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p:grpSp>
        <p:nvGrpSpPr>
          <p:cNvPr id="21" name="Group 20"/>
          <p:cNvGrpSpPr/>
          <p:nvPr/>
        </p:nvGrpSpPr>
        <p:grpSpPr>
          <a:xfrm>
            <a:off x="2292948" y="1146331"/>
            <a:ext cx="5574701" cy="4044794"/>
            <a:chOff x="4828574" y="1309979"/>
            <a:chExt cx="1784160" cy="1353484"/>
          </a:xfrm>
        </p:grpSpPr>
        <p:grpSp>
          <p:nvGrpSpPr>
            <p:cNvPr id="22" name="Group 21"/>
            <p:cNvGrpSpPr/>
            <p:nvPr/>
          </p:nvGrpSpPr>
          <p:grpSpPr>
            <a:xfrm>
              <a:off x="4828574" y="1309979"/>
              <a:ext cx="1784160" cy="1339519"/>
              <a:chOff x="4642211" y="1316793"/>
              <a:chExt cx="2230200" cy="1674399"/>
            </a:xfrm>
          </p:grpSpPr>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2211" y="1316793"/>
                <a:ext cx="2230200" cy="1674399"/>
              </a:xfrm>
              <a:prstGeom prst="rect">
                <a:avLst/>
              </a:prstGeom>
            </p:spPr>
          </p:pic>
          <p:cxnSp>
            <p:nvCxnSpPr>
              <p:cNvPr id="28" name="Straight Connector 27"/>
              <p:cNvCxnSpPr/>
              <p:nvPr/>
            </p:nvCxnSpPr>
            <p:spPr>
              <a:xfrm flipV="1">
                <a:off x="4832459" y="2318797"/>
                <a:ext cx="1920364" cy="5023"/>
              </a:xfrm>
              <a:prstGeom prst="line">
                <a:avLst/>
              </a:prstGeom>
              <a:ln w="31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Connector 28"/>
              <p:cNvCxnSpPr/>
              <p:nvPr/>
            </p:nvCxnSpPr>
            <p:spPr>
              <a:xfrm>
                <a:off x="6044305" y="2324737"/>
                <a:ext cx="0" cy="579263"/>
              </a:xfrm>
              <a:prstGeom prst="line">
                <a:avLst/>
              </a:prstGeom>
              <a:ln w="31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p:nvPr/>
            </p:nvCxnSpPr>
            <p:spPr>
              <a:xfrm>
                <a:off x="5716122" y="2321308"/>
                <a:ext cx="3793" cy="586660"/>
              </a:xfrm>
              <a:prstGeom prst="line">
                <a:avLst/>
              </a:prstGeom>
              <a:ln w="31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23" name="Straight Connector 22"/>
            <p:cNvCxnSpPr/>
            <p:nvPr/>
          </p:nvCxnSpPr>
          <p:spPr>
            <a:xfrm>
              <a:off x="5316987" y="2116766"/>
              <a:ext cx="3034" cy="469328"/>
            </a:xfrm>
            <a:prstGeom prst="line">
              <a:avLst/>
            </a:prstGeom>
            <a:ln w="31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Rectangle 23"/>
            <p:cNvSpPr/>
            <p:nvPr/>
          </p:nvSpPr>
          <p:spPr>
            <a:xfrm>
              <a:off x="5282720" y="2582919"/>
              <a:ext cx="194452" cy="773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 b="0" i="1" u="none" strike="noStrike" kern="1200" cap="none" spc="0" normalizeH="0" baseline="0" noProof="0" dirty="0">
                  <a:ln>
                    <a:noFill/>
                  </a:ln>
                  <a:solidFill>
                    <a:prstClr val="black"/>
                  </a:solidFill>
                  <a:effectLst/>
                  <a:uLnTx/>
                  <a:uFillTx/>
                  <a:latin typeface="Segoe UI Historic" panose="020B0502040204020203" pitchFamily="34" charset="0"/>
                  <a:ea typeface="Segoe UI Historic" panose="020B0502040204020203" pitchFamily="34" charset="0"/>
                  <a:cs typeface="Segoe UI Historic" panose="020B0502040204020203" pitchFamily="34" charset="0"/>
                </a:rPr>
                <a:t>2.09</a:t>
              </a:r>
              <a:endParaRPr kumimoji="0" lang="zh-CN" altLang="en-US" sz="100" b="0" i="1" u="none" strike="noStrike" kern="1200" cap="none" spc="0" normalizeH="0" baseline="0" noProof="0" dirty="0">
                <a:ln>
                  <a:noFill/>
                </a:ln>
                <a:solidFill>
                  <a:prstClr val="black"/>
                </a:solidFill>
                <a:effectLst/>
                <a:uLnTx/>
                <a:uFillTx/>
                <a:latin typeface="Segoe UI Historic" panose="020B0502040204020203" pitchFamily="34" charset="0"/>
                <a:ea typeface="宋体" panose="02010600030101010101" pitchFamily="2" charset="-122"/>
                <a:cs typeface="Segoe UI Historic" panose="020B0502040204020203" pitchFamily="34" charset="0"/>
              </a:endParaRPr>
            </a:p>
          </p:txBody>
        </p:sp>
        <p:sp>
          <p:nvSpPr>
            <p:cNvPr id="25" name="Rectangle 24"/>
            <p:cNvSpPr/>
            <p:nvPr/>
          </p:nvSpPr>
          <p:spPr>
            <a:xfrm>
              <a:off x="5615796" y="2586094"/>
              <a:ext cx="149881" cy="7736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 b="0" i="1" u="none" strike="noStrike" kern="1200" cap="none" spc="0" normalizeH="0" baseline="0" noProof="0" dirty="0">
                  <a:ln>
                    <a:noFill/>
                  </a:ln>
                  <a:solidFill>
                    <a:prstClr val="black"/>
                  </a:solidFill>
                  <a:effectLst/>
                  <a:uLnTx/>
                  <a:uFillTx/>
                  <a:latin typeface="Segoe UI Historic" panose="020B0502040204020203" pitchFamily="34" charset="0"/>
                  <a:ea typeface="Segoe UI Historic" panose="020B0502040204020203" pitchFamily="34" charset="0"/>
                  <a:cs typeface="Segoe UI Historic" panose="020B0502040204020203" pitchFamily="34" charset="0"/>
                </a:rPr>
                <a:t>4.372</a:t>
              </a:r>
              <a:endParaRPr kumimoji="0" lang="zh-CN" altLang="en-US" sz="800" b="0" i="1" u="none" strike="noStrike" kern="1200" cap="none" spc="0" normalizeH="0" baseline="0" noProof="0" dirty="0">
                <a:ln>
                  <a:noFill/>
                </a:ln>
                <a:solidFill>
                  <a:prstClr val="black"/>
                </a:solidFill>
                <a:effectLst/>
                <a:uLnTx/>
                <a:uFillTx/>
                <a:latin typeface="Segoe UI Historic" panose="020B0502040204020203" pitchFamily="34" charset="0"/>
                <a:ea typeface="宋体" panose="02010600030101010101" pitchFamily="2" charset="-122"/>
                <a:cs typeface="Segoe UI Historic" panose="020B0502040204020203" pitchFamily="34" charset="0"/>
              </a:endParaRPr>
            </a:p>
          </p:txBody>
        </p:sp>
        <p:sp>
          <p:nvSpPr>
            <p:cNvPr id="26" name="Rectangle 25"/>
            <p:cNvSpPr/>
            <p:nvPr/>
          </p:nvSpPr>
          <p:spPr>
            <a:xfrm>
              <a:off x="5931318" y="2582919"/>
              <a:ext cx="166884" cy="7736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 b="0" i="1" u="none" strike="noStrike" kern="1200" cap="none" spc="0" normalizeH="0" baseline="0" noProof="0" dirty="0">
                  <a:ln>
                    <a:noFill/>
                  </a:ln>
                  <a:solidFill>
                    <a:prstClr val="black"/>
                  </a:solidFill>
                  <a:effectLst/>
                  <a:uLnTx/>
                  <a:uFillTx/>
                  <a:latin typeface="Segoe UI Historic" panose="020B0502040204020203" pitchFamily="34" charset="0"/>
                  <a:ea typeface="Segoe UI Historic" panose="020B0502040204020203" pitchFamily="34" charset="0"/>
                  <a:cs typeface="Segoe UI Historic" panose="020B0502040204020203" pitchFamily="34" charset="0"/>
                </a:rPr>
                <a:t>6.0152</a:t>
              </a:r>
              <a:endParaRPr kumimoji="0" lang="zh-CN" altLang="en-US" sz="600" b="0" i="1" u="none" strike="noStrike" kern="1200" cap="none" spc="0" normalizeH="0" baseline="0" noProof="0" dirty="0">
                <a:ln>
                  <a:noFill/>
                </a:ln>
                <a:solidFill>
                  <a:prstClr val="black"/>
                </a:solidFill>
                <a:effectLst/>
                <a:uLnTx/>
                <a:uFillTx/>
                <a:latin typeface="Segoe UI Historic" panose="020B0502040204020203" pitchFamily="34" charset="0"/>
                <a:ea typeface="宋体" panose="02010600030101010101" pitchFamily="2" charset="-122"/>
                <a:cs typeface="Segoe UI Historic" panose="020B0502040204020203" pitchFamily="34" charset="0"/>
              </a:endParaRPr>
            </a:p>
          </p:txBody>
        </p:sp>
      </p:grpSp>
      <p:sp>
        <p:nvSpPr>
          <p:cNvPr id="8" name="Rectangle 7"/>
          <p:cNvSpPr/>
          <p:nvPr/>
        </p:nvSpPr>
        <p:spPr>
          <a:xfrm>
            <a:off x="286955" y="5373066"/>
            <a:ext cx="11829746" cy="1015663"/>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prstClr val="black"/>
                </a:solidFill>
                <a:effectLst/>
                <a:uLnTx/>
                <a:uFillTx/>
                <a:latin typeface="Georgia"/>
                <a:ea typeface="宋体" panose="02010600030101010101" pitchFamily="2" charset="-122"/>
                <a:cs typeface="+mn-cs"/>
              </a:rPr>
              <a:t>    If we want a </a:t>
            </a:r>
            <a:r>
              <a:rPr kumimoji="0" lang="en-US" altLang="zh-CN" sz="2000" b="0" i="0" u="none" strike="noStrike" kern="1200" cap="none" spc="0" normalizeH="0" baseline="0" noProof="0" dirty="0" smtClean="0">
                <a:ln>
                  <a:noFill/>
                </a:ln>
                <a:solidFill>
                  <a:srgbClr val="FF0000"/>
                </a:solidFill>
                <a:effectLst/>
                <a:uLnTx/>
                <a:uFillTx/>
                <a:latin typeface="Georgia"/>
                <a:ea typeface="宋体" panose="02010600030101010101" pitchFamily="2" charset="-122"/>
                <a:cs typeface="+mn-cs"/>
              </a:rPr>
              <a:t>desired frequency </a:t>
            </a:r>
            <a:r>
              <a:rPr kumimoji="0" lang="en-US" altLang="zh-CN" sz="2000" b="0" i="0" u="none" strike="noStrike" kern="1200" cap="none" spc="0" normalizeH="0" baseline="0" noProof="0" dirty="0" smtClean="0">
                <a:ln>
                  <a:noFill/>
                </a:ln>
                <a:solidFill>
                  <a:prstClr val="black"/>
                </a:solidFill>
                <a:effectLst/>
                <a:uLnTx/>
                <a:uFillTx/>
                <a:latin typeface="Georgia"/>
                <a:ea typeface="宋体" panose="02010600030101010101" pitchFamily="2" charset="-122"/>
                <a:cs typeface="+mn-cs"/>
              </a:rPr>
              <a:t>of 1.1136 Hz, there are infinite solutions found by varying Gw and D1 Stimulus.</a:t>
            </a:r>
            <a:r>
              <a:rPr kumimoji="0" lang="en-US" altLang="zh-CN" sz="2000" b="0" i="0" u="none" strike="noStrike" kern="1200" cap="none" spc="0" normalizeH="0" noProof="0" dirty="0" smtClean="0">
                <a:ln>
                  <a:noFill/>
                </a:ln>
                <a:solidFill>
                  <a:prstClr val="black"/>
                </a:solidFill>
                <a:effectLst/>
                <a:uLnTx/>
                <a:uFillTx/>
                <a:latin typeface="Georgia"/>
                <a:ea typeface="宋体" panose="02010600030101010101" pitchFamily="2" charset="-122"/>
                <a:cs typeface="+mn-cs"/>
              </a:rPr>
              <a:t> </a:t>
            </a:r>
            <a:r>
              <a:rPr lang="en-US" altLang="zh-CN" sz="2000" dirty="0" smtClean="0"/>
              <a:t>For </a:t>
            </a:r>
            <a:r>
              <a:rPr lang="en-US" altLang="zh-CN" sz="2000" dirty="0"/>
              <a:t>example, possible solutions are [Gw D1] = [0 6.0152]; [0.1 4.372]; [0.3 2.09]; [0.59 0].</a:t>
            </a:r>
            <a:endParaRPr kumimoji="0" lang="en-US" altLang="zh-CN" sz="20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p:grpSp>
        <p:nvGrpSpPr>
          <p:cNvPr id="3" name="Group 2"/>
          <p:cNvGrpSpPr/>
          <p:nvPr/>
        </p:nvGrpSpPr>
        <p:grpSpPr>
          <a:xfrm>
            <a:off x="8379581" y="1605850"/>
            <a:ext cx="3072650" cy="2269107"/>
            <a:chOff x="9094794" y="2529775"/>
            <a:chExt cx="3072650" cy="2269107"/>
          </a:xfrm>
        </p:grpSpPr>
        <p:pic>
          <p:nvPicPr>
            <p:cNvPr id="2" name="Picture 1"/>
            <p:cNvPicPr>
              <a:picLocks noChangeAspect="1"/>
            </p:cNvPicPr>
            <p:nvPr/>
          </p:nvPicPr>
          <p:blipFill>
            <a:blip r:embed="rId4"/>
            <a:stretch>
              <a:fillRect/>
            </a:stretch>
          </p:blipFill>
          <p:spPr>
            <a:xfrm>
              <a:off x="9094794" y="2652904"/>
              <a:ext cx="3072650" cy="2145978"/>
            </a:xfrm>
            <a:prstGeom prst="rect">
              <a:avLst/>
            </a:prstGeom>
          </p:spPr>
        </p:pic>
        <p:cxnSp>
          <p:nvCxnSpPr>
            <p:cNvPr id="40" name="Straight Arrow Connector 39"/>
            <p:cNvCxnSpPr/>
            <p:nvPr/>
          </p:nvCxnSpPr>
          <p:spPr>
            <a:xfrm flipH="1">
              <a:off x="9939909" y="2776034"/>
              <a:ext cx="470256" cy="30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0801840" y="2776034"/>
              <a:ext cx="473861" cy="30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p:cNvSpPr txBox="1"/>
                <p:nvPr/>
              </p:nvSpPr>
              <p:spPr>
                <a:xfrm>
                  <a:off x="10484824" y="2529775"/>
                  <a:ext cx="278094" cy="24625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10484824" y="2529775"/>
                  <a:ext cx="278094" cy="246259"/>
                </a:xfrm>
                <a:prstGeom prst="rect">
                  <a:avLst/>
                </a:prstGeom>
                <a:blipFill>
                  <a:blip r:embed="rId5"/>
                  <a:stretch>
                    <a:fillRect l="-24444" r="-13333" b="-3170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645039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33771" y="102039"/>
            <a:ext cx="10212012" cy="369332"/>
          </a:xfrm>
          <a:prstGeom prst="rect">
            <a:avLst/>
          </a:prstGeom>
        </p:spPr>
        <p:txBody>
          <a:bodyPr wrap="square">
            <a:spAutoFit/>
          </a:bodyPr>
          <a:lstStyle/>
          <a:p>
            <a:pPr marL="285750" lvl="0" indent="-285750">
              <a:buFont typeface="Arial" panose="020B0604020202020204" pitchFamily="34" charset="0"/>
              <a:buChar char="•"/>
              <a:defRPr/>
            </a:pPr>
            <a:r>
              <a:rPr lang="en-US" altLang="zh-CN" dirty="0" smtClean="0">
                <a:solidFill>
                  <a:prstClr val="black"/>
                </a:solidFill>
                <a:latin typeface="Georgia"/>
                <a:ea typeface="宋体" panose="02010600030101010101" pitchFamily="2" charset="-122"/>
              </a:rPr>
              <a:t>Phase response of the two-layer CPG and the difference between it (strong connection).</a:t>
            </a:r>
            <a:endParaRPr lang="en-US" altLang="zh-CN" dirty="0">
              <a:solidFill>
                <a:prstClr val="black"/>
              </a:solidFill>
              <a:latin typeface="Georgia"/>
              <a:ea typeface="宋体" panose="02010600030101010101" pitchFamily="2" charset="-122"/>
            </a:endParaRPr>
          </a:p>
        </p:txBody>
      </p:sp>
      <p:cxnSp>
        <p:nvCxnSpPr>
          <p:cNvPr id="26" name="Straight Arrow Connector 25"/>
          <p:cNvCxnSpPr/>
          <p:nvPr/>
        </p:nvCxnSpPr>
        <p:spPr>
          <a:xfrm flipV="1">
            <a:off x="1616227" y="2891062"/>
            <a:ext cx="134914" cy="350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p:cNvSpPr/>
              <p:nvPr/>
            </p:nvSpPr>
            <p:spPr>
              <a:xfrm>
                <a:off x="1028869" y="3196344"/>
                <a:ext cx="1116781" cy="2912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prstClr val="black"/>
                              </a:solidFill>
                              <a:latin typeface="Cambria Math" panose="02040503050406030204" pitchFamily="18" charset="0"/>
                            </a:rPr>
                          </m:ctrlPr>
                        </m:sSubPr>
                        <m:e>
                          <m:r>
                            <a:rPr lang="en-US" altLang="zh-CN" sz="1200" b="0" i="1" smtClean="0">
                              <a:solidFill>
                                <a:prstClr val="black"/>
                              </a:solidFill>
                              <a:latin typeface="Cambria Math" panose="02040503050406030204" pitchFamily="18" charset="0"/>
                            </a:rPr>
                            <m:t>𝐼</m:t>
                          </m:r>
                        </m:e>
                        <m:sub>
                          <m:r>
                            <a:rPr lang="en-US" altLang="zh-CN" sz="1200" b="0" i="1" smtClean="0">
                              <a:solidFill>
                                <a:prstClr val="black"/>
                              </a:solidFill>
                              <a:latin typeface="Cambria Math" panose="02040503050406030204" pitchFamily="18" charset="0"/>
                            </a:rPr>
                            <m:t>𝑎𝑝𝑝</m:t>
                          </m:r>
                        </m:sub>
                      </m:sSub>
                      <m:r>
                        <a:rPr lang="en-US" altLang="zh-CN" sz="1200" b="0" i="1" smtClean="0">
                          <a:solidFill>
                            <a:prstClr val="black"/>
                          </a:solidFill>
                          <a:latin typeface="Cambria Math" panose="02040503050406030204" pitchFamily="18" charset="0"/>
                        </a:rPr>
                        <m:t>=</m:t>
                      </m:r>
                      <m:r>
                        <a:rPr lang="en-US" altLang="zh-CN" sz="1200" b="0" i="1" smtClean="0">
                          <a:solidFill>
                            <a:prstClr val="black"/>
                          </a:solidFill>
                          <a:latin typeface="Cambria Math" panose="02040503050406030204" pitchFamily="18" charset="0"/>
                          <a:ea typeface="Cambria Math" panose="02040503050406030204" pitchFamily="18" charset="0"/>
                        </a:rPr>
                        <m:t>±1 </m:t>
                      </m:r>
                      <m:r>
                        <a:rPr lang="en-US" altLang="zh-CN" sz="1200" b="0" i="1" smtClean="0">
                          <a:solidFill>
                            <a:prstClr val="black"/>
                          </a:solidFill>
                          <a:latin typeface="Cambria Math" panose="02040503050406030204" pitchFamily="18" charset="0"/>
                          <a:ea typeface="Cambria Math" panose="02040503050406030204" pitchFamily="18" charset="0"/>
                        </a:rPr>
                        <m:t>𝑛𝐴</m:t>
                      </m:r>
                    </m:oMath>
                  </m:oMathPara>
                </a14:m>
                <a:endParaRPr lang="zh-CN" altLang="en-US" dirty="0"/>
              </a:p>
            </p:txBody>
          </p:sp>
        </mc:Choice>
        <mc:Fallback xmlns="">
          <p:sp>
            <p:nvSpPr>
              <p:cNvPr id="30" name="Rectangle 29"/>
              <p:cNvSpPr>
                <a:spLocks noRot="1" noChangeAspect="1" noMove="1" noResize="1" noEditPoints="1" noAdjustHandles="1" noChangeArrowheads="1" noChangeShapeType="1" noTextEdit="1"/>
              </p:cNvSpPr>
              <p:nvPr/>
            </p:nvSpPr>
            <p:spPr>
              <a:xfrm>
                <a:off x="1028869" y="3196344"/>
                <a:ext cx="1116781" cy="291298"/>
              </a:xfrm>
              <a:prstGeom prst="rect">
                <a:avLst/>
              </a:prstGeom>
              <a:blipFill>
                <a:blip r:embed="rId3"/>
                <a:stretch>
                  <a:fillRect/>
                </a:stretch>
              </a:blipFill>
            </p:spPr>
            <p:txBody>
              <a:bodyPr/>
              <a:lstStyle/>
              <a:p>
                <a:r>
                  <a:rPr lang="zh-CN" altLang="en-US">
                    <a:noFill/>
                  </a:rPr>
                  <a:t> </a:t>
                </a:r>
              </a:p>
            </p:txBody>
          </p:sp>
        </mc:Fallback>
      </mc:AlternateContent>
      <p:grpSp>
        <p:nvGrpSpPr>
          <p:cNvPr id="42" name="Group 41"/>
          <p:cNvGrpSpPr/>
          <p:nvPr/>
        </p:nvGrpSpPr>
        <p:grpSpPr>
          <a:xfrm>
            <a:off x="95805" y="1051777"/>
            <a:ext cx="2982903" cy="4130572"/>
            <a:chOff x="81722" y="1221628"/>
            <a:chExt cx="2982903" cy="4130572"/>
          </a:xfrm>
        </p:grpSpPr>
        <p:grpSp>
          <p:nvGrpSpPr>
            <p:cNvPr id="21" name="Group 20"/>
            <p:cNvGrpSpPr/>
            <p:nvPr/>
          </p:nvGrpSpPr>
          <p:grpSpPr>
            <a:xfrm>
              <a:off x="81722" y="1221628"/>
              <a:ext cx="2982903" cy="4130572"/>
              <a:chOff x="90036" y="1440808"/>
              <a:chExt cx="2982903" cy="4130572"/>
            </a:xfrm>
          </p:grpSpPr>
          <p:pic>
            <p:nvPicPr>
              <p:cNvPr id="7" name="Picture 6"/>
              <p:cNvPicPr>
                <a:picLocks noChangeAspect="1"/>
              </p:cNvPicPr>
              <p:nvPr/>
            </p:nvPicPr>
            <p:blipFill rotWithShape="1">
              <a:blip r:embed="rId4"/>
              <a:srcRect b="4764"/>
              <a:stretch/>
            </p:blipFill>
            <p:spPr>
              <a:xfrm>
                <a:off x="90036" y="1486403"/>
                <a:ext cx="2982903" cy="3247675"/>
              </a:xfrm>
              <a:prstGeom prst="rect">
                <a:avLst/>
              </a:prstGeom>
            </p:spPr>
          </p:pic>
          <p:grpSp>
            <p:nvGrpSpPr>
              <p:cNvPr id="20" name="Group 19"/>
              <p:cNvGrpSpPr/>
              <p:nvPr/>
            </p:nvGrpSpPr>
            <p:grpSpPr>
              <a:xfrm>
                <a:off x="897525" y="1440808"/>
                <a:ext cx="1910148" cy="4130572"/>
                <a:chOff x="897525" y="1440808"/>
                <a:chExt cx="1910148" cy="4130572"/>
              </a:xfrm>
            </p:grpSpPr>
            <p:cxnSp>
              <p:nvCxnSpPr>
                <p:cNvPr id="8" name="Straight Arrow Connector 7"/>
                <p:cNvCxnSpPr/>
                <p:nvPr/>
              </p:nvCxnSpPr>
              <p:spPr>
                <a:xfrm flipH="1">
                  <a:off x="897525" y="1687067"/>
                  <a:ext cx="470256" cy="30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807052" y="1687067"/>
                  <a:ext cx="426265" cy="30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1484005" y="1440808"/>
                      <a:ext cx="223138"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484005" y="1440808"/>
                      <a:ext cx="223138" cy="276999"/>
                    </a:xfrm>
                    <a:prstGeom prst="rect">
                      <a:avLst/>
                    </a:prstGeom>
                    <a:blipFill>
                      <a:blip r:embed="rId5"/>
                      <a:stretch>
                        <a:fillRect l="-21622" r="-21622"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024967" y="5294381"/>
                      <a:ext cx="894219"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𝑐</m:t>
                                </m:r>
                              </m:sub>
                            </m:sSub>
                            <m: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=0.1</m:t>
                            </m:r>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024967" y="5294381"/>
                      <a:ext cx="894219" cy="276999"/>
                    </a:xfrm>
                    <a:prstGeom prst="rect">
                      <a:avLst/>
                    </a:prstGeom>
                    <a:blipFill>
                      <a:blip r:embed="rId6"/>
                      <a:stretch>
                        <a:fillRect l="-5442" r="-6122"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544416" y="2863981"/>
                      <a:ext cx="263257" cy="24625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544416" y="2863981"/>
                      <a:ext cx="263257" cy="246259"/>
                    </a:xfrm>
                    <a:prstGeom prst="rect">
                      <a:avLst/>
                    </a:prstGeom>
                    <a:blipFill>
                      <a:blip r:embed="rId7"/>
                      <a:stretch>
                        <a:fillRect l="-22727" r="-6818" b="-27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449858" y="2030239"/>
                      <a:ext cx="309597" cy="24625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𝑤</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449858" y="2030239"/>
                      <a:ext cx="309597" cy="246259"/>
                    </a:xfrm>
                    <a:prstGeom prst="rect">
                      <a:avLst/>
                    </a:prstGeom>
                    <a:blipFill>
                      <a:blip r:embed="rId8"/>
                      <a:stretch>
                        <a:fillRect l="-23529" r="-5882" b="-26829"/>
                      </a:stretch>
                    </a:blipFill>
                  </p:spPr>
                  <p:txBody>
                    <a:bodyPr/>
                    <a:lstStyle/>
                    <a:p>
                      <a:r>
                        <a:rPr lang="zh-CN" altLang="en-US">
                          <a:noFill/>
                        </a:rPr>
                        <a:t> </a:t>
                      </a:r>
                    </a:p>
                  </p:txBody>
                </p:sp>
              </mc:Fallback>
            </mc:AlternateContent>
            <p:sp>
              <p:nvSpPr>
                <p:cNvPr id="18" name="TextBox 17"/>
                <p:cNvSpPr txBox="1"/>
                <p:nvPr/>
              </p:nvSpPr>
              <p:spPr>
                <a:xfrm>
                  <a:off x="1483477" y="2450430"/>
                  <a:ext cx="141064"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solidFill>
                        <a:prstClr val="black"/>
                      </a:solidFill>
                      <a:latin typeface="Cambria Math" panose="02040503050406030204" pitchFamily="18" charset="0"/>
                    </a:rPr>
                    <a:t>G</a:t>
                  </a:r>
                  <a:endParaRPr lang="zh-CN" altLang="en-US" i="1" dirty="0">
                    <a:solidFill>
                      <a:prstClr val="black"/>
                    </a:solidFill>
                    <a:latin typeface="Cambria Math" panose="02040503050406030204" pitchFamily="18" charset="0"/>
                  </a:endParaRPr>
                </a:p>
              </p:txBody>
            </p:sp>
          </p:grpSp>
        </p:grpSp>
        <mc:AlternateContent xmlns:mc="http://schemas.openxmlformats.org/markup-compatibility/2006" xmlns:a14="http://schemas.microsoft.com/office/drawing/2010/main">
          <mc:Choice Requires="a14">
            <p:sp>
              <p:nvSpPr>
                <p:cNvPr id="24" name="TextBox 23"/>
                <p:cNvSpPr txBox="1"/>
                <p:nvPr/>
              </p:nvSpPr>
              <p:spPr>
                <a:xfrm>
                  <a:off x="407324" y="4688378"/>
                  <a:ext cx="2291268" cy="307777"/>
                </a:xfrm>
                <a:prstGeom prst="rect">
                  <a:avLst/>
                </a:prstGeom>
                <a:noFill/>
              </p:spPr>
              <p:txBody>
                <a:bodyPr wrap="none" rtlCol="0">
                  <a:spAutoFit/>
                </a:bodyPr>
                <a:lstStyle/>
                <a:p>
                  <a:r>
                    <a:rPr lang="en-US" altLang="zh-CN" sz="1400" dirty="0" smtClean="0">
                      <a:latin typeface="Cambria Math" panose="02040503050406030204" pitchFamily="18" charset="0"/>
                      <a:ea typeface="Cambria Math" panose="02040503050406030204" pitchFamily="18" charset="0"/>
                    </a:rPr>
                    <a:t>D = 0    </a:t>
                  </a:r>
                  <a14:m>
                    <m:oMath xmlns:m="http://schemas.openxmlformats.org/officeDocument/2006/math">
                      <m:sSub>
                        <m:sSubPr>
                          <m:ctrlPr>
                            <a:rPr lang="en-US" altLang="zh-CN" sz="1400" i="1">
                              <a:solidFill>
                                <a:prstClr val="black"/>
                              </a:solidFill>
                              <a:latin typeface="Cambria Math" panose="02040503050406030204" pitchFamily="18" charset="0"/>
                            </a:rPr>
                          </m:ctrlPr>
                        </m:sSubPr>
                        <m:e>
                          <m:r>
                            <a:rPr lang="en-US" altLang="zh-CN" sz="1400" i="1">
                              <a:solidFill>
                                <a:prstClr val="black"/>
                              </a:solidFill>
                              <a:latin typeface="Cambria Math" panose="02040503050406030204" pitchFamily="18" charset="0"/>
                            </a:rPr>
                            <m:t>𝐺</m:t>
                          </m:r>
                        </m:e>
                        <m:sub>
                          <m:r>
                            <a:rPr lang="en-US" altLang="zh-CN" sz="1400" i="1">
                              <a:solidFill>
                                <a:prstClr val="black"/>
                              </a:solidFill>
                              <a:latin typeface="Cambria Math" panose="02040503050406030204" pitchFamily="18" charset="0"/>
                            </a:rPr>
                            <m:t>𝑤</m:t>
                          </m:r>
                        </m:sub>
                      </m:sSub>
                    </m:oMath>
                  </a14:m>
                  <a:r>
                    <a:rPr lang="zh-CN" altLang="en-US" sz="1400" dirty="0" smtClean="0">
                      <a:latin typeface="Cambria Math" panose="02040503050406030204" pitchFamily="18" charset="0"/>
                    </a:rPr>
                    <a:t> </a:t>
                  </a:r>
                  <a:r>
                    <a:rPr lang="en-US" altLang="zh-CN" sz="1400" dirty="0" smtClean="0">
                      <a:latin typeface="Cambria Math" panose="02040503050406030204" pitchFamily="18" charset="0"/>
                    </a:rPr>
                    <a:t>= 0   G = 1.6198</a:t>
                  </a:r>
                  <a:endParaRPr lang="zh-CN" altLang="en-US" sz="1400" dirty="0">
                    <a:latin typeface="Cambria Math" panose="02040503050406030204" pitchFamily="18"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07324" y="4688378"/>
                  <a:ext cx="2291268" cy="307777"/>
                </a:xfrm>
                <a:prstGeom prst="rect">
                  <a:avLst/>
                </a:prstGeom>
                <a:blipFill>
                  <a:blip r:embed="rId9"/>
                  <a:stretch>
                    <a:fillRect l="-798" t="-5882" b="-176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313853" y="2644801"/>
                  <a:ext cx="263257" cy="24625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313853" y="2644801"/>
                  <a:ext cx="263257" cy="246259"/>
                </a:xfrm>
                <a:prstGeom prst="rect">
                  <a:avLst/>
                </a:prstGeom>
                <a:blipFill>
                  <a:blip r:embed="rId10"/>
                  <a:stretch>
                    <a:fillRect l="-25581" r="-6977" b="-2750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7" name="TextBox 36"/>
              <p:cNvSpPr txBox="1"/>
              <p:nvPr/>
            </p:nvSpPr>
            <p:spPr>
              <a:xfrm>
                <a:off x="1359337" y="3527028"/>
                <a:ext cx="432811" cy="335926"/>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sSub>
                        <m:sSubPr>
                          <m:ctrlP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t>𝐺</m:t>
                          </m:r>
                        </m:e>
                        <m:sub>
                          <m: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t>𝑠𝑦𝑛</m:t>
                          </m:r>
                        </m:sub>
                      </m:sSub>
                      <m: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t>=</m:t>
                      </m:r>
                    </m:oMath>
                  </m:oMathPara>
                </a14:m>
                <a:endParaRPr kumimoji="0" lang="en-US" altLang="zh-CN" sz="1050" b="0" i="1" u="none" strike="noStrike" kern="1200" cap="none" spc="0" normalizeH="0" baseline="0" noProof="0" dirty="0" smtClean="0">
                  <a:ln>
                    <a:noFill/>
                  </a:ln>
                  <a:solidFill>
                    <a:prstClr val="black"/>
                  </a:solidFill>
                  <a:effectLst/>
                  <a:uLnTx/>
                  <a:uFillTx/>
                  <a:latin typeface="Cambria Math" panose="02040503050406030204" pitchFamily="18" charset="0"/>
                </a:endParaRPr>
              </a:p>
              <a:p>
                <a:pPr>
                  <a:defRPr/>
                </a:pPr>
                <a14:m>
                  <m:oMathPara xmlns:m="http://schemas.openxmlformats.org/officeDocument/2006/math">
                    <m:oMathParaPr>
                      <m:jc m:val="centerGroup"/>
                    </m:oMathParaPr>
                    <m:oMath xmlns:m="http://schemas.openxmlformats.org/officeDocument/2006/math">
                      <m:r>
                        <m:rPr>
                          <m:nor/>
                        </m:rPr>
                        <a:rPr lang="en-US" altLang="zh-CN" sz="1050" dirty="0">
                          <a:latin typeface="Cambria Math" panose="02040503050406030204" pitchFamily="18" charset="0"/>
                        </a:rPr>
                        <m:t>1.6198</m:t>
                      </m:r>
                    </m:oMath>
                  </m:oMathPara>
                </a14:m>
                <a:endParaRPr lang="zh-CN" altLang="en-US" sz="1050" dirty="0">
                  <a:latin typeface="Cambria Math" panose="02040503050406030204" pitchFamily="18"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1359337" y="3527028"/>
                <a:ext cx="432811" cy="335926"/>
              </a:xfrm>
              <a:prstGeom prst="rect">
                <a:avLst/>
              </a:prstGeom>
              <a:blipFill>
                <a:blip r:embed="rId12"/>
                <a:stretch>
                  <a:fillRect l="-7042" r="-7042" b="-5455"/>
                </a:stretch>
              </a:blipFill>
            </p:spPr>
            <p:txBody>
              <a:bodyPr/>
              <a:lstStyle/>
              <a:p>
                <a:r>
                  <a:rPr lang="zh-CN" altLang="en-US">
                    <a:noFill/>
                  </a:rPr>
                  <a:t> </a:t>
                </a:r>
              </a:p>
            </p:txBody>
          </p:sp>
        </mc:Fallback>
      </mc:AlternateContent>
      <p:pic>
        <p:nvPicPr>
          <p:cNvPr id="25" name="Picture 24"/>
          <p:cNvPicPr>
            <a:picLocks noChangeAspect="1"/>
          </p:cNvPicPr>
          <p:nvPr/>
        </p:nvPicPr>
        <p:blipFill rotWithShape="1">
          <a:blip r:embed="rId13"/>
          <a:srcRect l="9828" t="11227" r="48081" b="55255"/>
          <a:stretch/>
        </p:blipFill>
        <p:spPr>
          <a:xfrm>
            <a:off x="4009029" y="514435"/>
            <a:ext cx="2926080" cy="1074683"/>
          </a:xfrm>
          <a:prstGeom prst="rect">
            <a:avLst/>
          </a:prstGeom>
        </p:spPr>
      </p:pic>
      <p:pic>
        <p:nvPicPr>
          <p:cNvPr id="27" name="Picture 26"/>
          <p:cNvPicPr>
            <a:picLocks noChangeAspect="1"/>
          </p:cNvPicPr>
          <p:nvPr/>
        </p:nvPicPr>
        <p:blipFill rotWithShape="1">
          <a:blip r:embed="rId13"/>
          <a:srcRect l="54489" t="11041" r="3299" b="54188"/>
          <a:stretch/>
        </p:blipFill>
        <p:spPr>
          <a:xfrm>
            <a:off x="8338532" y="514435"/>
            <a:ext cx="2934394" cy="1114860"/>
          </a:xfrm>
          <a:prstGeom prst="rect">
            <a:avLst/>
          </a:prstGeom>
        </p:spPr>
      </p:pic>
      <p:sp>
        <p:nvSpPr>
          <p:cNvPr id="2" name="TextBox 1"/>
          <p:cNvSpPr txBox="1"/>
          <p:nvPr/>
        </p:nvSpPr>
        <p:spPr>
          <a:xfrm>
            <a:off x="421407" y="5801881"/>
            <a:ext cx="11378960" cy="872868"/>
          </a:xfrm>
          <a:prstGeom prst="rect">
            <a:avLst/>
          </a:prstGeom>
          <a:noFill/>
        </p:spPr>
        <p:txBody>
          <a:bodyPr wrap="square" rtlCol="0">
            <a:spAutoFit/>
          </a:bodyPr>
          <a:lstStyle/>
          <a:p>
            <a:pPr>
              <a:lnSpc>
                <a:spcPct val="150000"/>
              </a:lnSpc>
            </a:pPr>
            <a:r>
              <a:rPr lang="en-US" altLang="zh-CN" dirty="0" smtClean="0">
                <a:latin typeface="Georgia" panose="02040502050405020303" pitchFamily="18" charset="0"/>
              </a:rPr>
              <a:t>       When the connection between the two layer is strong (≥</a:t>
            </a:r>
            <a:r>
              <a:rPr lang="en-US" altLang="zh-CN" dirty="0" smtClean="0">
                <a:latin typeface="Cambria Math" panose="02040503050406030204" pitchFamily="18" charset="0"/>
                <a:ea typeface="Cambria Math" panose="02040503050406030204" pitchFamily="18" charset="0"/>
              </a:rPr>
              <a:t>0.1</a:t>
            </a:r>
            <a:r>
              <a:rPr lang="en-US" altLang="zh-CN" dirty="0" smtClean="0">
                <a:latin typeface="Georgia" panose="02040502050405020303" pitchFamily="18" charset="0"/>
              </a:rPr>
              <a:t>), the pattern formation layer’s phase response curve is totally determined by the phase response of the rhythm generator layer.</a:t>
            </a:r>
            <a:endParaRPr lang="zh-CN" altLang="en-US" dirty="0">
              <a:latin typeface="Georgia" panose="02040502050405020303" pitchFamily="18" charset="0"/>
            </a:endParaRPr>
          </a:p>
        </p:txBody>
      </p:sp>
      <p:grpSp>
        <p:nvGrpSpPr>
          <p:cNvPr id="11" name="Group 10"/>
          <p:cNvGrpSpPr/>
          <p:nvPr/>
        </p:nvGrpSpPr>
        <p:grpSpPr>
          <a:xfrm>
            <a:off x="2012845" y="4150185"/>
            <a:ext cx="1116781" cy="380034"/>
            <a:chOff x="2012845" y="4150185"/>
            <a:chExt cx="1116781" cy="380034"/>
          </a:xfrm>
        </p:grpSpPr>
        <mc:AlternateContent xmlns:mc="http://schemas.openxmlformats.org/markup-compatibility/2006" xmlns:a14="http://schemas.microsoft.com/office/drawing/2010/main">
          <mc:Choice Requires="a14">
            <p:sp>
              <p:nvSpPr>
                <p:cNvPr id="36" name="Rectangle 35"/>
                <p:cNvSpPr/>
                <p:nvPr/>
              </p:nvSpPr>
              <p:spPr>
                <a:xfrm>
                  <a:off x="2012845" y="4238921"/>
                  <a:ext cx="1116781" cy="2912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prstClr val="black"/>
                                </a:solidFill>
                                <a:latin typeface="Cambria Math" panose="02040503050406030204" pitchFamily="18" charset="0"/>
                              </a:rPr>
                            </m:ctrlPr>
                          </m:sSubPr>
                          <m:e>
                            <m:r>
                              <a:rPr lang="en-US" altLang="zh-CN" sz="1200" b="0" i="1" smtClean="0">
                                <a:solidFill>
                                  <a:prstClr val="black"/>
                                </a:solidFill>
                                <a:latin typeface="Cambria Math" panose="02040503050406030204" pitchFamily="18" charset="0"/>
                              </a:rPr>
                              <m:t>𝐼</m:t>
                            </m:r>
                          </m:e>
                          <m:sub>
                            <m:r>
                              <a:rPr lang="en-US" altLang="zh-CN" sz="1200" b="0" i="1" smtClean="0">
                                <a:solidFill>
                                  <a:prstClr val="black"/>
                                </a:solidFill>
                                <a:latin typeface="Cambria Math" panose="02040503050406030204" pitchFamily="18" charset="0"/>
                              </a:rPr>
                              <m:t>𝑎𝑝𝑝</m:t>
                            </m:r>
                          </m:sub>
                        </m:sSub>
                        <m:r>
                          <a:rPr lang="en-US" altLang="zh-CN" sz="1200" b="0" i="1" smtClean="0">
                            <a:solidFill>
                              <a:prstClr val="black"/>
                            </a:solidFill>
                            <a:latin typeface="Cambria Math" panose="02040503050406030204" pitchFamily="18" charset="0"/>
                          </a:rPr>
                          <m:t>=</m:t>
                        </m:r>
                        <m:r>
                          <a:rPr lang="en-US" altLang="zh-CN" sz="1200" b="0" i="1" smtClean="0">
                            <a:solidFill>
                              <a:prstClr val="black"/>
                            </a:solidFill>
                            <a:latin typeface="Cambria Math" panose="02040503050406030204" pitchFamily="18" charset="0"/>
                            <a:ea typeface="Cambria Math" panose="02040503050406030204" pitchFamily="18" charset="0"/>
                          </a:rPr>
                          <m:t>±1 </m:t>
                        </m:r>
                        <m:r>
                          <a:rPr lang="en-US" altLang="zh-CN" sz="1200" b="0" i="1" smtClean="0">
                            <a:solidFill>
                              <a:prstClr val="black"/>
                            </a:solidFill>
                            <a:latin typeface="Cambria Math" panose="02040503050406030204" pitchFamily="18" charset="0"/>
                            <a:ea typeface="Cambria Math" panose="02040503050406030204" pitchFamily="18" charset="0"/>
                          </a:rPr>
                          <m:t>𝑛𝐴</m:t>
                        </m:r>
                      </m:oMath>
                    </m:oMathPara>
                  </a14:m>
                  <a:endParaRPr lang="zh-CN" altLang="en-US" dirty="0"/>
                </a:p>
              </p:txBody>
            </p:sp>
          </mc:Choice>
          <mc:Fallback xmlns="">
            <p:sp>
              <p:nvSpPr>
                <p:cNvPr id="36" name="Rectangle 35"/>
                <p:cNvSpPr>
                  <a:spLocks noRot="1" noChangeAspect="1" noMove="1" noResize="1" noEditPoints="1" noAdjustHandles="1" noChangeArrowheads="1" noChangeShapeType="1" noTextEdit="1"/>
                </p:cNvSpPr>
                <p:nvPr/>
              </p:nvSpPr>
              <p:spPr>
                <a:xfrm>
                  <a:off x="2012845" y="4238921"/>
                  <a:ext cx="1116781" cy="291298"/>
                </a:xfrm>
                <a:prstGeom prst="rect">
                  <a:avLst/>
                </a:prstGeom>
                <a:blipFill>
                  <a:blip r:embed="rId14"/>
                  <a:stretch>
                    <a:fillRect/>
                  </a:stretch>
                </a:blipFill>
              </p:spPr>
              <p:txBody>
                <a:bodyPr/>
                <a:lstStyle/>
                <a:p>
                  <a:r>
                    <a:rPr lang="zh-CN" altLang="en-US">
                      <a:noFill/>
                    </a:rPr>
                    <a:t> </a:t>
                  </a:r>
                </a:p>
              </p:txBody>
            </p:sp>
          </mc:Fallback>
        </mc:AlternateContent>
        <p:cxnSp>
          <p:nvCxnSpPr>
            <p:cNvPr id="5" name="Straight Arrow Connector 4"/>
            <p:cNvCxnSpPr/>
            <p:nvPr/>
          </p:nvCxnSpPr>
          <p:spPr>
            <a:xfrm flipH="1" flipV="1">
              <a:off x="2052041" y="4150185"/>
              <a:ext cx="374090" cy="131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7" name="Picture 16"/>
          <p:cNvPicPr>
            <a:picLocks noChangeAspect="1"/>
          </p:cNvPicPr>
          <p:nvPr/>
        </p:nvPicPr>
        <p:blipFill>
          <a:blip r:embed="rId15"/>
          <a:stretch>
            <a:fillRect/>
          </a:stretch>
        </p:blipFill>
        <p:spPr>
          <a:xfrm>
            <a:off x="2973697" y="1234118"/>
            <a:ext cx="4763424" cy="4438800"/>
          </a:xfrm>
          <a:prstGeom prst="rect">
            <a:avLst/>
          </a:prstGeom>
        </p:spPr>
      </p:pic>
      <p:pic>
        <p:nvPicPr>
          <p:cNvPr id="19" name="Picture 18"/>
          <p:cNvPicPr>
            <a:picLocks noChangeAspect="1"/>
          </p:cNvPicPr>
          <p:nvPr/>
        </p:nvPicPr>
        <p:blipFill>
          <a:blip r:embed="rId16"/>
          <a:stretch>
            <a:fillRect/>
          </a:stretch>
        </p:blipFill>
        <p:spPr>
          <a:xfrm>
            <a:off x="7318441" y="1234118"/>
            <a:ext cx="4786473" cy="4438800"/>
          </a:xfrm>
          <a:prstGeom prst="rect">
            <a:avLst/>
          </a:prstGeom>
        </p:spPr>
      </p:pic>
    </p:spTree>
    <p:extLst>
      <p:ext uri="{BB962C8B-B14F-4D97-AF65-F5344CB8AC3E}">
        <p14:creationId xmlns:p14="http://schemas.microsoft.com/office/powerpoint/2010/main" val="41946033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33771" y="102039"/>
            <a:ext cx="10212012" cy="369332"/>
          </a:xfrm>
          <a:prstGeom prst="rect">
            <a:avLst/>
          </a:prstGeom>
        </p:spPr>
        <p:txBody>
          <a:bodyPr wrap="square">
            <a:spAutoFit/>
          </a:bodyPr>
          <a:lstStyle/>
          <a:p>
            <a:pPr marL="285750" lvl="0" indent="-285750">
              <a:buFont typeface="Arial" panose="020B0604020202020204" pitchFamily="34" charset="0"/>
              <a:buChar char="•"/>
              <a:defRPr/>
            </a:pPr>
            <a:r>
              <a:rPr lang="en-US" altLang="zh-CN" dirty="0" smtClean="0">
                <a:solidFill>
                  <a:prstClr val="black"/>
                </a:solidFill>
                <a:latin typeface="Georgia"/>
                <a:ea typeface="宋体" panose="02010600030101010101" pitchFamily="2" charset="-122"/>
              </a:rPr>
              <a:t>Phase response of the two-layer CPG and the difference between it (weak connection).</a:t>
            </a:r>
            <a:endParaRPr lang="en-US" altLang="zh-CN" dirty="0">
              <a:solidFill>
                <a:prstClr val="black"/>
              </a:solidFill>
              <a:latin typeface="Georgia"/>
              <a:ea typeface="宋体" panose="02010600030101010101" pitchFamily="2" charset="-122"/>
            </a:endParaRPr>
          </a:p>
        </p:txBody>
      </p:sp>
      <p:cxnSp>
        <p:nvCxnSpPr>
          <p:cNvPr id="26" name="Straight Arrow Connector 25"/>
          <p:cNvCxnSpPr/>
          <p:nvPr/>
        </p:nvCxnSpPr>
        <p:spPr>
          <a:xfrm flipV="1">
            <a:off x="1616227" y="2891062"/>
            <a:ext cx="134914" cy="350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p:cNvSpPr/>
              <p:nvPr/>
            </p:nvSpPr>
            <p:spPr>
              <a:xfrm>
                <a:off x="1028869" y="3196344"/>
                <a:ext cx="1116781" cy="2912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prstClr val="black"/>
                              </a:solidFill>
                              <a:latin typeface="Cambria Math" panose="02040503050406030204" pitchFamily="18" charset="0"/>
                            </a:rPr>
                          </m:ctrlPr>
                        </m:sSubPr>
                        <m:e>
                          <m:r>
                            <a:rPr lang="en-US" altLang="zh-CN" sz="1200" b="0" i="1" smtClean="0">
                              <a:solidFill>
                                <a:prstClr val="black"/>
                              </a:solidFill>
                              <a:latin typeface="Cambria Math" panose="02040503050406030204" pitchFamily="18" charset="0"/>
                            </a:rPr>
                            <m:t>𝐼</m:t>
                          </m:r>
                        </m:e>
                        <m:sub>
                          <m:r>
                            <a:rPr lang="en-US" altLang="zh-CN" sz="1200" b="0" i="1" smtClean="0">
                              <a:solidFill>
                                <a:prstClr val="black"/>
                              </a:solidFill>
                              <a:latin typeface="Cambria Math" panose="02040503050406030204" pitchFamily="18" charset="0"/>
                            </a:rPr>
                            <m:t>𝑎𝑝𝑝</m:t>
                          </m:r>
                        </m:sub>
                      </m:sSub>
                      <m:r>
                        <a:rPr lang="en-US" altLang="zh-CN" sz="1200" b="0" i="1" smtClean="0">
                          <a:solidFill>
                            <a:prstClr val="black"/>
                          </a:solidFill>
                          <a:latin typeface="Cambria Math" panose="02040503050406030204" pitchFamily="18" charset="0"/>
                        </a:rPr>
                        <m:t>=</m:t>
                      </m:r>
                      <m:r>
                        <a:rPr lang="en-US" altLang="zh-CN" sz="1200" b="0" i="1" smtClean="0">
                          <a:solidFill>
                            <a:prstClr val="black"/>
                          </a:solidFill>
                          <a:latin typeface="Cambria Math" panose="02040503050406030204" pitchFamily="18" charset="0"/>
                          <a:ea typeface="Cambria Math" panose="02040503050406030204" pitchFamily="18" charset="0"/>
                        </a:rPr>
                        <m:t>±1 </m:t>
                      </m:r>
                      <m:r>
                        <a:rPr lang="en-US" altLang="zh-CN" sz="1200" b="0" i="1" smtClean="0">
                          <a:solidFill>
                            <a:prstClr val="black"/>
                          </a:solidFill>
                          <a:latin typeface="Cambria Math" panose="02040503050406030204" pitchFamily="18" charset="0"/>
                          <a:ea typeface="Cambria Math" panose="02040503050406030204" pitchFamily="18" charset="0"/>
                        </a:rPr>
                        <m:t>𝑛𝐴</m:t>
                      </m:r>
                    </m:oMath>
                  </m:oMathPara>
                </a14:m>
                <a:endParaRPr lang="zh-CN" altLang="en-US" dirty="0"/>
              </a:p>
            </p:txBody>
          </p:sp>
        </mc:Choice>
        <mc:Fallback xmlns="">
          <p:sp>
            <p:nvSpPr>
              <p:cNvPr id="30" name="Rectangle 29"/>
              <p:cNvSpPr>
                <a:spLocks noRot="1" noChangeAspect="1" noMove="1" noResize="1" noEditPoints="1" noAdjustHandles="1" noChangeArrowheads="1" noChangeShapeType="1" noTextEdit="1"/>
              </p:cNvSpPr>
              <p:nvPr/>
            </p:nvSpPr>
            <p:spPr>
              <a:xfrm>
                <a:off x="1028869" y="3196344"/>
                <a:ext cx="1116781" cy="291298"/>
              </a:xfrm>
              <a:prstGeom prst="rect">
                <a:avLst/>
              </a:prstGeom>
              <a:blipFill>
                <a:blip r:embed="rId3"/>
                <a:stretch>
                  <a:fillRect/>
                </a:stretch>
              </a:blipFill>
            </p:spPr>
            <p:txBody>
              <a:bodyPr/>
              <a:lstStyle/>
              <a:p>
                <a:r>
                  <a:rPr lang="zh-CN" altLang="en-US">
                    <a:noFill/>
                  </a:rPr>
                  <a:t> </a:t>
                </a:r>
              </a:p>
            </p:txBody>
          </p:sp>
        </mc:Fallback>
      </mc:AlternateContent>
      <p:grpSp>
        <p:nvGrpSpPr>
          <p:cNvPr id="42" name="Group 41"/>
          <p:cNvGrpSpPr/>
          <p:nvPr/>
        </p:nvGrpSpPr>
        <p:grpSpPr>
          <a:xfrm>
            <a:off x="95805" y="1051777"/>
            <a:ext cx="2982903" cy="4130572"/>
            <a:chOff x="81722" y="1221628"/>
            <a:chExt cx="2982903" cy="4130572"/>
          </a:xfrm>
        </p:grpSpPr>
        <p:grpSp>
          <p:nvGrpSpPr>
            <p:cNvPr id="21" name="Group 20"/>
            <p:cNvGrpSpPr/>
            <p:nvPr/>
          </p:nvGrpSpPr>
          <p:grpSpPr>
            <a:xfrm>
              <a:off x="81722" y="1221628"/>
              <a:ext cx="2982903" cy="4130572"/>
              <a:chOff x="90036" y="1440808"/>
              <a:chExt cx="2982903" cy="4130572"/>
            </a:xfrm>
          </p:grpSpPr>
          <p:pic>
            <p:nvPicPr>
              <p:cNvPr id="7" name="Picture 6"/>
              <p:cNvPicPr>
                <a:picLocks noChangeAspect="1"/>
              </p:cNvPicPr>
              <p:nvPr/>
            </p:nvPicPr>
            <p:blipFill rotWithShape="1">
              <a:blip r:embed="rId4"/>
              <a:srcRect b="4764"/>
              <a:stretch/>
            </p:blipFill>
            <p:spPr>
              <a:xfrm>
                <a:off x="90036" y="1486403"/>
                <a:ext cx="2982903" cy="3247675"/>
              </a:xfrm>
              <a:prstGeom prst="rect">
                <a:avLst/>
              </a:prstGeom>
            </p:spPr>
          </p:pic>
          <p:grpSp>
            <p:nvGrpSpPr>
              <p:cNvPr id="20" name="Group 19"/>
              <p:cNvGrpSpPr/>
              <p:nvPr/>
            </p:nvGrpSpPr>
            <p:grpSpPr>
              <a:xfrm>
                <a:off x="897525" y="1440808"/>
                <a:ext cx="1910148" cy="4130572"/>
                <a:chOff x="897525" y="1440808"/>
                <a:chExt cx="1910148" cy="4130572"/>
              </a:xfrm>
            </p:grpSpPr>
            <p:cxnSp>
              <p:nvCxnSpPr>
                <p:cNvPr id="8" name="Straight Arrow Connector 7"/>
                <p:cNvCxnSpPr/>
                <p:nvPr/>
              </p:nvCxnSpPr>
              <p:spPr>
                <a:xfrm flipH="1">
                  <a:off x="897525" y="1687067"/>
                  <a:ext cx="470256" cy="30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807052" y="1687067"/>
                  <a:ext cx="426265" cy="30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1484005" y="1440808"/>
                      <a:ext cx="223138"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484005" y="1440808"/>
                      <a:ext cx="223138" cy="276999"/>
                    </a:xfrm>
                    <a:prstGeom prst="rect">
                      <a:avLst/>
                    </a:prstGeom>
                    <a:blipFill>
                      <a:blip r:embed="rId5"/>
                      <a:stretch>
                        <a:fillRect l="-21622" r="-21622"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024967" y="5294381"/>
                      <a:ext cx="1022459"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𝑐</m:t>
                                </m:r>
                              </m:sub>
                            </m:sSub>
                            <m: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=0.01</m:t>
                            </m:r>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024967" y="5294381"/>
                      <a:ext cx="1022459" cy="276999"/>
                    </a:xfrm>
                    <a:prstGeom prst="rect">
                      <a:avLst/>
                    </a:prstGeom>
                    <a:blipFill>
                      <a:blip r:embed="rId6"/>
                      <a:stretch>
                        <a:fillRect l="-4762" r="-5357"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544416" y="2863981"/>
                      <a:ext cx="263257" cy="24625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544416" y="2863981"/>
                      <a:ext cx="263257" cy="246259"/>
                    </a:xfrm>
                    <a:prstGeom prst="rect">
                      <a:avLst/>
                    </a:prstGeom>
                    <a:blipFill>
                      <a:blip r:embed="rId7"/>
                      <a:stretch>
                        <a:fillRect l="-22727" r="-6818" b="-27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449858" y="2030239"/>
                      <a:ext cx="309597" cy="24625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𝑤</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449858" y="2030239"/>
                      <a:ext cx="309597" cy="246259"/>
                    </a:xfrm>
                    <a:prstGeom prst="rect">
                      <a:avLst/>
                    </a:prstGeom>
                    <a:blipFill>
                      <a:blip r:embed="rId8"/>
                      <a:stretch>
                        <a:fillRect l="-23529" r="-5882" b="-26829"/>
                      </a:stretch>
                    </a:blipFill>
                  </p:spPr>
                  <p:txBody>
                    <a:bodyPr/>
                    <a:lstStyle/>
                    <a:p>
                      <a:r>
                        <a:rPr lang="zh-CN" altLang="en-US">
                          <a:noFill/>
                        </a:rPr>
                        <a:t> </a:t>
                      </a:r>
                    </a:p>
                  </p:txBody>
                </p:sp>
              </mc:Fallback>
            </mc:AlternateContent>
            <p:sp>
              <p:nvSpPr>
                <p:cNvPr id="18" name="TextBox 17"/>
                <p:cNvSpPr txBox="1"/>
                <p:nvPr/>
              </p:nvSpPr>
              <p:spPr>
                <a:xfrm>
                  <a:off x="1483477" y="2450430"/>
                  <a:ext cx="141064"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solidFill>
                        <a:prstClr val="black"/>
                      </a:solidFill>
                      <a:latin typeface="Cambria Math" panose="02040503050406030204" pitchFamily="18" charset="0"/>
                    </a:rPr>
                    <a:t>G</a:t>
                  </a:r>
                  <a:endParaRPr lang="zh-CN" altLang="en-US" i="1" dirty="0">
                    <a:solidFill>
                      <a:prstClr val="black"/>
                    </a:solidFill>
                    <a:latin typeface="Cambria Math" panose="02040503050406030204" pitchFamily="18" charset="0"/>
                  </a:endParaRPr>
                </a:p>
              </p:txBody>
            </p:sp>
          </p:grpSp>
        </p:grpSp>
        <mc:AlternateContent xmlns:mc="http://schemas.openxmlformats.org/markup-compatibility/2006" xmlns:a14="http://schemas.microsoft.com/office/drawing/2010/main">
          <mc:Choice Requires="a14">
            <p:sp>
              <p:nvSpPr>
                <p:cNvPr id="24" name="TextBox 23"/>
                <p:cNvSpPr txBox="1"/>
                <p:nvPr/>
              </p:nvSpPr>
              <p:spPr>
                <a:xfrm>
                  <a:off x="407324" y="4688378"/>
                  <a:ext cx="2291268" cy="307777"/>
                </a:xfrm>
                <a:prstGeom prst="rect">
                  <a:avLst/>
                </a:prstGeom>
                <a:noFill/>
              </p:spPr>
              <p:txBody>
                <a:bodyPr wrap="none" rtlCol="0">
                  <a:spAutoFit/>
                </a:bodyPr>
                <a:lstStyle/>
                <a:p>
                  <a:r>
                    <a:rPr lang="en-US" altLang="zh-CN" sz="1400" dirty="0" smtClean="0">
                      <a:latin typeface="Cambria Math" panose="02040503050406030204" pitchFamily="18" charset="0"/>
                      <a:ea typeface="Cambria Math" panose="02040503050406030204" pitchFamily="18" charset="0"/>
                    </a:rPr>
                    <a:t>D = 0    </a:t>
                  </a:r>
                  <a14:m>
                    <m:oMath xmlns:m="http://schemas.openxmlformats.org/officeDocument/2006/math">
                      <m:sSub>
                        <m:sSubPr>
                          <m:ctrlPr>
                            <a:rPr lang="en-US" altLang="zh-CN" sz="1400" i="1">
                              <a:solidFill>
                                <a:prstClr val="black"/>
                              </a:solidFill>
                              <a:latin typeface="Cambria Math" panose="02040503050406030204" pitchFamily="18" charset="0"/>
                            </a:rPr>
                          </m:ctrlPr>
                        </m:sSubPr>
                        <m:e>
                          <m:r>
                            <a:rPr lang="en-US" altLang="zh-CN" sz="1400" i="1">
                              <a:solidFill>
                                <a:prstClr val="black"/>
                              </a:solidFill>
                              <a:latin typeface="Cambria Math" panose="02040503050406030204" pitchFamily="18" charset="0"/>
                            </a:rPr>
                            <m:t>𝐺</m:t>
                          </m:r>
                        </m:e>
                        <m:sub>
                          <m:r>
                            <a:rPr lang="en-US" altLang="zh-CN" sz="1400" i="1">
                              <a:solidFill>
                                <a:prstClr val="black"/>
                              </a:solidFill>
                              <a:latin typeface="Cambria Math" panose="02040503050406030204" pitchFamily="18" charset="0"/>
                            </a:rPr>
                            <m:t>𝑤</m:t>
                          </m:r>
                        </m:sub>
                      </m:sSub>
                    </m:oMath>
                  </a14:m>
                  <a:r>
                    <a:rPr lang="zh-CN" altLang="en-US" sz="1400" dirty="0" smtClean="0">
                      <a:latin typeface="Cambria Math" panose="02040503050406030204" pitchFamily="18" charset="0"/>
                    </a:rPr>
                    <a:t> </a:t>
                  </a:r>
                  <a:r>
                    <a:rPr lang="en-US" altLang="zh-CN" sz="1400" dirty="0" smtClean="0">
                      <a:latin typeface="Cambria Math" panose="02040503050406030204" pitchFamily="18" charset="0"/>
                    </a:rPr>
                    <a:t>= 0   G = 1.6198</a:t>
                  </a:r>
                  <a:endParaRPr lang="zh-CN" altLang="en-US" sz="1400" dirty="0">
                    <a:latin typeface="Cambria Math" panose="02040503050406030204" pitchFamily="18"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07324" y="4688378"/>
                  <a:ext cx="2291268" cy="307777"/>
                </a:xfrm>
                <a:prstGeom prst="rect">
                  <a:avLst/>
                </a:prstGeom>
                <a:blipFill>
                  <a:blip r:embed="rId9"/>
                  <a:stretch>
                    <a:fillRect l="-798" t="-5882" b="-176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313853" y="2644801"/>
                  <a:ext cx="263257" cy="24625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313853" y="2644801"/>
                  <a:ext cx="263257" cy="246259"/>
                </a:xfrm>
                <a:prstGeom prst="rect">
                  <a:avLst/>
                </a:prstGeom>
                <a:blipFill>
                  <a:blip r:embed="rId10"/>
                  <a:stretch>
                    <a:fillRect l="-25581" r="-6977" b="-2750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7" name="TextBox 36"/>
              <p:cNvSpPr txBox="1"/>
              <p:nvPr/>
            </p:nvSpPr>
            <p:spPr>
              <a:xfrm>
                <a:off x="1359337" y="3527028"/>
                <a:ext cx="432811" cy="335926"/>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sSub>
                        <m:sSubPr>
                          <m:ctrlP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t>𝐺</m:t>
                          </m:r>
                        </m:e>
                        <m:sub>
                          <m: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t>𝑠𝑦𝑛</m:t>
                          </m:r>
                        </m:sub>
                      </m:sSub>
                      <m:r>
                        <a:rPr kumimoji="0" lang="en-US" altLang="zh-CN" sz="1050" b="0" i="1" u="none" strike="noStrike" kern="1200" cap="none" spc="0" normalizeH="0" baseline="0" noProof="0" smtClean="0">
                          <a:ln>
                            <a:noFill/>
                          </a:ln>
                          <a:solidFill>
                            <a:prstClr val="black"/>
                          </a:solidFill>
                          <a:effectLst/>
                          <a:uLnTx/>
                          <a:uFillTx/>
                          <a:latin typeface="Cambria Math" panose="02040503050406030204" pitchFamily="18" charset="0"/>
                        </a:rPr>
                        <m:t>=</m:t>
                      </m:r>
                    </m:oMath>
                  </m:oMathPara>
                </a14:m>
                <a:endParaRPr kumimoji="0" lang="en-US" altLang="zh-CN" sz="1050" b="0" i="1" u="none" strike="noStrike" kern="1200" cap="none" spc="0" normalizeH="0" baseline="0" noProof="0" dirty="0" smtClean="0">
                  <a:ln>
                    <a:noFill/>
                  </a:ln>
                  <a:solidFill>
                    <a:prstClr val="black"/>
                  </a:solidFill>
                  <a:effectLst/>
                  <a:uLnTx/>
                  <a:uFillTx/>
                  <a:latin typeface="Cambria Math" panose="02040503050406030204" pitchFamily="18" charset="0"/>
                </a:endParaRPr>
              </a:p>
              <a:p>
                <a:pPr>
                  <a:defRPr/>
                </a:pPr>
                <a14:m>
                  <m:oMathPara xmlns:m="http://schemas.openxmlformats.org/officeDocument/2006/math">
                    <m:oMathParaPr>
                      <m:jc m:val="centerGroup"/>
                    </m:oMathParaPr>
                    <m:oMath xmlns:m="http://schemas.openxmlformats.org/officeDocument/2006/math">
                      <m:r>
                        <m:rPr>
                          <m:nor/>
                        </m:rPr>
                        <a:rPr lang="en-US" altLang="zh-CN" sz="1050" dirty="0">
                          <a:latin typeface="Cambria Math" panose="02040503050406030204" pitchFamily="18" charset="0"/>
                        </a:rPr>
                        <m:t>1.6198</m:t>
                      </m:r>
                    </m:oMath>
                  </m:oMathPara>
                </a14:m>
                <a:endParaRPr lang="zh-CN" altLang="en-US" sz="1050" dirty="0">
                  <a:latin typeface="Cambria Math" panose="02040503050406030204" pitchFamily="18"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1359337" y="3527028"/>
                <a:ext cx="432811" cy="335926"/>
              </a:xfrm>
              <a:prstGeom prst="rect">
                <a:avLst/>
              </a:prstGeom>
              <a:blipFill>
                <a:blip r:embed="rId12"/>
                <a:stretch>
                  <a:fillRect l="-7042" r="-7042" b="-5455"/>
                </a:stretch>
              </a:blipFill>
            </p:spPr>
            <p:txBody>
              <a:bodyPr/>
              <a:lstStyle/>
              <a:p>
                <a:r>
                  <a:rPr lang="zh-CN" altLang="en-US">
                    <a:noFill/>
                  </a:rPr>
                  <a:t> </a:t>
                </a:r>
              </a:p>
            </p:txBody>
          </p:sp>
        </mc:Fallback>
      </mc:AlternateContent>
      <p:pic>
        <p:nvPicPr>
          <p:cNvPr id="25" name="Picture 24"/>
          <p:cNvPicPr>
            <a:picLocks noChangeAspect="1"/>
          </p:cNvPicPr>
          <p:nvPr/>
        </p:nvPicPr>
        <p:blipFill rotWithShape="1">
          <a:blip r:embed="rId13"/>
          <a:srcRect l="9828" t="11227" r="48081" b="55255"/>
          <a:stretch/>
        </p:blipFill>
        <p:spPr>
          <a:xfrm>
            <a:off x="4009029" y="514435"/>
            <a:ext cx="2926080" cy="1074683"/>
          </a:xfrm>
          <a:prstGeom prst="rect">
            <a:avLst/>
          </a:prstGeom>
        </p:spPr>
      </p:pic>
      <p:pic>
        <p:nvPicPr>
          <p:cNvPr id="27" name="Picture 26"/>
          <p:cNvPicPr>
            <a:picLocks noChangeAspect="1"/>
          </p:cNvPicPr>
          <p:nvPr/>
        </p:nvPicPr>
        <p:blipFill rotWithShape="1">
          <a:blip r:embed="rId13"/>
          <a:srcRect l="54489" t="11041" r="3299" b="54188"/>
          <a:stretch/>
        </p:blipFill>
        <p:spPr>
          <a:xfrm>
            <a:off x="8338532" y="514435"/>
            <a:ext cx="2934394" cy="1114860"/>
          </a:xfrm>
          <a:prstGeom prst="rect">
            <a:avLst/>
          </a:prstGeom>
        </p:spPr>
      </p:pic>
      <p:grpSp>
        <p:nvGrpSpPr>
          <p:cNvPr id="11" name="Group 10"/>
          <p:cNvGrpSpPr/>
          <p:nvPr/>
        </p:nvGrpSpPr>
        <p:grpSpPr>
          <a:xfrm>
            <a:off x="2012845" y="4150185"/>
            <a:ext cx="1116781" cy="380034"/>
            <a:chOff x="2012845" y="4150185"/>
            <a:chExt cx="1116781" cy="380034"/>
          </a:xfrm>
        </p:grpSpPr>
        <mc:AlternateContent xmlns:mc="http://schemas.openxmlformats.org/markup-compatibility/2006" xmlns:a14="http://schemas.microsoft.com/office/drawing/2010/main">
          <mc:Choice Requires="a14">
            <p:sp>
              <p:nvSpPr>
                <p:cNvPr id="36" name="Rectangle 35"/>
                <p:cNvSpPr/>
                <p:nvPr/>
              </p:nvSpPr>
              <p:spPr>
                <a:xfrm>
                  <a:off x="2012845" y="4238921"/>
                  <a:ext cx="1116781" cy="2912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prstClr val="black"/>
                                </a:solidFill>
                                <a:latin typeface="Cambria Math" panose="02040503050406030204" pitchFamily="18" charset="0"/>
                              </a:rPr>
                            </m:ctrlPr>
                          </m:sSubPr>
                          <m:e>
                            <m:r>
                              <a:rPr lang="en-US" altLang="zh-CN" sz="1200" b="0" i="1" smtClean="0">
                                <a:solidFill>
                                  <a:prstClr val="black"/>
                                </a:solidFill>
                                <a:latin typeface="Cambria Math" panose="02040503050406030204" pitchFamily="18" charset="0"/>
                              </a:rPr>
                              <m:t>𝐼</m:t>
                            </m:r>
                          </m:e>
                          <m:sub>
                            <m:r>
                              <a:rPr lang="en-US" altLang="zh-CN" sz="1200" b="0" i="1" smtClean="0">
                                <a:solidFill>
                                  <a:prstClr val="black"/>
                                </a:solidFill>
                                <a:latin typeface="Cambria Math" panose="02040503050406030204" pitchFamily="18" charset="0"/>
                              </a:rPr>
                              <m:t>𝑎𝑝𝑝</m:t>
                            </m:r>
                          </m:sub>
                        </m:sSub>
                        <m:r>
                          <a:rPr lang="en-US" altLang="zh-CN" sz="1200" b="0" i="1" smtClean="0">
                            <a:solidFill>
                              <a:prstClr val="black"/>
                            </a:solidFill>
                            <a:latin typeface="Cambria Math" panose="02040503050406030204" pitchFamily="18" charset="0"/>
                          </a:rPr>
                          <m:t>=</m:t>
                        </m:r>
                        <m:r>
                          <a:rPr lang="en-US" altLang="zh-CN" sz="1200" b="0" i="1" smtClean="0">
                            <a:solidFill>
                              <a:prstClr val="black"/>
                            </a:solidFill>
                            <a:latin typeface="Cambria Math" panose="02040503050406030204" pitchFamily="18" charset="0"/>
                            <a:ea typeface="Cambria Math" panose="02040503050406030204" pitchFamily="18" charset="0"/>
                          </a:rPr>
                          <m:t>±1 </m:t>
                        </m:r>
                        <m:r>
                          <a:rPr lang="en-US" altLang="zh-CN" sz="1200" b="0" i="1" smtClean="0">
                            <a:solidFill>
                              <a:prstClr val="black"/>
                            </a:solidFill>
                            <a:latin typeface="Cambria Math" panose="02040503050406030204" pitchFamily="18" charset="0"/>
                            <a:ea typeface="Cambria Math" panose="02040503050406030204" pitchFamily="18" charset="0"/>
                          </a:rPr>
                          <m:t>𝑛𝐴</m:t>
                        </m:r>
                      </m:oMath>
                    </m:oMathPara>
                  </a14:m>
                  <a:endParaRPr lang="zh-CN" altLang="en-US" dirty="0"/>
                </a:p>
              </p:txBody>
            </p:sp>
          </mc:Choice>
          <mc:Fallback xmlns="">
            <p:sp>
              <p:nvSpPr>
                <p:cNvPr id="36" name="Rectangle 35"/>
                <p:cNvSpPr>
                  <a:spLocks noRot="1" noChangeAspect="1" noMove="1" noResize="1" noEditPoints="1" noAdjustHandles="1" noChangeArrowheads="1" noChangeShapeType="1" noTextEdit="1"/>
                </p:cNvSpPr>
                <p:nvPr/>
              </p:nvSpPr>
              <p:spPr>
                <a:xfrm>
                  <a:off x="2012845" y="4238921"/>
                  <a:ext cx="1116781" cy="291298"/>
                </a:xfrm>
                <a:prstGeom prst="rect">
                  <a:avLst/>
                </a:prstGeom>
                <a:blipFill>
                  <a:blip r:embed="rId14"/>
                  <a:stretch>
                    <a:fillRect/>
                  </a:stretch>
                </a:blipFill>
              </p:spPr>
              <p:txBody>
                <a:bodyPr/>
                <a:lstStyle/>
                <a:p>
                  <a:r>
                    <a:rPr lang="zh-CN" altLang="en-US">
                      <a:noFill/>
                    </a:rPr>
                    <a:t> </a:t>
                  </a:r>
                </a:p>
              </p:txBody>
            </p:sp>
          </mc:Fallback>
        </mc:AlternateContent>
        <p:cxnSp>
          <p:nvCxnSpPr>
            <p:cNvPr id="5" name="Straight Arrow Connector 4"/>
            <p:cNvCxnSpPr/>
            <p:nvPr/>
          </p:nvCxnSpPr>
          <p:spPr>
            <a:xfrm flipH="1" flipV="1">
              <a:off x="2052041" y="4150185"/>
              <a:ext cx="374090" cy="131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421409" y="5788100"/>
            <a:ext cx="11378960" cy="872868"/>
          </a:xfrm>
          <a:prstGeom prst="rect">
            <a:avLst/>
          </a:prstGeom>
          <a:noFill/>
        </p:spPr>
        <p:txBody>
          <a:bodyPr wrap="square" rtlCol="0">
            <a:spAutoFit/>
          </a:bodyPr>
          <a:lstStyle/>
          <a:p>
            <a:pPr>
              <a:lnSpc>
                <a:spcPct val="150000"/>
              </a:lnSpc>
            </a:pPr>
            <a:r>
              <a:rPr lang="en-US" altLang="zh-CN" dirty="0" smtClean="0">
                <a:latin typeface="Georgia" panose="02040502050405020303" pitchFamily="18" charset="0"/>
              </a:rPr>
              <a:t>       When the connection between the two layer is weak (&lt;</a:t>
            </a:r>
            <a:r>
              <a:rPr lang="en-US" altLang="zh-CN" dirty="0" smtClean="0">
                <a:latin typeface="Cambria Math" panose="02040503050406030204" pitchFamily="18" charset="0"/>
                <a:ea typeface="Cambria Math" panose="02040503050406030204" pitchFamily="18" charset="0"/>
              </a:rPr>
              <a:t>0.1</a:t>
            </a:r>
            <a:r>
              <a:rPr lang="en-US" altLang="zh-CN" dirty="0" smtClean="0">
                <a:latin typeface="Georgia" panose="02040502050405020303" pitchFamily="18" charset="0"/>
              </a:rPr>
              <a:t>), the rhythm generator will smooth the phase response curve of  pattern formation layer, make it less sensitive to stimulus.</a:t>
            </a:r>
            <a:endParaRPr lang="zh-CN" altLang="en-US" dirty="0">
              <a:latin typeface="Georgia" panose="02040502050405020303" pitchFamily="18" charset="0"/>
            </a:endParaRPr>
          </a:p>
        </p:txBody>
      </p:sp>
      <p:pic>
        <p:nvPicPr>
          <p:cNvPr id="3" name="Picture 2"/>
          <p:cNvPicPr>
            <a:picLocks noChangeAspect="1"/>
          </p:cNvPicPr>
          <p:nvPr/>
        </p:nvPicPr>
        <p:blipFill>
          <a:blip r:embed="rId15"/>
          <a:stretch>
            <a:fillRect/>
          </a:stretch>
        </p:blipFill>
        <p:spPr>
          <a:xfrm>
            <a:off x="7306490" y="1307628"/>
            <a:ext cx="4798424" cy="4438800"/>
          </a:xfrm>
          <a:prstGeom prst="rect">
            <a:avLst/>
          </a:prstGeom>
        </p:spPr>
      </p:pic>
      <p:pic>
        <p:nvPicPr>
          <p:cNvPr id="6" name="Picture 5"/>
          <p:cNvPicPr>
            <a:picLocks noChangeAspect="1"/>
          </p:cNvPicPr>
          <p:nvPr/>
        </p:nvPicPr>
        <p:blipFill>
          <a:blip r:embed="rId16"/>
          <a:stretch>
            <a:fillRect/>
          </a:stretch>
        </p:blipFill>
        <p:spPr>
          <a:xfrm>
            <a:off x="2948707" y="1307628"/>
            <a:ext cx="4798760" cy="4438800"/>
          </a:xfrm>
          <a:prstGeom prst="rect">
            <a:avLst/>
          </a:prstGeom>
        </p:spPr>
      </p:pic>
    </p:spTree>
    <p:extLst>
      <p:ext uri="{BB962C8B-B14F-4D97-AF65-F5344CB8AC3E}">
        <p14:creationId xmlns:p14="http://schemas.microsoft.com/office/powerpoint/2010/main" val="26985167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6430" y="1009330"/>
            <a:ext cx="5973751" cy="4983334"/>
          </a:xfrm>
          <a:prstGeom prst="rect">
            <a:avLst/>
          </a:prstGeom>
        </p:spPr>
      </p:pic>
      <p:sp>
        <p:nvSpPr>
          <p:cNvPr id="3" name="TextBox 2"/>
          <p:cNvSpPr txBox="1"/>
          <p:nvPr/>
        </p:nvSpPr>
        <p:spPr>
          <a:xfrm>
            <a:off x="2779382" y="201416"/>
            <a:ext cx="5705408" cy="369332"/>
          </a:xfrm>
          <a:prstGeom prst="rect">
            <a:avLst/>
          </a:prstGeom>
          <a:noFill/>
        </p:spPr>
        <p:txBody>
          <a:bodyPr wrap="none" rtlCol="0">
            <a:spAutoFit/>
          </a:bodyPr>
          <a:lstStyle/>
          <a:p>
            <a:r>
              <a:rPr lang="en-US" altLang="zh-CN" i="1" dirty="0">
                <a:latin typeface="Georgia" panose="02040502050405020303" pitchFamily="18" charset="0"/>
                <a:ea typeface="Cambria Math" panose="02040503050406030204" pitchFamily="18" charset="0"/>
              </a:rPr>
              <a:t>f</a:t>
            </a:r>
            <a:r>
              <a:rPr lang="en-US" altLang="zh-CN" i="1" dirty="0" smtClean="0">
                <a:latin typeface="Georgia" panose="02040502050405020303" pitchFamily="18" charset="0"/>
                <a:ea typeface="Cambria Math" panose="02040503050406030204" pitchFamily="18" charset="0"/>
              </a:rPr>
              <a:t> = </a:t>
            </a:r>
            <a:r>
              <a:rPr lang="en-US" altLang="zh-CN" dirty="0" smtClean="0">
                <a:latin typeface="Cambria Math" panose="02040503050406030204" pitchFamily="18" charset="0"/>
                <a:ea typeface="Cambria Math" panose="02040503050406030204" pitchFamily="18" charset="0"/>
              </a:rPr>
              <a:t>1.135 (G =1.6101)</a:t>
            </a:r>
            <a:r>
              <a:rPr lang="en-US" altLang="zh-CN" i="1" dirty="0" smtClean="0">
                <a:latin typeface="Georgia" panose="02040502050405020303" pitchFamily="18" charset="0"/>
                <a:ea typeface="Cambria Math" panose="02040503050406030204" pitchFamily="18" charset="0"/>
              </a:rPr>
              <a:t>     </a:t>
            </a:r>
            <a:r>
              <a:rPr lang="en-US" altLang="zh-CN" dirty="0" smtClean="0">
                <a:latin typeface="Georgia" panose="02040502050405020303" pitchFamily="18" charset="0"/>
                <a:ea typeface="Cambria Math" panose="02040503050406030204" pitchFamily="18" charset="0"/>
              </a:rPr>
              <a:t>vs       </a:t>
            </a:r>
            <a:r>
              <a:rPr lang="en-US" altLang="zh-CN" i="1" dirty="0" smtClean="0">
                <a:latin typeface="Georgia" panose="02040502050405020303" pitchFamily="18" charset="0"/>
                <a:ea typeface="Cambria Math" panose="02040503050406030204" pitchFamily="18" charset="0"/>
              </a:rPr>
              <a:t> </a:t>
            </a:r>
            <a:r>
              <a:rPr lang="en-US" altLang="zh-CN" i="1" dirty="0" smtClean="0">
                <a:latin typeface="Georgia" panose="02040502050405020303" pitchFamily="18" charset="0"/>
                <a:ea typeface="Cambria Math" panose="02040503050406030204" pitchFamily="18" charset="0"/>
              </a:rPr>
              <a:t>f = </a:t>
            </a:r>
            <a:r>
              <a:rPr lang="en-US" altLang="zh-CN" dirty="0">
                <a:latin typeface="Cambria Math" panose="02040503050406030204" pitchFamily="18" charset="0"/>
                <a:ea typeface="Cambria Math" panose="02040503050406030204" pitchFamily="18" charset="0"/>
              </a:rPr>
              <a:t>0.9617 (G =</a:t>
            </a:r>
            <a:r>
              <a:rPr lang="en-US" altLang="zh-CN" dirty="0" smtClean="0">
                <a:latin typeface="Cambria Math" panose="02040503050406030204" pitchFamily="18" charset="0"/>
                <a:ea typeface="Cambria Math" panose="02040503050406030204" pitchFamily="18" charset="0"/>
              </a:rPr>
              <a:t>1.6198)</a:t>
            </a:r>
            <a:r>
              <a:rPr lang="en-US" altLang="zh-CN" i="1" dirty="0" smtClean="0">
                <a:latin typeface="Georgia" panose="02040502050405020303" pitchFamily="18" charset="0"/>
                <a:ea typeface="Cambria Math" panose="02040503050406030204" pitchFamily="18" charset="0"/>
              </a:rPr>
              <a:t> </a:t>
            </a:r>
            <a:endParaRPr lang="zh-CN" altLang="en-US" dirty="0">
              <a:latin typeface="Cambria Math" panose="02040503050406030204" pitchFamily="18" charset="0"/>
            </a:endParaRPr>
          </a:p>
        </p:txBody>
      </p:sp>
      <mc:AlternateContent xmlns:mc="http://schemas.openxmlformats.org/markup-compatibility/2006">
        <mc:Choice xmlns:a14="http://schemas.microsoft.com/office/drawing/2010/main" Requires="a14">
          <p:sp>
            <p:nvSpPr>
              <p:cNvPr id="4" name="TextBox 3"/>
              <p:cNvSpPr txBox="1"/>
              <p:nvPr/>
            </p:nvSpPr>
            <p:spPr>
              <a:xfrm>
                <a:off x="6200181" y="704168"/>
                <a:ext cx="1022459"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sub>
                      </m:s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=0.01</m:t>
                      </m:r>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p:sp>
            <p:nvSpPr>
              <p:cNvPr id="4" name="TextBox 3"/>
              <p:cNvSpPr txBox="1">
                <a:spLocks noRot="1" noChangeAspect="1" noMove="1" noResize="1" noEditPoints="1" noAdjustHandles="1" noChangeArrowheads="1" noChangeShapeType="1" noTextEdit="1"/>
              </p:cNvSpPr>
              <p:nvPr/>
            </p:nvSpPr>
            <p:spPr>
              <a:xfrm>
                <a:off x="6200181" y="704168"/>
                <a:ext cx="1022459" cy="276999"/>
              </a:xfrm>
              <a:prstGeom prst="rect">
                <a:avLst/>
              </a:prstGeom>
              <a:blipFill>
                <a:blip r:embed="rId3"/>
                <a:stretch>
                  <a:fillRect l="-4762" r="-5357" b="-13333"/>
                </a:stretch>
              </a:blipFill>
            </p:spPr>
            <p:txBody>
              <a:bodyPr/>
              <a:lstStyle/>
              <a:p>
                <a:r>
                  <a:rPr lang="zh-CN" altLang="en-US">
                    <a:noFill/>
                  </a:rPr>
                  <a:t> </a:t>
                </a:r>
              </a:p>
            </p:txBody>
          </p:sp>
        </mc:Fallback>
      </mc:AlternateContent>
      <p:pic>
        <p:nvPicPr>
          <p:cNvPr id="5" name="Picture 4"/>
          <p:cNvPicPr>
            <a:picLocks noChangeAspect="1"/>
          </p:cNvPicPr>
          <p:nvPr/>
        </p:nvPicPr>
        <p:blipFill>
          <a:blip r:embed="rId4"/>
          <a:stretch>
            <a:fillRect/>
          </a:stretch>
        </p:blipFill>
        <p:spPr>
          <a:xfrm>
            <a:off x="5952076" y="1009330"/>
            <a:ext cx="5973751" cy="4983334"/>
          </a:xfrm>
          <a:prstGeom prst="rect">
            <a:avLst/>
          </a:prstGeom>
        </p:spPr>
      </p:pic>
      <mc:AlternateContent xmlns:mc="http://schemas.openxmlformats.org/markup-compatibility/2006">
        <mc:Choice xmlns:a14="http://schemas.microsoft.com/office/drawing/2010/main" Requires="a14">
          <p:sp>
            <p:nvSpPr>
              <p:cNvPr id="6" name="Rectangle 5"/>
              <p:cNvSpPr/>
              <p:nvPr/>
            </p:nvSpPr>
            <p:spPr>
              <a:xfrm>
                <a:off x="3746900" y="704168"/>
                <a:ext cx="1674497" cy="369332"/>
              </a:xfrm>
              <a:prstGeom prst="rect">
                <a:avLst/>
              </a:prstGeom>
            </p:spPr>
            <p:txBody>
              <a:bodyPr wrap="none">
                <a:spAutoFit/>
              </a:bodyPr>
              <a:lstStyle/>
              <a:p>
                <a14:m>
                  <m:oMath xmlns:m="http://schemas.openxmlformats.org/officeDocument/2006/math">
                    <m:sSub>
                      <m:sSubPr>
                        <m:ctrlPr>
                          <a:rPr lang="en-US" altLang="zh-CN" i="1" smtClean="0">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𝐺</m:t>
                        </m:r>
                      </m:e>
                      <m:sub>
                        <m:r>
                          <a:rPr lang="en-US" altLang="zh-CN" i="1">
                            <a:solidFill>
                              <a:prstClr val="black"/>
                            </a:solidFill>
                            <a:latin typeface="Cambria Math" panose="02040503050406030204" pitchFamily="18" charset="0"/>
                          </a:rPr>
                          <m:t>𝑤</m:t>
                        </m:r>
                      </m:sub>
                    </m:sSub>
                  </m:oMath>
                </a14:m>
                <a:r>
                  <a:rPr lang="en-US" altLang="zh-CN" dirty="0" smtClean="0">
                    <a:latin typeface="Cambria Math" panose="02040503050406030204" pitchFamily="18" charset="0"/>
                    <a:ea typeface="Cambria Math" panose="02040503050406030204" pitchFamily="18" charset="0"/>
                  </a:rPr>
                  <a:t> = 0    </a:t>
                </a:r>
                <a14:m>
                  <m:oMath xmlns:m="http://schemas.openxmlformats.org/officeDocument/2006/math">
                    <m:r>
                      <a:rPr lang="en-US" altLang="zh-CN" b="0" i="1" smtClean="0">
                        <a:solidFill>
                          <a:prstClr val="black"/>
                        </a:solidFill>
                        <a:latin typeface="Cambria Math" panose="02040503050406030204" pitchFamily="18" charset="0"/>
                      </a:rPr>
                      <m:t>𝐷</m:t>
                    </m:r>
                    <m:r>
                      <a:rPr lang="en-US" altLang="zh-CN" b="0" i="1" smtClean="0">
                        <a:solidFill>
                          <a:prstClr val="black"/>
                        </a:solidFill>
                        <a:latin typeface="Cambria Math" panose="02040503050406030204" pitchFamily="18" charset="0"/>
                      </a:rPr>
                      <m:t>=0</m:t>
                    </m:r>
                  </m:oMath>
                </a14:m>
                <a:endParaRPr lang="zh-CN" altLang="en-US" dirty="0">
                  <a:latin typeface="Cambria Math" panose="02040503050406030204" pitchFamily="18" charset="0"/>
                </a:endParaRPr>
              </a:p>
            </p:txBody>
          </p:sp>
        </mc:Choice>
        <mc:Fallback>
          <p:sp>
            <p:nvSpPr>
              <p:cNvPr id="6" name="Rectangle 5"/>
              <p:cNvSpPr>
                <a:spLocks noRot="1" noChangeAspect="1" noMove="1" noResize="1" noEditPoints="1" noAdjustHandles="1" noChangeArrowheads="1" noChangeShapeType="1" noTextEdit="1"/>
              </p:cNvSpPr>
              <p:nvPr/>
            </p:nvSpPr>
            <p:spPr>
              <a:xfrm>
                <a:off x="3746900" y="704168"/>
                <a:ext cx="1674497" cy="369332"/>
              </a:xfrm>
              <a:prstGeom prst="rect">
                <a:avLst/>
              </a:prstGeom>
              <a:blipFill>
                <a:blip r:embed="rId5"/>
                <a:stretch>
                  <a:fillRect t="-11667" b="-2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7306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6235350" y="675199"/>
                <a:ext cx="1022459"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sub>
                      </m:s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=0.01</m:t>
                      </m:r>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p:sp>
            <p:nvSpPr>
              <p:cNvPr id="4" name="TextBox 3"/>
              <p:cNvSpPr txBox="1">
                <a:spLocks noRot="1" noChangeAspect="1" noMove="1" noResize="1" noEditPoints="1" noAdjustHandles="1" noChangeArrowheads="1" noChangeShapeType="1" noTextEdit="1"/>
              </p:cNvSpPr>
              <p:nvPr/>
            </p:nvSpPr>
            <p:spPr>
              <a:xfrm>
                <a:off x="6235350" y="675199"/>
                <a:ext cx="1022459" cy="276999"/>
              </a:xfrm>
              <a:prstGeom prst="rect">
                <a:avLst/>
              </a:prstGeom>
              <a:blipFill>
                <a:blip r:embed="rId2"/>
                <a:stretch>
                  <a:fillRect l="-5357" r="-4762" b="-1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3392308" y="618067"/>
                <a:ext cx="2485809" cy="391261"/>
              </a:xfrm>
              <a:prstGeom prst="rect">
                <a:avLst/>
              </a:prstGeom>
            </p:spPr>
            <p:txBody>
              <a:bodyPr wrap="none">
                <a:spAutoFit/>
              </a:bodyPr>
              <a:lstStyle/>
              <a:p>
                <a14:m>
                  <m:oMath xmlns:m="http://schemas.openxmlformats.org/officeDocument/2006/math">
                    <m:sSub>
                      <m:sSubPr>
                        <m:ctrlPr>
                          <a:rPr lang="en-US" altLang="zh-CN" i="1" smtClean="0">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𝐺</m:t>
                        </m:r>
                      </m:e>
                      <m:sub>
                        <m:r>
                          <a:rPr lang="en-US" altLang="zh-CN" i="1">
                            <a:solidFill>
                              <a:prstClr val="black"/>
                            </a:solidFill>
                            <a:latin typeface="Cambria Math" panose="02040503050406030204" pitchFamily="18" charset="0"/>
                          </a:rPr>
                          <m:t>𝑤</m:t>
                        </m:r>
                      </m:sub>
                    </m:sSub>
                  </m:oMath>
                </a14:m>
                <a:r>
                  <a:rPr lang="en-US" altLang="zh-CN" dirty="0" smtClean="0">
                    <a:latin typeface="Cambria Math" panose="02040503050406030204" pitchFamily="18" charset="0"/>
                    <a:ea typeface="Cambria Math" panose="02040503050406030204" pitchFamily="18" charset="0"/>
                  </a:rPr>
                  <a:t> = 0</a:t>
                </a:r>
                <a14:m>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𝐺</m:t>
                        </m:r>
                      </m:e>
                      <m:sub>
                        <m:r>
                          <a:rPr lang="en-US" altLang="zh-CN" i="1">
                            <a:solidFill>
                              <a:prstClr val="black"/>
                            </a:solidFill>
                            <a:latin typeface="Cambria Math" panose="02040503050406030204" pitchFamily="18" charset="0"/>
                          </a:rPr>
                          <m:t>𝑠𝑦𝑛</m:t>
                        </m:r>
                      </m:sub>
                    </m:sSub>
                  </m:oMath>
                </a14:m>
                <a:r>
                  <a:rPr lang="en-US" altLang="zh-CN" dirty="0">
                    <a:latin typeface="Cambria Math" panose="02040503050406030204" pitchFamily="18" charset="0"/>
                  </a:rPr>
                  <a:t> </a:t>
                </a:r>
                <a:r>
                  <a:rPr lang="en-US" altLang="zh-CN" dirty="0">
                    <a:latin typeface="Cambria Math" panose="02040503050406030204" pitchFamily="18" charset="0"/>
                  </a:rPr>
                  <a:t>= 1.6198</a:t>
                </a:r>
                <a:endParaRPr lang="zh-CN" altLang="en-US" dirty="0">
                  <a:latin typeface="Cambria Math" panose="02040503050406030204" pitchFamily="18" charset="0"/>
                </a:endParaRPr>
              </a:p>
            </p:txBody>
          </p:sp>
        </mc:Choice>
        <mc:Fallback>
          <p:sp>
            <p:nvSpPr>
              <p:cNvPr id="6" name="Rectangle 5"/>
              <p:cNvSpPr>
                <a:spLocks noRot="1" noChangeAspect="1" noMove="1" noResize="1" noEditPoints="1" noAdjustHandles="1" noChangeArrowheads="1" noChangeShapeType="1" noTextEdit="1"/>
              </p:cNvSpPr>
              <p:nvPr/>
            </p:nvSpPr>
            <p:spPr>
              <a:xfrm>
                <a:off x="3392308" y="618067"/>
                <a:ext cx="2485809" cy="391261"/>
              </a:xfrm>
              <a:prstGeom prst="rect">
                <a:avLst/>
              </a:prstGeom>
              <a:blipFill>
                <a:blip r:embed="rId3"/>
                <a:stretch>
                  <a:fillRect t="-9231" r="-1225" b="-15385"/>
                </a:stretch>
              </a:blipFill>
            </p:spPr>
            <p:txBody>
              <a:bodyPr/>
              <a:lstStyle/>
              <a:p>
                <a:r>
                  <a:rPr lang="zh-CN" altLang="en-US">
                    <a:noFill/>
                  </a:rPr>
                  <a:t> </a:t>
                </a:r>
              </a:p>
            </p:txBody>
          </p:sp>
        </mc:Fallback>
      </mc:AlternateContent>
      <p:sp>
        <p:nvSpPr>
          <p:cNvPr id="9" name="TextBox 8"/>
          <p:cNvSpPr txBox="1"/>
          <p:nvPr/>
        </p:nvSpPr>
        <p:spPr>
          <a:xfrm>
            <a:off x="2753005" y="193972"/>
            <a:ext cx="5642891" cy="369332"/>
          </a:xfrm>
          <a:prstGeom prst="rect">
            <a:avLst/>
          </a:prstGeom>
          <a:noFill/>
        </p:spPr>
        <p:txBody>
          <a:bodyPr wrap="none" rtlCol="0">
            <a:spAutoFit/>
          </a:bodyPr>
          <a:lstStyle/>
          <a:p>
            <a:r>
              <a:rPr lang="en-US" altLang="zh-CN" i="1" dirty="0">
                <a:latin typeface="Georgia" panose="02040502050405020303" pitchFamily="18" charset="0"/>
                <a:ea typeface="Cambria Math" panose="02040503050406030204" pitchFamily="18" charset="0"/>
              </a:rPr>
              <a:t>f</a:t>
            </a:r>
            <a:r>
              <a:rPr lang="en-US" altLang="zh-CN" i="1" dirty="0" smtClean="0">
                <a:latin typeface="Georgia" panose="02040502050405020303" pitchFamily="18" charset="0"/>
                <a:ea typeface="Cambria Math" panose="02040503050406030204" pitchFamily="18" charset="0"/>
              </a:rPr>
              <a:t> = </a:t>
            </a:r>
            <a:r>
              <a:rPr lang="en-US" altLang="zh-CN" dirty="0" smtClean="0">
                <a:latin typeface="Cambria Math" panose="02040503050406030204" pitchFamily="18" charset="0"/>
                <a:ea typeface="Cambria Math" panose="02040503050406030204" pitchFamily="18" charset="0"/>
              </a:rPr>
              <a:t>1.1015 (</a:t>
            </a:r>
            <a:r>
              <a:rPr lang="en-US" altLang="zh-CN" i="1" dirty="0" smtClean="0">
                <a:latin typeface="Georgia" panose="02040502050405020303" pitchFamily="18" charset="0"/>
                <a:ea typeface="Cambria Math" panose="02040503050406030204" pitchFamily="18" charset="0"/>
              </a:rPr>
              <a:t>D </a:t>
            </a:r>
            <a:r>
              <a:rPr lang="en-US" altLang="zh-CN" i="1" dirty="0">
                <a:latin typeface="Georgia" panose="02040502050405020303" pitchFamily="18" charset="0"/>
                <a:ea typeface="Cambria Math" panose="02040503050406030204" pitchFamily="18" charset="0"/>
              </a:rPr>
              <a:t>=  </a:t>
            </a:r>
            <a:r>
              <a:rPr lang="en-US" altLang="zh-CN" dirty="0" smtClean="0">
                <a:latin typeface="Cambria Math" panose="02040503050406030204" pitchFamily="18" charset="0"/>
                <a:ea typeface="Cambria Math" panose="02040503050406030204" pitchFamily="18" charset="0"/>
              </a:rPr>
              <a:t>0.1</a:t>
            </a:r>
            <a:r>
              <a:rPr lang="en-US" altLang="zh-CN" dirty="0" smtClean="0">
                <a:latin typeface="Cambria Math" panose="02040503050406030204" pitchFamily="18" charset="0"/>
                <a:ea typeface="Cambria Math" panose="02040503050406030204" pitchFamily="18" charset="0"/>
              </a:rPr>
              <a:t>)</a:t>
            </a:r>
            <a:r>
              <a:rPr lang="en-US" altLang="zh-CN" i="1" dirty="0" smtClean="0">
                <a:latin typeface="Georgia" panose="02040502050405020303" pitchFamily="18" charset="0"/>
                <a:ea typeface="Cambria Math" panose="02040503050406030204" pitchFamily="18" charset="0"/>
              </a:rPr>
              <a:t>          </a:t>
            </a:r>
            <a:r>
              <a:rPr lang="en-US" altLang="zh-CN" dirty="0" smtClean="0">
                <a:latin typeface="Georgia" panose="02040502050405020303" pitchFamily="18" charset="0"/>
                <a:ea typeface="Cambria Math" panose="02040503050406030204" pitchFamily="18" charset="0"/>
              </a:rPr>
              <a:t>vs          </a:t>
            </a:r>
            <a:r>
              <a:rPr lang="en-US" altLang="zh-CN" i="1" dirty="0" smtClean="0">
                <a:latin typeface="Georgia" panose="02040502050405020303" pitchFamily="18" charset="0"/>
                <a:ea typeface="Cambria Math" panose="02040503050406030204" pitchFamily="18" charset="0"/>
              </a:rPr>
              <a:t> f = </a:t>
            </a:r>
            <a:r>
              <a:rPr lang="en-US" altLang="zh-CN" dirty="0" smtClean="0">
                <a:latin typeface="Cambria Math" panose="02040503050406030204" pitchFamily="18" charset="0"/>
                <a:ea typeface="Cambria Math" panose="02040503050406030204" pitchFamily="18" charset="0"/>
              </a:rPr>
              <a:t>0.9617</a:t>
            </a:r>
            <a:r>
              <a:rPr lang="en-US" altLang="zh-CN" i="1" dirty="0">
                <a:latin typeface="Georgia" panose="02040502050405020303" pitchFamily="18" charset="0"/>
                <a:ea typeface="Cambria Math" panose="02040503050406030204" pitchFamily="18" charset="0"/>
              </a:rPr>
              <a:t> </a:t>
            </a:r>
            <a:r>
              <a:rPr lang="en-US" altLang="zh-CN" i="1" dirty="0" smtClean="0">
                <a:latin typeface="Georgia" panose="02040502050405020303" pitchFamily="18" charset="0"/>
                <a:ea typeface="Cambria Math" panose="02040503050406030204" pitchFamily="18" charset="0"/>
              </a:rPr>
              <a:t>(D </a:t>
            </a:r>
            <a:r>
              <a:rPr lang="en-US" altLang="zh-CN" i="1" dirty="0">
                <a:latin typeface="Georgia" panose="02040502050405020303" pitchFamily="18" charset="0"/>
                <a:ea typeface="Cambria Math" panose="02040503050406030204" pitchFamily="18" charset="0"/>
              </a:rPr>
              <a:t>=  </a:t>
            </a:r>
            <a:r>
              <a:rPr lang="en-US" altLang="zh-CN" dirty="0" smtClean="0">
                <a:latin typeface="Cambria Math" panose="02040503050406030204" pitchFamily="18" charset="0"/>
                <a:ea typeface="Cambria Math" panose="02040503050406030204" pitchFamily="18" charset="0"/>
              </a:rPr>
              <a:t>0)</a:t>
            </a:r>
            <a:r>
              <a:rPr lang="en-US" altLang="zh-CN" i="1" dirty="0" smtClean="0">
                <a:latin typeface="Georgia" panose="02040502050405020303" pitchFamily="18" charset="0"/>
                <a:ea typeface="Cambria Math" panose="02040503050406030204" pitchFamily="18" charset="0"/>
              </a:rPr>
              <a:t> </a:t>
            </a:r>
            <a:endParaRPr lang="zh-CN" altLang="en-US" dirty="0">
              <a:latin typeface="Cambria Math" panose="02040503050406030204" pitchFamily="18" charset="0"/>
            </a:endParaRPr>
          </a:p>
        </p:txBody>
      </p:sp>
      <p:pic>
        <p:nvPicPr>
          <p:cNvPr id="10" name="Picture 9"/>
          <p:cNvPicPr>
            <a:picLocks noChangeAspect="1"/>
          </p:cNvPicPr>
          <p:nvPr/>
        </p:nvPicPr>
        <p:blipFill>
          <a:blip r:embed="rId4"/>
          <a:stretch>
            <a:fillRect/>
          </a:stretch>
        </p:blipFill>
        <p:spPr>
          <a:xfrm>
            <a:off x="261599" y="1121223"/>
            <a:ext cx="5973751" cy="4983334"/>
          </a:xfrm>
          <a:prstGeom prst="rect">
            <a:avLst/>
          </a:prstGeom>
        </p:spPr>
      </p:pic>
      <p:pic>
        <p:nvPicPr>
          <p:cNvPr id="12" name="Picture 11"/>
          <p:cNvPicPr>
            <a:picLocks noChangeAspect="1"/>
          </p:cNvPicPr>
          <p:nvPr/>
        </p:nvPicPr>
        <p:blipFill>
          <a:blip r:embed="rId5"/>
          <a:stretch>
            <a:fillRect/>
          </a:stretch>
        </p:blipFill>
        <p:spPr>
          <a:xfrm>
            <a:off x="5878117" y="1121223"/>
            <a:ext cx="5973751" cy="4983334"/>
          </a:xfrm>
          <a:prstGeom prst="rect">
            <a:avLst/>
          </a:prstGeom>
        </p:spPr>
      </p:pic>
    </p:spTree>
    <p:extLst>
      <p:ext uri="{BB962C8B-B14F-4D97-AF65-F5344CB8AC3E}">
        <p14:creationId xmlns:p14="http://schemas.microsoft.com/office/powerpoint/2010/main" val="3330681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6235350" y="675199"/>
                <a:ext cx="1022459"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sub>
                      </m:s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=0.01</m:t>
                      </m:r>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p:sp>
            <p:nvSpPr>
              <p:cNvPr id="4" name="TextBox 3"/>
              <p:cNvSpPr txBox="1">
                <a:spLocks noRot="1" noChangeAspect="1" noMove="1" noResize="1" noEditPoints="1" noAdjustHandles="1" noChangeArrowheads="1" noChangeShapeType="1" noTextEdit="1"/>
              </p:cNvSpPr>
              <p:nvPr/>
            </p:nvSpPr>
            <p:spPr>
              <a:xfrm>
                <a:off x="6235350" y="675199"/>
                <a:ext cx="1022459" cy="276999"/>
              </a:xfrm>
              <a:prstGeom prst="rect">
                <a:avLst/>
              </a:prstGeom>
              <a:blipFill>
                <a:blip r:embed="rId2"/>
                <a:stretch>
                  <a:fillRect l="-5357" r="-4762" b="-1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3392308" y="618067"/>
                <a:ext cx="2368790" cy="391261"/>
              </a:xfrm>
              <a:prstGeom prst="rect">
                <a:avLst/>
              </a:prstGeom>
            </p:spPr>
            <p:txBody>
              <a:bodyPr wrap="none">
                <a:spAutoFit/>
              </a:bodyPr>
              <a:lstStyle/>
              <a:p>
                <a14:m>
                  <m:oMath xmlns:m="http://schemas.openxmlformats.org/officeDocument/2006/math">
                    <m:r>
                      <a:rPr lang="en-US" altLang="zh-CN" b="0" i="1" smtClean="0">
                        <a:solidFill>
                          <a:prstClr val="black"/>
                        </a:solidFill>
                        <a:latin typeface="Cambria Math" panose="02040503050406030204" pitchFamily="18" charset="0"/>
                      </a:rPr>
                      <m:t>𝐷</m:t>
                    </m:r>
                  </m:oMath>
                </a14:m>
                <a:r>
                  <a:rPr lang="en-US" altLang="zh-CN" dirty="0" smtClean="0">
                    <a:latin typeface="Cambria Math" panose="02040503050406030204" pitchFamily="18" charset="0"/>
                    <a:ea typeface="Cambria Math" panose="02040503050406030204" pitchFamily="18" charset="0"/>
                  </a:rPr>
                  <a:t> = 0</a:t>
                </a:r>
                <a14:m>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𝐺</m:t>
                        </m:r>
                      </m:e>
                      <m:sub>
                        <m:r>
                          <a:rPr lang="en-US" altLang="zh-CN" i="1">
                            <a:solidFill>
                              <a:prstClr val="black"/>
                            </a:solidFill>
                            <a:latin typeface="Cambria Math" panose="02040503050406030204" pitchFamily="18" charset="0"/>
                          </a:rPr>
                          <m:t>𝑠𝑦𝑛</m:t>
                        </m:r>
                      </m:sub>
                    </m:sSub>
                  </m:oMath>
                </a14:m>
                <a:r>
                  <a:rPr lang="en-US" altLang="zh-CN" dirty="0">
                    <a:latin typeface="Cambria Math" panose="02040503050406030204" pitchFamily="18" charset="0"/>
                  </a:rPr>
                  <a:t> </a:t>
                </a:r>
                <a:r>
                  <a:rPr lang="en-US" altLang="zh-CN" dirty="0">
                    <a:latin typeface="Cambria Math" panose="02040503050406030204" pitchFamily="18" charset="0"/>
                  </a:rPr>
                  <a:t>= 1.6198</a:t>
                </a:r>
                <a:endParaRPr lang="zh-CN" altLang="en-US" dirty="0">
                  <a:latin typeface="Cambria Math" panose="02040503050406030204" pitchFamily="18" charset="0"/>
                </a:endParaRPr>
              </a:p>
            </p:txBody>
          </p:sp>
        </mc:Choice>
        <mc:Fallback>
          <p:sp>
            <p:nvSpPr>
              <p:cNvPr id="6" name="Rectangle 5"/>
              <p:cNvSpPr>
                <a:spLocks noRot="1" noChangeAspect="1" noMove="1" noResize="1" noEditPoints="1" noAdjustHandles="1" noChangeArrowheads="1" noChangeShapeType="1" noTextEdit="1"/>
              </p:cNvSpPr>
              <p:nvPr/>
            </p:nvSpPr>
            <p:spPr>
              <a:xfrm>
                <a:off x="3392308" y="618067"/>
                <a:ext cx="2368790" cy="391261"/>
              </a:xfrm>
              <a:prstGeom prst="rect">
                <a:avLst/>
              </a:prstGeom>
              <a:blipFill>
                <a:blip r:embed="rId3"/>
                <a:stretch>
                  <a:fillRect t="-9231" r="-1285" b="-153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2753005" y="193972"/>
                <a:ext cx="5932073" cy="369332"/>
              </a:xfrm>
              <a:prstGeom prst="rect">
                <a:avLst/>
              </a:prstGeom>
              <a:noFill/>
            </p:spPr>
            <p:txBody>
              <a:bodyPr wrap="none" rtlCol="0">
                <a:spAutoFit/>
              </a:bodyPr>
              <a:lstStyle/>
              <a:p>
                <a:r>
                  <a:rPr lang="en-US" altLang="zh-CN" i="1" dirty="0">
                    <a:latin typeface="Georgia" panose="02040502050405020303" pitchFamily="18" charset="0"/>
                    <a:ea typeface="Cambria Math" panose="02040503050406030204" pitchFamily="18" charset="0"/>
                  </a:rPr>
                  <a:t>f</a:t>
                </a:r>
                <a:r>
                  <a:rPr lang="en-US" altLang="zh-CN" i="1" dirty="0" smtClean="0">
                    <a:latin typeface="Georgia" panose="02040502050405020303" pitchFamily="18" charset="0"/>
                    <a:ea typeface="Cambria Math" panose="02040503050406030204" pitchFamily="18" charset="0"/>
                  </a:rPr>
                  <a:t> = </a:t>
                </a:r>
                <a:r>
                  <a:rPr lang="en-US" altLang="zh-CN" dirty="0" smtClean="0">
                    <a:latin typeface="Cambria Math" panose="02040503050406030204" pitchFamily="18" charset="0"/>
                    <a:ea typeface="Cambria Math" panose="02040503050406030204" pitchFamily="18" charset="0"/>
                  </a:rPr>
                  <a:t>1.0817 (</a:t>
                </a:r>
                <a14:m>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𝐺</m:t>
                        </m:r>
                      </m:e>
                      <m:sub>
                        <m:r>
                          <a:rPr lang="en-US" altLang="zh-CN" i="1">
                            <a:solidFill>
                              <a:prstClr val="black"/>
                            </a:solidFill>
                            <a:latin typeface="Cambria Math" panose="02040503050406030204" pitchFamily="18" charset="0"/>
                          </a:rPr>
                          <m:t>𝑤</m:t>
                        </m:r>
                      </m:sub>
                    </m:sSub>
                  </m:oMath>
                </a14:m>
                <a:r>
                  <a:rPr lang="en-US" altLang="zh-CN" i="1" dirty="0" smtClean="0">
                    <a:latin typeface="Georgia" panose="02040502050405020303" pitchFamily="18" charset="0"/>
                    <a:ea typeface="Cambria Math" panose="02040503050406030204" pitchFamily="18" charset="0"/>
                  </a:rPr>
                  <a:t> </a:t>
                </a:r>
                <a:r>
                  <a:rPr lang="en-US" altLang="zh-CN" i="1" dirty="0">
                    <a:latin typeface="Georgia" panose="02040502050405020303" pitchFamily="18" charset="0"/>
                    <a:ea typeface="Cambria Math" panose="02040503050406030204" pitchFamily="18" charset="0"/>
                  </a:rPr>
                  <a:t>=  </a:t>
                </a:r>
                <a:r>
                  <a:rPr lang="en-US" altLang="zh-CN" dirty="0" smtClean="0">
                    <a:latin typeface="Cambria Math" panose="02040503050406030204" pitchFamily="18" charset="0"/>
                    <a:ea typeface="Cambria Math" panose="02040503050406030204" pitchFamily="18" charset="0"/>
                  </a:rPr>
                  <a:t>0.01</a:t>
                </a:r>
                <a:r>
                  <a:rPr lang="en-US" altLang="zh-CN" dirty="0" smtClean="0">
                    <a:latin typeface="Cambria Math" panose="02040503050406030204" pitchFamily="18" charset="0"/>
                    <a:ea typeface="Cambria Math" panose="02040503050406030204" pitchFamily="18" charset="0"/>
                  </a:rPr>
                  <a:t>)</a:t>
                </a:r>
                <a:r>
                  <a:rPr lang="en-US" altLang="zh-CN" i="1" dirty="0" smtClean="0">
                    <a:latin typeface="Georgia" panose="02040502050405020303" pitchFamily="18" charset="0"/>
                    <a:ea typeface="Cambria Math" panose="02040503050406030204" pitchFamily="18" charset="0"/>
                  </a:rPr>
                  <a:t>          </a:t>
                </a:r>
                <a:r>
                  <a:rPr lang="en-US" altLang="zh-CN" dirty="0" smtClean="0">
                    <a:latin typeface="Georgia" panose="02040502050405020303" pitchFamily="18" charset="0"/>
                    <a:ea typeface="Cambria Math" panose="02040503050406030204" pitchFamily="18" charset="0"/>
                  </a:rPr>
                  <a:t>vs          </a:t>
                </a:r>
                <a:r>
                  <a:rPr lang="en-US" altLang="zh-CN" i="1" dirty="0" smtClean="0">
                    <a:latin typeface="Georgia" panose="02040502050405020303" pitchFamily="18" charset="0"/>
                    <a:ea typeface="Cambria Math" panose="02040503050406030204" pitchFamily="18" charset="0"/>
                  </a:rPr>
                  <a:t> f = </a:t>
                </a:r>
                <a:r>
                  <a:rPr lang="en-US" altLang="zh-CN" dirty="0" smtClean="0">
                    <a:latin typeface="Cambria Math" panose="02040503050406030204" pitchFamily="18" charset="0"/>
                    <a:ea typeface="Cambria Math" panose="02040503050406030204" pitchFamily="18" charset="0"/>
                  </a:rPr>
                  <a:t>0.9617</a:t>
                </a:r>
                <a:r>
                  <a:rPr lang="en-US" altLang="zh-CN" i="1" dirty="0">
                    <a:latin typeface="Georgia" panose="02040502050405020303" pitchFamily="18" charset="0"/>
                    <a:ea typeface="Cambria Math" panose="02040503050406030204" pitchFamily="18" charset="0"/>
                  </a:rPr>
                  <a:t> </a:t>
                </a:r>
                <a:r>
                  <a:rPr lang="en-US" altLang="zh-CN" i="1" dirty="0" smtClean="0">
                    <a:latin typeface="Georgia" panose="02040502050405020303" pitchFamily="18" charset="0"/>
                    <a:ea typeface="Cambria Math" panose="02040503050406030204" pitchFamily="18" charset="0"/>
                  </a:rPr>
                  <a:t>(</a:t>
                </a:r>
                <a14:m>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𝐺</m:t>
                        </m:r>
                      </m:e>
                      <m:sub>
                        <m:r>
                          <a:rPr lang="en-US" altLang="zh-CN" i="1">
                            <a:solidFill>
                              <a:prstClr val="black"/>
                            </a:solidFill>
                            <a:latin typeface="Cambria Math" panose="02040503050406030204" pitchFamily="18" charset="0"/>
                          </a:rPr>
                          <m:t>𝑤</m:t>
                        </m:r>
                      </m:sub>
                    </m:sSub>
                  </m:oMath>
                </a14:m>
                <a:r>
                  <a:rPr lang="en-US" altLang="zh-CN" i="1" dirty="0" smtClean="0">
                    <a:latin typeface="Georgia" panose="02040502050405020303" pitchFamily="18" charset="0"/>
                    <a:ea typeface="Cambria Math" panose="02040503050406030204" pitchFamily="18" charset="0"/>
                  </a:rPr>
                  <a:t> </a:t>
                </a:r>
                <a:r>
                  <a:rPr lang="en-US" altLang="zh-CN" i="1" dirty="0">
                    <a:latin typeface="Georgia" panose="02040502050405020303" pitchFamily="18" charset="0"/>
                    <a:ea typeface="Cambria Math" panose="02040503050406030204" pitchFamily="18" charset="0"/>
                  </a:rPr>
                  <a:t>=  </a:t>
                </a:r>
                <a:r>
                  <a:rPr lang="en-US" altLang="zh-CN" dirty="0" smtClean="0">
                    <a:latin typeface="Cambria Math" panose="02040503050406030204" pitchFamily="18" charset="0"/>
                    <a:ea typeface="Cambria Math" panose="02040503050406030204" pitchFamily="18" charset="0"/>
                  </a:rPr>
                  <a:t>0)</a:t>
                </a:r>
                <a:r>
                  <a:rPr lang="en-US" altLang="zh-CN" i="1" dirty="0" smtClean="0">
                    <a:latin typeface="Georgia" panose="02040502050405020303" pitchFamily="18" charset="0"/>
                    <a:ea typeface="Cambria Math" panose="02040503050406030204" pitchFamily="18" charset="0"/>
                  </a:rPr>
                  <a:t> </a:t>
                </a:r>
                <a:endParaRPr lang="zh-CN" altLang="en-US" dirty="0">
                  <a:latin typeface="Cambria Math" panose="02040503050406030204" pitchFamily="18" charset="0"/>
                </a:endParaRPr>
              </a:p>
            </p:txBody>
          </p:sp>
        </mc:Choice>
        <mc:Fallback>
          <p:sp>
            <p:nvSpPr>
              <p:cNvPr id="9" name="TextBox 8"/>
              <p:cNvSpPr txBox="1">
                <a:spLocks noRot="1" noChangeAspect="1" noMove="1" noResize="1" noEditPoints="1" noAdjustHandles="1" noChangeArrowheads="1" noChangeShapeType="1" noTextEdit="1"/>
              </p:cNvSpPr>
              <p:nvPr/>
            </p:nvSpPr>
            <p:spPr>
              <a:xfrm>
                <a:off x="2753005" y="193972"/>
                <a:ext cx="5932073" cy="369332"/>
              </a:xfrm>
              <a:prstGeom prst="rect">
                <a:avLst/>
              </a:prstGeom>
              <a:blipFill>
                <a:blip r:embed="rId4"/>
                <a:stretch>
                  <a:fillRect l="-925" t="-11667" b="-26667"/>
                </a:stretch>
              </a:blipFill>
            </p:spPr>
            <p:txBody>
              <a:bodyPr/>
              <a:lstStyle/>
              <a:p>
                <a:r>
                  <a:rPr lang="zh-CN" altLang="en-US">
                    <a:noFill/>
                  </a:rPr>
                  <a:t> </a:t>
                </a:r>
              </a:p>
            </p:txBody>
          </p:sp>
        </mc:Fallback>
      </mc:AlternateContent>
      <p:pic>
        <p:nvPicPr>
          <p:cNvPr id="2" name="Picture 1"/>
          <p:cNvPicPr>
            <a:picLocks noChangeAspect="1"/>
          </p:cNvPicPr>
          <p:nvPr/>
        </p:nvPicPr>
        <p:blipFill>
          <a:blip r:embed="rId5"/>
          <a:stretch>
            <a:fillRect/>
          </a:stretch>
        </p:blipFill>
        <p:spPr>
          <a:xfrm>
            <a:off x="119739" y="1121223"/>
            <a:ext cx="5973751" cy="4983334"/>
          </a:xfrm>
          <a:prstGeom prst="rect">
            <a:avLst/>
          </a:prstGeom>
        </p:spPr>
      </p:pic>
      <p:pic>
        <p:nvPicPr>
          <p:cNvPr id="3" name="Picture 2"/>
          <p:cNvPicPr>
            <a:picLocks noChangeAspect="1"/>
          </p:cNvPicPr>
          <p:nvPr/>
        </p:nvPicPr>
        <p:blipFill>
          <a:blip r:embed="rId6"/>
          <a:stretch>
            <a:fillRect/>
          </a:stretch>
        </p:blipFill>
        <p:spPr>
          <a:xfrm>
            <a:off x="5905078" y="1121223"/>
            <a:ext cx="5973751" cy="4983334"/>
          </a:xfrm>
          <a:prstGeom prst="rect">
            <a:avLst/>
          </a:prstGeom>
        </p:spPr>
      </p:pic>
    </p:spTree>
    <p:extLst>
      <p:ext uri="{BB962C8B-B14F-4D97-AF65-F5344CB8AC3E}">
        <p14:creationId xmlns:p14="http://schemas.microsoft.com/office/powerpoint/2010/main" val="459178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1863" y="372531"/>
            <a:ext cx="3835988" cy="2880000"/>
          </a:xfrm>
          <a:prstGeom prst="rect">
            <a:avLst/>
          </a:prstGeom>
        </p:spPr>
      </p:pic>
      <p:pic>
        <p:nvPicPr>
          <p:cNvPr id="6" name="Picture 5"/>
          <p:cNvPicPr>
            <a:picLocks noChangeAspect="1"/>
          </p:cNvPicPr>
          <p:nvPr/>
        </p:nvPicPr>
        <p:blipFill>
          <a:blip r:embed="rId3"/>
          <a:stretch>
            <a:fillRect/>
          </a:stretch>
        </p:blipFill>
        <p:spPr>
          <a:xfrm>
            <a:off x="4254950" y="372531"/>
            <a:ext cx="3835988" cy="2880000"/>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4503472" y="95532"/>
                <a:ext cx="932691"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sub>
                      </m:s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=0. 1</m:t>
                      </m:r>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p:sp>
            <p:nvSpPr>
              <p:cNvPr id="5" name="TextBox 4"/>
              <p:cNvSpPr txBox="1">
                <a:spLocks noRot="1" noChangeAspect="1" noMove="1" noResize="1" noEditPoints="1" noAdjustHandles="1" noChangeArrowheads="1" noChangeShapeType="1" noTextEdit="1"/>
              </p:cNvSpPr>
              <p:nvPr/>
            </p:nvSpPr>
            <p:spPr>
              <a:xfrm>
                <a:off x="4503472" y="95532"/>
                <a:ext cx="932691" cy="276999"/>
              </a:xfrm>
              <a:prstGeom prst="rect">
                <a:avLst/>
              </a:prstGeom>
              <a:blipFill>
                <a:blip r:embed="rId4"/>
                <a:stretch>
                  <a:fillRect l="-5882" r="-5229" b="-1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754616" y="86777"/>
                <a:ext cx="3326103" cy="391261"/>
              </a:xfrm>
              <a:prstGeom prst="rect">
                <a:avLst/>
              </a:prstGeom>
            </p:spPr>
            <p:txBody>
              <a:bodyPr wrap="none">
                <a:spAutoFit/>
              </a:bodyPr>
              <a:lstStyle/>
              <a:p>
                <a14:m>
                  <m:oMath xmlns:m="http://schemas.openxmlformats.org/officeDocument/2006/math">
                    <m:sSub>
                      <m:sSubPr>
                        <m:ctrlPr>
                          <a:rPr lang="en-US" altLang="zh-CN" i="1" smtClean="0">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𝐺</m:t>
                        </m:r>
                      </m:e>
                      <m:sub>
                        <m:r>
                          <a:rPr lang="en-US" altLang="zh-CN" i="1">
                            <a:solidFill>
                              <a:prstClr val="black"/>
                            </a:solidFill>
                            <a:latin typeface="Cambria Math" panose="02040503050406030204" pitchFamily="18" charset="0"/>
                          </a:rPr>
                          <m:t>𝑤</m:t>
                        </m:r>
                      </m:sub>
                    </m:sSub>
                  </m:oMath>
                </a14:m>
                <a:r>
                  <a:rPr lang="en-US" altLang="zh-CN" dirty="0" smtClean="0">
                    <a:latin typeface="Cambria Math" panose="02040503050406030204" pitchFamily="18" charset="0"/>
                    <a:ea typeface="Cambria Math" panose="02040503050406030204" pitchFamily="18" charset="0"/>
                  </a:rPr>
                  <a:t> = 0    </a:t>
                </a:r>
                <a14:m>
                  <m:oMath xmlns:m="http://schemas.openxmlformats.org/officeDocument/2006/math">
                    <m:r>
                      <a:rPr lang="en-US" altLang="zh-CN" b="0" i="1" smtClean="0">
                        <a:solidFill>
                          <a:prstClr val="black"/>
                        </a:solidFill>
                        <a:latin typeface="Cambria Math" panose="02040503050406030204" pitchFamily="18" charset="0"/>
                      </a:rPr>
                      <m:t>𝐷</m:t>
                    </m:r>
                    <m:r>
                      <a:rPr lang="en-US" altLang="zh-CN" b="0" i="0" smtClean="0">
                        <a:solidFill>
                          <a:prstClr val="black"/>
                        </a:solidFill>
                        <a:latin typeface="Cambria Math" panose="02040503050406030204" pitchFamily="18" charset="0"/>
                      </a:rPr>
                      <m:t>&amp;</m:t>
                    </m:r>
                  </m:oMath>
                </a14:m>
                <a:r>
                  <a:rPr lang="en-US" altLang="zh-CN" dirty="0" smtClean="0">
                    <a:latin typeface="Cambria Math" panose="02040503050406030204" pitchFamily="18" charset="0"/>
                  </a:rPr>
                  <a:t>G </a:t>
                </a:r>
                <a14:m>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𝐺</m:t>
                        </m:r>
                      </m:e>
                      <m:sub>
                        <m:r>
                          <a:rPr lang="en-US" altLang="zh-CN" b="0" i="1" smtClean="0">
                            <a:solidFill>
                              <a:prstClr val="black"/>
                            </a:solidFill>
                            <a:latin typeface="Cambria Math" panose="02040503050406030204" pitchFamily="18" charset="0"/>
                          </a:rPr>
                          <m:t>𝑠𝑦𝑛</m:t>
                        </m:r>
                      </m:sub>
                    </m:sSub>
                  </m:oMath>
                </a14:m>
                <a:r>
                  <a:rPr lang="en-US" altLang="zh-CN" dirty="0" smtClean="0">
                    <a:latin typeface="Cambria Math" panose="02040503050406030204" pitchFamily="18" charset="0"/>
                  </a:rPr>
                  <a:t> </a:t>
                </a:r>
                <a:r>
                  <a:rPr lang="en-US" altLang="zh-CN" dirty="0">
                    <a:latin typeface="Cambria Math" panose="02040503050406030204" pitchFamily="18" charset="0"/>
                  </a:rPr>
                  <a:t>= 1.6198</a:t>
                </a:r>
                <a:endParaRPr lang="zh-CN" altLang="en-US" dirty="0">
                  <a:latin typeface="Cambria Math" panose="02040503050406030204" pitchFamily="18" charset="0"/>
                </a:endParaRPr>
              </a:p>
            </p:txBody>
          </p:sp>
        </mc:Choice>
        <mc:Fallback>
          <p:sp>
            <p:nvSpPr>
              <p:cNvPr id="7" name="Rectangle 6"/>
              <p:cNvSpPr>
                <a:spLocks noRot="1" noChangeAspect="1" noMove="1" noResize="1" noEditPoints="1" noAdjustHandles="1" noChangeArrowheads="1" noChangeShapeType="1" noTextEdit="1"/>
              </p:cNvSpPr>
              <p:nvPr/>
            </p:nvSpPr>
            <p:spPr>
              <a:xfrm>
                <a:off x="754616" y="86777"/>
                <a:ext cx="3326103" cy="391261"/>
              </a:xfrm>
              <a:prstGeom prst="rect">
                <a:avLst/>
              </a:prstGeom>
              <a:blipFill>
                <a:blip r:embed="rId5"/>
                <a:stretch>
                  <a:fillRect t="-9375" b="-17188"/>
                </a:stretch>
              </a:blipFill>
            </p:spPr>
            <p:txBody>
              <a:bodyPr/>
              <a:lstStyle/>
              <a:p>
                <a:r>
                  <a:rPr lang="zh-CN" altLang="en-US">
                    <a:noFill/>
                  </a:rPr>
                  <a:t> </a:t>
                </a:r>
              </a:p>
            </p:txBody>
          </p:sp>
        </mc:Fallback>
      </mc:AlternateContent>
      <p:pic>
        <p:nvPicPr>
          <p:cNvPr id="8" name="Picture 7"/>
          <p:cNvPicPr>
            <a:picLocks noChangeAspect="1"/>
          </p:cNvPicPr>
          <p:nvPr/>
        </p:nvPicPr>
        <p:blipFill>
          <a:blip r:embed="rId6"/>
          <a:stretch>
            <a:fillRect/>
          </a:stretch>
        </p:blipFill>
        <p:spPr>
          <a:xfrm>
            <a:off x="4287734" y="3677224"/>
            <a:ext cx="3803204" cy="2880000"/>
          </a:xfrm>
          <a:prstGeom prst="rect">
            <a:avLst/>
          </a:prstGeom>
        </p:spPr>
      </p:pic>
      <p:pic>
        <p:nvPicPr>
          <p:cNvPr id="9" name="Picture 8"/>
          <p:cNvPicPr>
            <a:picLocks noChangeAspect="1"/>
          </p:cNvPicPr>
          <p:nvPr/>
        </p:nvPicPr>
        <p:blipFill>
          <a:blip r:embed="rId7"/>
          <a:stretch>
            <a:fillRect/>
          </a:stretch>
        </p:blipFill>
        <p:spPr>
          <a:xfrm>
            <a:off x="270317" y="3677224"/>
            <a:ext cx="3810402" cy="2880000"/>
          </a:xfrm>
          <a:prstGeom prst="rect">
            <a:avLst/>
          </a:prstGeom>
        </p:spPr>
      </p:pic>
      <mc:AlternateContent xmlns:mc="http://schemas.openxmlformats.org/markup-compatibility/2006">
        <mc:Choice xmlns:a14="http://schemas.microsoft.com/office/drawing/2010/main" Requires="a14">
          <p:sp>
            <p:nvSpPr>
              <p:cNvPr id="10" name="Rectangle 9"/>
              <p:cNvSpPr/>
              <p:nvPr/>
            </p:nvSpPr>
            <p:spPr>
              <a:xfrm>
                <a:off x="652689" y="3285963"/>
                <a:ext cx="3194336" cy="391261"/>
              </a:xfrm>
              <a:prstGeom prst="rect">
                <a:avLst/>
              </a:prstGeom>
            </p:spPr>
            <p:txBody>
              <a:bodyPr wrap="none">
                <a:spAutoFit/>
              </a:bodyPr>
              <a:lstStyle/>
              <a:p>
                <a:r>
                  <a:rPr lang="en-US" altLang="zh-CN" dirty="0" smtClean="0">
                    <a:latin typeface="Cambria Math" panose="02040503050406030204" pitchFamily="18" charset="0"/>
                    <a:ea typeface="Cambria Math" panose="02040503050406030204" pitchFamily="18" charset="0"/>
                  </a:rPr>
                  <a:t>D = 0    </a:t>
                </a:r>
                <a14:m>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𝐺</m:t>
                        </m:r>
                      </m:e>
                      <m:sub>
                        <m:r>
                          <a:rPr lang="en-US" altLang="zh-CN" i="1">
                            <a:solidFill>
                              <a:prstClr val="black"/>
                            </a:solidFill>
                            <a:latin typeface="Cambria Math" panose="02040503050406030204" pitchFamily="18" charset="0"/>
                          </a:rPr>
                          <m:t>𝑤</m:t>
                        </m:r>
                      </m:sub>
                    </m:sSub>
                    <m:r>
                      <a:rPr lang="en-US" altLang="zh-CN" b="0" i="0" smtClean="0">
                        <a:solidFill>
                          <a:prstClr val="black"/>
                        </a:solidFill>
                        <a:latin typeface="Cambria Math" panose="02040503050406030204" pitchFamily="18" charset="0"/>
                      </a:rPr>
                      <m:t>&amp;</m:t>
                    </m:r>
                  </m:oMath>
                </a14:m>
                <a:r>
                  <a:rPr lang="en-US" altLang="zh-CN" dirty="0" smtClean="0">
                    <a:latin typeface="Cambria Math" panose="02040503050406030204" pitchFamily="18" charset="0"/>
                  </a:rPr>
                  <a:t>G </a:t>
                </a:r>
                <a14:m>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𝐺</m:t>
                        </m:r>
                      </m:e>
                      <m:sub>
                        <m:r>
                          <a:rPr lang="en-US" altLang="zh-CN" b="0" i="1" smtClean="0">
                            <a:solidFill>
                              <a:prstClr val="black"/>
                            </a:solidFill>
                            <a:latin typeface="Cambria Math" panose="02040503050406030204" pitchFamily="18" charset="0"/>
                          </a:rPr>
                          <m:t>𝑠𝑦𝑛</m:t>
                        </m:r>
                      </m:sub>
                    </m:sSub>
                  </m:oMath>
                </a14:m>
                <a:r>
                  <a:rPr lang="en-US" altLang="zh-CN" dirty="0" smtClean="0">
                    <a:latin typeface="Cambria Math" panose="02040503050406030204" pitchFamily="18" charset="0"/>
                  </a:rPr>
                  <a:t> </a:t>
                </a:r>
                <a:r>
                  <a:rPr lang="en-US" altLang="zh-CN" dirty="0">
                    <a:latin typeface="Cambria Math" panose="02040503050406030204" pitchFamily="18" charset="0"/>
                  </a:rPr>
                  <a:t>= 1.6198</a:t>
                </a:r>
                <a:endParaRPr lang="zh-CN" altLang="en-US" dirty="0">
                  <a:latin typeface="Cambria Math" panose="02040503050406030204" pitchFamily="18" charset="0"/>
                </a:endParaRPr>
              </a:p>
            </p:txBody>
          </p:sp>
        </mc:Choice>
        <mc:Fallback>
          <p:sp>
            <p:nvSpPr>
              <p:cNvPr id="10" name="Rectangle 9"/>
              <p:cNvSpPr>
                <a:spLocks noRot="1" noChangeAspect="1" noMove="1" noResize="1" noEditPoints="1" noAdjustHandles="1" noChangeArrowheads="1" noChangeShapeType="1" noTextEdit="1"/>
              </p:cNvSpPr>
              <p:nvPr/>
            </p:nvSpPr>
            <p:spPr>
              <a:xfrm>
                <a:off x="652689" y="3285963"/>
                <a:ext cx="3194336" cy="391261"/>
              </a:xfrm>
              <a:prstGeom prst="rect">
                <a:avLst/>
              </a:prstGeom>
              <a:blipFill>
                <a:blip r:embed="rId8"/>
                <a:stretch>
                  <a:fillRect l="-1527" t="-9375" r="-954" b="-1718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4503472" y="3343093"/>
                <a:ext cx="932691"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sub>
                      </m:s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=0. 1</m:t>
                      </m:r>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p:sp>
            <p:nvSpPr>
              <p:cNvPr id="11" name="TextBox 10"/>
              <p:cNvSpPr txBox="1">
                <a:spLocks noRot="1" noChangeAspect="1" noMove="1" noResize="1" noEditPoints="1" noAdjustHandles="1" noChangeArrowheads="1" noChangeShapeType="1" noTextEdit="1"/>
              </p:cNvSpPr>
              <p:nvPr/>
            </p:nvSpPr>
            <p:spPr>
              <a:xfrm>
                <a:off x="4503472" y="3343093"/>
                <a:ext cx="932691" cy="276999"/>
              </a:xfrm>
              <a:prstGeom prst="rect">
                <a:avLst/>
              </a:prstGeom>
              <a:blipFill>
                <a:blip r:embed="rId9"/>
                <a:stretch>
                  <a:fillRect l="-5882" r="-5229" b="-13043"/>
                </a:stretch>
              </a:blipFill>
            </p:spPr>
            <p:txBody>
              <a:bodyPr/>
              <a:lstStyle/>
              <a:p>
                <a:r>
                  <a:rPr lang="zh-CN" altLang="en-US">
                    <a:noFill/>
                  </a:rPr>
                  <a:t> </a:t>
                </a:r>
              </a:p>
            </p:txBody>
          </p:sp>
        </mc:Fallback>
      </mc:AlternateContent>
      <p:sp>
        <p:nvSpPr>
          <p:cNvPr id="2" name="TextBox 1"/>
          <p:cNvSpPr txBox="1"/>
          <p:nvPr/>
        </p:nvSpPr>
        <p:spPr>
          <a:xfrm>
            <a:off x="8493370" y="2604429"/>
            <a:ext cx="3323492" cy="1477328"/>
          </a:xfrm>
          <a:prstGeom prst="rect">
            <a:avLst/>
          </a:prstGeom>
          <a:noFill/>
        </p:spPr>
        <p:txBody>
          <a:bodyPr wrap="square" rtlCol="0">
            <a:spAutoFit/>
          </a:bodyPr>
          <a:lstStyle/>
          <a:p>
            <a:r>
              <a:rPr lang="en-US" altLang="zh-CN" dirty="0" smtClean="0"/>
              <a:t>For strong connection between  two layers, </a:t>
            </a:r>
          </a:p>
          <a:p>
            <a:endParaRPr lang="en-US" altLang="zh-CN" dirty="0" smtClean="0"/>
          </a:p>
          <a:p>
            <a:r>
              <a:rPr lang="en-US" altLang="zh-CN" dirty="0" smtClean="0"/>
              <a:t>The PF’s PRC is determined by RG’s response.</a:t>
            </a:r>
            <a:endParaRPr lang="zh-CN" altLang="en-US" dirty="0"/>
          </a:p>
        </p:txBody>
      </p:sp>
    </p:spTree>
    <p:extLst>
      <p:ext uri="{BB962C8B-B14F-4D97-AF65-F5344CB8AC3E}">
        <p14:creationId xmlns:p14="http://schemas.microsoft.com/office/powerpoint/2010/main" val="1306715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9100" y="418677"/>
            <a:ext cx="11772900" cy="400110"/>
          </a:xfrm>
          <a:prstGeom prst="rect">
            <a:avLst/>
          </a:prstGeom>
        </p:spPr>
        <p:txBody>
          <a:bodyPr wrap="square">
            <a:spAutoFit/>
          </a:bodyPr>
          <a:lstStyle/>
          <a:p>
            <a:pPr marL="285750" lvl="0" indent="-285750">
              <a:buFont typeface="Arial" panose="020B0604020202020204" pitchFamily="34" charset="0"/>
              <a:buChar char="•"/>
              <a:defRPr/>
            </a:pPr>
            <a:r>
              <a:rPr lang="en-US" altLang="zh-CN" sz="2000" dirty="0" smtClean="0">
                <a:solidFill>
                  <a:prstClr val="black"/>
                </a:solidFill>
                <a:latin typeface="Georgia"/>
                <a:ea typeface="宋体" panose="02010600030101010101" pitchFamily="2" charset="-122"/>
              </a:rPr>
              <a:t>External drive shifts the phase orbit to change performance of the CPG. </a:t>
            </a:r>
            <a:endParaRPr lang="en-US" altLang="zh-CN" sz="2000" dirty="0">
              <a:solidFill>
                <a:prstClr val="black"/>
              </a:solidFill>
              <a:latin typeface="Georgia"/>
              <a:ea typeface="宋体" panose="02010600030101010101" pitchFamily="2" charset="-122"/>
            </a:endParaRPr>
          </a:p>
        </p:txBody>
      </p:sp>
      <p:pic>
        <p:nvPicPr>
          <p:cNvPr id="17" name="Picture 16"/>
          <p:cNvPicPr>
            <a:picLocks noChangeAspect="1"/>
          </p:cNvPicPr>
          <p:nvPr/>
        </p:nvPicPr>
        <p:blipFill>
          <a:blip r:embed="rId2"/>
          <a:stretch>
            <a:fillRect/>
          </a:stretch>
        </p:blipFill>
        <p:spPr>
          <a:xfrm>
            <a:off x="2669930" y="1320480"/>
            <a:ext cx="6473228" cy="3240000"/>
          </a:xfrm>
          <a:prstGeom prst="rect">
            <a:avLst/>
          </a:prstGeom>
        </p:spPr>
      </p:pic>
      <mc:AlternateContent xmlns:mc="http://schemas.openxmlformats.org/markup-compatibility/2006" xmlns:a14="http://schemas.microsoft.com/office/drawing/2010/main">
        <mc:Choice Requires="a14">
          <p:sp>
            <p:nvSpPr>
              <p:cNvPr id="20" name="Rectangle 19"/>
              <p:cNvSpPr/>
              <p:nvPr/>
            </p:nvSpPr>
            <p:spPr>
              <a:xfrm>
                <a:off x="419100" y="5092951"/>
                <a:ext cx="11696700" cy="1357103"/>
              </a:xfrm>
              <a:prstGeom prst="rect">
                <a:avLst/>
              </a:prstGeom>
            </p:spPr>
            <p:txBody>
              <a:bodyPr wrap="square">
                <a:spAutoFit/>
              </a:bodyPr>
              <a:lstStyle/>
              <a:p>
                <a:pPr lvl="0">
                  <a:lnSpc>
                    <a:spcPct val="150000"/>
                  </a:lnSpc>
                </a:pPr>
                <a:r>
                  <a:rPr kumimoji="0" lang="en-US" altLang="zh-CN" b="0" i="0" u="none" strike="noStrike" kern="1200" cap="none" spc="0" normalizeH="0" baseline="0" noProof="0" dirty="0" smtClean="0">
                    <a:ln>
                      <a:noFill/>
                    </a:ln>
                    <a:solidFill>
                      <a:prstClr val="black"/>
                    </a:solidFill>
                    <a:effectLst/>
                    <a:uLnTx/>
                    <a:uFillTx/>
                    <a:latin typeface="Georgia"/>
                    <a:ea typeface="宋体" panose="02010600030101010101" pitchFamily="2" charset="-122"/>
                  </a:rPr>
                  <a:t>    When external drive is given to the RG, the frequency vs </a:t>
                </a:r>
                <a14:m>
                  <m:oMath xmlns:m="http://schemas.openxmlformats.org/officeDocument/2006/math">
                    <m:r>
                      <a:rPr lang="zh-CN" altLang="en-US" i="1">
                        <a:solidFill>
                          <a:prstClr val="black"/>
                        </a:solidFill>
                        <a:latin typeface="Cambria Math" panose="02040503050406030204" pitchFamily="18" charset="0"/>
                        <a:ea typeface="宋体" panose="02010600030101010101" pitchFamily="2" charset="-122"/>
                      </a:rPr>
                      <m:t>𝛿</m:t>
                    </m:r>
                  </m:oMath>
                </a14:m>
                <a:r>
                  <a:rPr lang="en-US" altLang="zh-CN" dirty="0" smtClean="0">
                    <a:solidFill>
                      <a:prstClr val="black"/>
                    </a:solidFill>
                    <a:latin typeface="Georgia"/>
                    <a:ea typeface="宋体" panose="02010600030101010101" pitchFamily="2" charset="-122"/>
                  </a:rPr>
                  <a:t> curve changed. The external drive push the </a:t>
                </a:r>
                <a:r>
                  <a:rPr lang="en-US" altLang="zh-CN" dirty="0">
                    <a:solidFill>
                      <a:prstClr val="black"/>
                    </a:solidFill>
                    <a:latin typeface="Georgia"/>
                    <a:ea typeface="宋体" panose="02010600030101010101" pitchFamily="2" charset="-122"/>
                  </a:rPr>
                  <a:t>inhibited neuron’s resting potential </a:t>
                </a:r>
                <a14:m>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𝑉</m:t>
                        </m:r>
                      </m:e>
                      <m:sub>
                        <m:r>
                          <a:rPr lang="en-US" altLang="zh-CN" i="1">
                            <a:solidFill>
                              <a:prstClr val="black"/>
                            </a:solidFill>
                            <a:latin typeface="Cambria Math" panose="02040503050406030204" pitchFamily="18" charset="0"/>
                            <a:ea typeface="Cambria Math" panose="02040503050406030204" pitchFamily="18" charset="0"/>
                          </a:rPr>
                          <m:t>∞,</m:t>
                        </m:r>
                        <m:r>
                          <a:rPr lang="en-US" altLang="zh-CN" i="1">
                            <a:solidFill>
                              <a:prstClr val="black"/>
                            </a:solidFill>
                            <a:latin typeface="Cambria Math" panose="02040503050406030204" pitchFamily="18" charset="0"/>
                            <a:ea typeface="Cambria Math" panose="02040503050406030204" pitchFamily="18" charset="0"/>
                          </a:rPr>
                          <m:t>𝑖𝑛h</m:t>
                        </m:r>
                      </m:sub>
                    </m:sSub>
                  </m:oMath>
                </a14:m>
                <a:r>
                  <a:rPr lang="en-US" altLang="zh-CN" dirty="0" smtClean="0">
                    <a:solidFill>
                      <a:prstClr val="black"/>
                    </a:solidFill>
                    <a:latin typeface="Georgia"/>
                    <a:ea typeface="宋体" panose="02010600030101010101" pitchFamily="2" charset="-122"/>
                  </a:rPr>
                  <a:t> higher,  shifting the phase orbit. Which resulting </a:t>
                </a:r>
                <a:r>
                  <a:rPr lang="en-US" altLang="zh-CN" dirty="0" smtClean="0">
                    <a:solidFill>
                      <a:srgbClr val="FF0000"/>
                    </a:solidFill>
                    <a:latin typeface="Georgia"/>
                    <a:ea typeface="宋体" panose="02010600030101010101" pitchFamily="2" charset="-122"/>
                  </a:rPr>
                  <a:t>more </a:t>
                </a:r>
                <a14:m>
                  <m:oMath xmlns:m="http://schemas.openxmlformats.org/officeDocument/2006/math">
                    <m:r>
                      <a:rPr lang="zh-CN" altLang="en-US" i="1">
                        <a:solidFill>
                          <a:srgbClr val="FF0000"/>
                        </a:solidFill>
                        <a:latin typeface="Cambria Math" panose="02040503050406030204" pitchFamily="18" charset="0"/>
                        <a:ea typeface="宋体" panose="02010600030101010101" pitchFamily="2" charset="-122"/>
                      </a:rPr>
                      <m:t>𝛿</m:t>
                    </m:r>
                  </m:oMath>
                </a14:m>
                <a:r>
                  <a:rPr kumimoji="0" lang="zh-CN" altLang="en-US" b="0" i="0" u="none" strike="noStrike" kern="1200" cap="none" spc="0" normalizeH="0" baseline="0" noProof="0" dirty="0" smtClean="0">
                    <a:ln>
                      <a:noFill/>
                    </a:ln>
                    <a:solidFill>
                      <a:srgbClr val="FF0000"/>
                    </a:solidFill>
                    <a:effectLst/>
                    <a:uLnTx/>
                    <a:uFillTx/>
                    <a:latin typeface="Georgia"/>
                    <a:ea typeface="宋体" panose="02010600030101010101" pitchFamily="2" charset="-122"/>
                  </a:rPr>
                  <a:t> </a:t>
                </a:r>
                <a:r>
                  <a:rPr kumimoji="0" lang="en-US" altLang="zh-CN" b="0" i="0" u="none" strike="noStrike" kern="1200" cap="none" spc="0" normalizeH="0" baseline="0" noProof="0" dirty="0" smtClean="0">
                    <a:ln>
                      <a:noFill/>
                    </a:ln>
                    <a:solidFill>
                      <a:srgbClr val="FF0000"/>
                    </a:solidFill>
                    <a:effectLst/>
                    <a:uLnTx/>
                    <a:uFillTx/>
                    <a:latin typeface="Georgia"/>
                    <a:ea typeface="宋体" panose="02010600030101010101" pitchFamily="2" charset="-122"/>
                  </a:rPr>
                  <a:t>needed </a:t>
                </a:r>
                <a:r>
                  <a:rPr kumimoji="0" lang="en-US" altLang="zh-CN" b="0" i="0" u="none" strike="noStrike" kern="1200" cap="none" spc="0" normalizeH="0" baseline="0" noProof="0" dirty="0" smtClean="0">
                    <a:ln>
                      <a:noFill/>
                    </a:ln>
                    <a:solidFill>
                      <a:prstClr val="black"/>
                    </a:solidFill>
                    <a:effectLst/>
                    <a:uLnTx/>
                    <a:uFillTx/>
                    <a:latin typeface="Georgia"/>
                    <a:ea typeface="宋体" panose="02010600030101010101" pitchFamily="2" charset="-122"/>
                  </a:rPr>
                  <a:t>to achieve</a:t>
                </a:r>
                <a:r>
                  <a:rPr kumimoji="0" lang="en-US" altLang="zh-CN" b="0" i="0" u="none" strike="noStrike" kern="1200" cap="none" spc="0" normalizeH="0" noProof="0" dirty="0" smtClean="0">
                    <a:ln>
                      <a:noFill/>
                    </a:ln>
                    <a:solidFill>
                      <a:prstClr val="black"/>
                    </a:solidFill>
                    <a:effectLst/>
                    <a:uLnTx/>
                    <a:uFillTx/>
                    <a:latin typeface="Georgia"/>
                    <a:ea typeface="宋体" panose="02010600030101010101" pitchFamily="2" charset="-122"/>
                  </a:rPr>
                  <a:t> the same frequency.</a:t>
                </a:r>
                <a:r>
                  <a:rPr kumimoji="0" lang="zh-CN" altLang="en-US" b="0" i="0" u="none" strike="noStrike" kern="1200" cap="none" spc="0" normalizeH="0" baseline="0" noProof="0" dirty="0" smtClean="0">
                    <a:ln>
                      <a:noFill/>
                    </a:ln>
                    <a:solidFill>
                      <a:prstClr val="black"/>
                    </a:solidFill>
                    <a:effectLst/>
                    <a:uLnTx/>
                    <a:uFillTx/>
                    <a:latin typeface="Georgia"/>
                    <a:ea typeface="宋体" panose="02010600030101010101" pitchFamily="2" charset="-122"/>
                  </a:rPr>
                  <a:t> </a:t>
                </a:r>
                <a:endParaRPr kumimoji="0" lang="zh-CN" altLang="en-US" b="0" i="0" u="none" strike="noStrike" kern="1200" cap="none" spc="0" normalizeH="0" baseline="0" noProof="0" dirty="0">
                  <a:ln>
                    <a:noFill/>
                  </a:ln>
                  <a:solidFill>
                    <a:prstClr val="black"/>
                  </a:solidFill>
                  <a:effectLst/>
                  <a:uLnTx/>
                  <a:uFillTx/>
                  <a:latin typeface="Georgia"/>
                  <a:ea typeface="宋体" panose="02010600030101010101" pitchFamily="2" charset="-122"/>
                </a:endParaRPr>
              </a:p>
            </p:txBody>
          </p:sp>
        </mc:Choice>
        <mc:Fallback xmlns="">
          <p:sp>
            <p:nvSpPr>
              <p:cNvPr id="20" name="Rectangle 19"/>
              <p:cNvSpPr>
                <a:spLocks noRot="1" noChangeAspect="1" noMove="1" noResize="1" noEditPoints="1" noAdjustHandles="1" noChangeArrowheads="1" noChangeShapeType="1" noTextEdit="1"/>
              </p:cNvSpPr>
              <p:nvPr/>
            </p:nvSpPr>
            <p:spPr>
              <a:xfrm>
                <a:off x="419100" y="5092951"/>
                <a:ext cx="11696700" cy="1357103"/>
              </a:xfrm>
              <a:prstGeom prst="rect">
                <a:avLst/>
              </a:prstGeom>
              <a:blipFill>
                <a:blip r:embed="rId4"/>
                <a:stretch>
                  <a:fillRect l="-469" r="-313" b="-26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2333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3853" y="169815"/>
            <a:ext cx="7263897" cy="369332"/>
          </a:xfrm>
          <a:prstGeom prst="rect">
            <a:avLst/>
          </a:prstGeom>
        </p:spPr>
        <p:txBody>
          <a:bodyPr wrap="square">
            <a:spAutoFit/>
          </a:bodyPr>
          <a:lstStyle/>
          <a:p>
            <a:pPr marL="285750" lvl="0" indent="-285750">
              <a:buFont typeface="Arial" panose="020B0604020202020204" pitchFamily="34" charset="0"/>
              <a:buChar char="•"/>
              <a:defRPr/>
            </a:pPr>
            <a:r>
              <a:rPr lang="en-US" altLang="zh-CN" dirty="0">
                <a:solidFill>
                  <a:prstClr val="black"/>
                </a:solidFill>
                <a:latin typeface="Georgia"/>
                <a:ea typeface="宋体" panose="02010600030101010101" pitchFamily="2" charset="-122"/>
              </a:rPr>
              <a:t>Raise the Gw </a:t>
            </a:r>
            <a:r>
              <a:rPr lang="en-US" altLang="zh-CN" dirty="0" smtClean="0">
                <a:solidFill>
                  <a:prstClr val="black"/>
                </a:solidFill>
                <a:latin typeface="Georgia"/>
                <a:ea typeface="宋体" panose="02010600030101010101" pitchFamily="2" charset="-122"/>
              </a:rPr>
              <a:t>value, given a external drive.</a:t>
            </a:r>
            <a:endParaRPr lang="en-US" altLang="zh-CN" dirty="0">
              <a:solidFill>
                <a:prstClr val="black"/>
              </a:solidFill>
              <a:latin typeface="Georgia"/>
              <a:ea typeface="宋体" panose="02010600030101010101" pitchFamily="2" charset="-122"/>
            </a:endParaRPr>
          </a:p>
        </p:txBody>
      </p:sp>
      <p:pic>
        <p:nvPicPr>
          <p:cNvPr id="5" name="Picture 4"/>
          <p:cNvPicPr>
            <a:picLocks noChangeAspect="1"/>
          </p:cNvPicPr>
          <p:nvPr/>
        </p:nvPicPr>
        <p:blipFill>
          <a:blip r:embed="rId2"/>
          <a:stretch>
            <a:fillRect/>
          </a:stretch>
        </p:blipFill>
        <p:spPr>
          <a:xfrm>
            <a:off x="673741" y="3686929"/>
            <a:ext cx="5973751" cy="2990000"/>
          </a:xfrm>
          <a:prstGeom prst="rect">
            <a:avLst/>
          </a:prstGeom>
        </p:spPr>
      </p:pic>
      <p:pic>
        <p:nvPicPr>
          <p:cNvPr id="6" name="Picture 5"/>
          <p:cNvPicPr>
            <a:picLocks noChangeAspect="1"/>
          </p:cNvPicPr>
          <p:nvPr/>
        </p:nvPicPr>
        <p:blipFill>
          <a:blip r:embed="rId3"/>
          <a:stretch>
            <a:fillRect/>
          </a:stretch>
        </p:blipFill>
        <p:spPr>
          <a:xfrm>
            <a:off x="673740" y="618038"/>
            <a:ext cx="5973751" cy="2990000"/>
          </a:xfrm>
          <a:prstGeom prst="rect">
            <a:avLst/>
          </a:prstGeom>
        </p:spPr>
      </p:pic>
      <p:sp>
        <p:nvSpPr>
          <p:cNvPr id="3" name="TextBox 2"/>
          <p:cNvSpPr txBox="1"/>
          <p:nvPr/>
        </p:nvSpPr>
        <p:spPr>
          <a:xfrm>
            <a:off x="6785989" y="1676610"/>
            <a:ext cx="5503671" cy="646331"/>
          </a:xfrm>
          <a:prstGeom prst="rect">
            <a:avLst/>
          </a:prstGeom>
          <a:noFill/>
        </p:spPr>
        <p:txBody>
          <a:bodyPr wrap="square" rtlCol="0">
            <a:spAutoFit/>
          </a:bodyPr>
          <a:lstStyle/>
          <a:p>
            <a:r>
              <a:rPr lang="en-US" altLang="zh-CN" dirty="0">
                <a:solidFill>
                  <a:prstClr val="black"/>
                </a:solidFill>
                <a:latin typeface="Georgia"/>
                <a:ea typeface="宋体" panose="02010600030101010101" pitchFamily="2" charset="-122"/>
              </a:rPr>
              <a:t>For larger given drives, a lower Gw is needed to achieve the same bifurcation parameter.</a:t>
            </a:r>
            <a:endParaRPr lang="zh-CN" altLang="en-US" dirty="0">
              <a:solidFill>
                <a:prstClr val="black"/>
              </a:solidFill>
              <a:latin typeface="Georgia"/>
              <a:ea typeface="宋体" panose="02010600030101010101" pitchFamily="2" charset="-122"/>
            </a:endParaRPr>
          </a:p>
        </p:txBody>
      </p:sp>
      <mc:AlternateContent xmlns:mc="http://schemas.openxmlformats.org/markup-compatibility/2006" xmlns:a14="http://schemas.microsoft.com/office/drawing/2010/main">
        <mc:Choice Requires="a14">
          <p:sp>
            <p:nvSpPr>
              <p:cNvPr id="9" name="TextBox 8"/>
              <p:cNvSpPr txBox="1"/>
              <p:nvPr/>
            </p:nvSpPr>
            <p:spPr>
              <a:xfrm>
                <a:off x="6826314" y="4271311"/>
                <a:ext cx="5096056" cy="1077218"/>
              </a:xfrm>
              <a:prstGeom prst="rect">
                <a:avLst/>
              </a:prstGeom>
              <a:noFill/>
            </p:spPr>
            <p:txBody>
              <a:bodyPr wrap="square" rtlCol="0">
                <a:spAutoFit/>
              </a:bodyPr>
              <a:lstStyle/>
              <a:p>
                <a:r>
                  <a:rPr lang="en-US" altLang="zh-CN" sz="1600" dirty="0">
                    <a:solidFill>
                      <a:prstClr val="black"/>
                    </a:solidFill>
                    <a:latin typeface="Georgia"/>
                    <a:ea typeface="宋体" panose="02010600030101010101" pitchFamily="2" charset="-122"/>
                  </a:rPr>
                  <a:t>For the same bifurcation parameters, the oscillation frequencies will be similar, however, the larger external drives (which lower the Gw) will expand the </a:t>
                </a:r>
                <a14:m>
                  <m:oMath xmlns:m="http://schemas.openxmlformats.org/officeDocument/2006/math">
                    <m:r>
                      <a:rPr lang="zh-CN" altLang="en-US" sz="1600" dirty="0">
                        <a:solidFill>
                          <a:prstClr val="black"/>
                        </a:solidFill>
                        <a:latin typeface="Cambria Math" panose="02040503050406030204" pitchFamily="18" charset="0"/>
                        <a:ea typeface="宋体" panose="02010600030101010101" pitchFamily="2" charset="-122"/>
                      </a:rPr>
                      <m:t>𝛿</m:t>
                    </m:r>
                  </m:oMath>
                </a14:m>
                <a:r>
                  <a:rPr lang="en-US" altLang="zh-CN" sz="1600" dirty="0">
                    <a:solidFill>
                      <a:prstClr val="black"/>
                    </a:solidFill>
                    <a:latin typeface="Georgia"/>
                    <a:ea typeface="宋体" panose="02010600030101010101" pitchFamily="2" charset="-122"/>
                  </a:rPr>
                  <a:t> ranges and produce wider oscillation frequency ranges</a:t>
                </a:r>
                <a:r>
                  <a:rPr lang="en-US" altLang="zh-CN" sz="1600" dirty="0" smtClean="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826314" y="4271311"/>
                <a:ext cx="5096056" cy="1077218"/>
              </a:xfrm>
              <a:prstGeom prst="rect">
                <a:avLst/>
              </a:prstGeom>
              <a:blipFill>
                <a:blip r:embed="rId4"/>
                <a:stretch>
                  <a:fillRect l="-718" t="-1705" r="-1077" b="-68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48338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331438" y="240154"/>
                <a:ext cx="7263897" cy="369332"/>
              </a:xfrm>
              <a:prstGeom prst="rect">
                <a:avLst/>
              </a:prstGeom>
            </p:spPr>
            <p:txBody>
              <a:bodyPr wrap="square">
                <a:spAutoFit/>
              </a:bodyPr>
              <a:lstStyle/>
              <a:p>
                <a:pPr marL="285750" lvl="0" indent="-285750">
                  <a:buFont typeface="Arial" panose="020B0604020202020204" pitchFamily="34" charset="0"/>
                  <a:buChar char="•"/>
                  <a:defRPr/>
                </a:pPr>
                <a:r>
                  <a:rPr lang="en-US" altLang="zh-CN" dirty="0">
                    <a:solidFill>
                      <a:prstClr val="black"/>
                    </a:solidFill>
                    <a:latin typeface="Georgia"/>
                    <a:ea typeface="宋体" panose="02010600030101010101" pitchFamily="2" charset="-122"/>
                  </a:rPr>
                  <a:t>Raise the Gw </a:t>
                </a:r>
                <a:r>
                  <a:rPr lang="en-US" altLang="zh-CN" dirty="0" smtClean="0">
                    <a:solidFill>
                      <a:prstClr val="black"/>
                    </a:solidFill>
                    <a:latin typeface="Georgia"/>
                    <a:ea typeface="宋体" panose="02010600030101010101" pitchFamily="2" charset="-122"/>
                  </a:rPr>
                  <a:t>value, </a:t>
                </a:r>
                <a:r>
                  <a:rPr lang="en-US" altLang="zh-CN" dirty="0">
                    <a:solidFill>
                      <a:prstClr val="black"/>
                    </a:solidFill>
                    <a:latin typeface="Georgia"/>
                    <a:ea typeface="宋体" panose="02010600030101010101" pitchFamily="2" charset="-122"/>
                  </a:rPr>
                  <a:t>produce the frequency vs </a:t>
                </a:r>
                <a14:m>
                  <m:oMath xmlns:m="http://schemas.openxmlformats.org/officeDocument/2006/math">
                    <m:r>
                      <a:rPr lang="zh-CN" altLang="en-US" i="1">
                        <a:solidFill>
                          <a:prstClr val="black"/>
                        </a:solidFill>
                        <a:latin typeface="Cambria Math" panose="02040503050406030204" pitchFamily="18" charset="0"/>
                        <a:ea typeface="宋体" panose="02010600030101010101" pitchFamily="2" charset="-122"/>
                      </a:rPr>
                      <m:t>𝛿</m:t>
                    </m:r>
                  </m:oMath>
                </a14:m>
                <a:r>
                  <a:rPr lang="en-US" altLang="zh-CN" dirty="0">
                    <a:solidFill>
                      <a:prstClr val="black"/>
                    </a:solidFill>
                    <a:latin typeface="Georgia"/>
                    <a:ea typeface="宋体" panose="02010600030101010101" pitchFamily="2" charset="-122"/>
                  </a:rPr>
                  <a:t> </a:t>
                </a:r>
                <a:r>
                  <a:rPr lang="en-US" altLang="zh-CN" dirty="0" smtClean="0">
                    <a:solidFill>
                      <a:prstClr val="black"/>
                    </a:solidFill>
                    <a:latin typeface="Georgia"/>
                    <a:ea typeface="宋体" panose="02010600030101010101" pitchFamily="2" charset="-122"/>
                  </a:rPr>
                  <a:t>curve. (No drive)</a:t>
                </a:r>
                <a:endParaRPr lang="en-US" altLang="zh-CN" dirty="0">
                  <a:solidFill>
                    <a:prstClr val="black"/>
                  </a:solidFill>
                  <a:latin typeface="Georgia"/>
                  <a:ea typeface="宋体" panose="02010600030101010101" pitchFamily="2" charset="-122"/>
                </a:endParaRPr>
              </a:p>
            </p:txBody>
          </p:sp>
        </mc:Choice>
        <mc:Fallback xmlns="">
          <p:sp>
            <p:nvSpPr>
              <p:cNvPr id="4" name="Rectangle 3"/>
              <p:cNvSpPr>
                <a:spLocks noRot="1" noChangeAspect="1" noMove="1" noResize="1" noEditPoints="1" noAdjustHandles="1" noChangeArrowheads="1" noChangeShapeType="1" noTextEdit="1"/>
              </p:cNvSpPr>
              <p:nvPr/>
            </p:nvSpPr>
            <p:spPr>
              <a:xfrm>
                <a:off x="331438" y="240154"/>
                <a:ext cx="7263897" cy="369332"/>
              </a:xfrm>
              <a:prstGeom prst="rect">
                <a:avLst/>
              </a:prstGeom>
              <a:blipFill>
                <a:blip r:embed="rId3"/>
                <a:stretch>
                  <a:fillRect l="-503" t="-8197" b="-24590"/>
                </a:stretch>
              </a:blipFill>
            </p:spPr>
            <p:txBody>
              <a:bodyPr/>
              <a:lstStyle/>
              <a:p>
                <a:r>
                  <a:rPr lang="zh-CN" altLang="en-US">
                    <a:noFill/>
                  </a:rPr>
                  <a:t> </a:t>
                </a:r>
              </a:p>
            </p:txBody>
          </p:sp>
        </mc:Fallback>
      </mc:AlternateContent>
      <p:pic>
        <p:nvPicPr>
          <p:cNvPr id="2" name="Picture 1"/>
          <p:cNvPicPr>
            <a:picLocks noChangeAspect="1"/>
          </p:cNvPicPr>
          <p:nvPr/>
        </p:nvPicPr>
        <p:blipFill>
          <a:blip r:embed="rId4"/>
          <a:stretch>
            <a:fillRect/>
          </a:stretch>
        </p:blipFill>
        <p:spPr>
          <a:xfrm>
            <a:off x="2528832" y="1169069"/>
            <a:ext cx="6473228" cy="3240000"/>
          </a:xfrm>
          <a:prstGeom prst="rect">
            <a:avLst/>
          </a:prstGeom>
        </p:spPr>
      </p:pic>
      <mc:AlternateContent xmlns:mc="http://schemas.openxmlformats.org/markup-compatibility/2006" xmlns:a14="http://schemas.microsoft.com/office/drawing/2010/main">
        <mc:Choice Requires="a14">
          <p:sp>
            <p:nvSpPr>
              <p:cNvPr id="34" name="Rectangle 33"/>
              <p:cNvSpPr/>
              <p:nvPr/>
            </p:nvSpPr>
            <p:spPr>
              <a:xfrm>
                <a:off x="410308" y="4968652"/>
                <a:ext cx="11696700" cy="1338828"/>
              </a:xfrm>
              <a:prstGeom prst="rect">
                <a:avLst/>
              </a:prstGeom>
            </p:spPr>
            <p:txBody>
              <a:bodyPr wrap="square">
                <a:spAutoFit/>
              </a:bodyPr>
              <a:lstStyle/>
              <a:p>
                <a:pPr lvl="0">
                  <a:lnSpc>
                    <a:spcPct val="150000"/>
                  </a:lnSpc>
                </a:pPr>
                <a:r>
                  <a:rPr kumimoji="0" lang="en-US" altLang="zh-CN" b="0" i="0" u="none" strike="noStrike" kern="1200" cap="none" spc="0" normalizeH="0" baseline="0" noProof="0" dirty="0" smtClean="0">
                    <a:ln>
                      <a:noFill/>
                    </a:ln>
                    <a:solidFill>
                      <a:prstClr val="black"/>
                    </a:solidFill>
                    <a:effectLst/>
                    <a:uLnTx/>
                    <a:uFillTx/>
                    <a:latin typeface="Georgia"/>
                    <a:ea typeface="宋体" panose="02010600030101010101" pitchFamily="2" charset="-122"/>
                  </a:rPr>
                  <a:t>    As we increasing the Gw values, the two equilibrium</a:t>
                </a:r>
                <a:r>
                  <a:rPr kumimoji="0" lang="en-US" altLang="zh-CN" b="0" i="0" u="none" strike="noStrike" kern="1200" cap="none" spc="0" normalizeH="0" noProof="0" dirty="0" smtClean="0">
                    <a:ln>
                      <a:noFill/>
                    </a:ln>
                    <a:solidFill>
                      <a:prstClr val="black"/>
                    </a:solidFill>
                    <a:effectLst/>
                    <a:uLnTx/>
                    <a:uFillTx/>
                    <a:latin typeface="Georgia"/>
                    <a:ea typeface="宋体" panose="02010600030101010101" pitchFamily="2" charset="-122"/>
                  </a:rPr>
                  <a:t> point is been pulled closer</a:t>
                </a:r>
                <a:r>
                  <a:rPr kumimoji="0" lang="en-US" altLang="zh-CN" b="0" i="0" u="none" strike="noStrike" kern="1200" cap="none" spc="0" normalizeH="0" baseline="0" noProof="0" dirty="0" smtClean="0">
                    <a:ln>
                      <a:noFill/>
                    </a:ln>
                    <a:solidFill>
                      <a:prstClr val="black"/>
                    </a:solidFill>
                    <a:effectLst/>
                    <a:uLnTx/>
                    <a:uFillTx/>
                    <a:latin typeface="Georgia"/>
                    <a:ea typeface="宋体" panose="02010600030101010101" pitchFamily="2" charset="-122"/>
                  </a:rPr>
                  <a:t>,</a:t>
                </a:r>
                <a:r>
                  <a:rPr kumimoji="0" lang="en-US" altLang="zh-CN" b="0" i="0" u="none" strike="noStrike" kern="1200" cap="none" spc="0" normalizeH="0" noProof="0" dirty="0" smtClean="0">
                    <a:ln>
                      <a:noFill/>
                    </a:ln>
                    <a:solidFill>
                      <a:prstClr val="black"/>
                    </a:solidFill>
                    <a:effectLst/>
                    <a:uLnTx/>
                    <a:uFillTx/>
                    <a:latin typeface="Georgia"/>
                    <a:ea typeface="宋体" panose="02010600030101010101" pitchFamily="2" charset="-122"/>
                  </a:rPr>
                  <a:t> shrink the phase orbit size.</a:t>
                </a:r>
              </a:p>
              <a:p>
                <a:pPr lvl="0">
                  <a:lnSpc>
                    <a:spcPct val="150000"/>
                  </a:lnSpc>
                </a:pPr>
                <a:endParaRPr lang="en-US" altLang="zh-CN" dirty="0">
                  <a:solidFill>
                    <a:prstClr val="black"/>
                  </a:solidFill>
                  <a:latin typeface="Georgia"/>
                  <a:ea typeface="宋体" panose="02010600030101010101" pitchFamily="2" charset="-122"/>
                </a:endParaRPr>
              </a:p>
              <a:p>
                <a:pPr lvl="0">
                  <a:lnSpc>
                    <a:spcPct val="150000"/>
                  </a:lnSpc>
                </a:pPr>
                <a:r>
                  <a:rPr kumimoji="0" lang="en-US" altLang="zh-CN" b="0" i="0" u="none" strike="noStrike" kern="1200" cap="none" spc="0" normalizeH="0" noProof="0" dirty="0" smtClean="0">
                    <a:ln>
                      <a:noFill/>
                    </a:ln>
                    <a:solidFill>
                      <a:prstClr val="black"/>
                    </a:solidFill>
                    <a:effectLst/>
                    <a:uLnTx/>
                    <a:uFillTx/>
                    <a:latin typeface="Georgia"/>
                    <a:ea typeface="宋体" panose="02010600030101010101" pitchFamily="2" charset="-122"/>
                  </a:rPr>
                  <a:t>   Also noticing,  the </a:t>
                </a:r>
                <a:r>
                  <a:rPr lang="en-US" altLang="zh-CN" dirty="0">
                    <a:solidFill>
                      <a:prstClr val="black"/>
                    </a:solidFill>
                    <a:latin typeface="Georgia"/>
                    <a:ea typeface="宋体" panose="02010600030101010101" pitchFamily="2" charset="-122"/>
                  </a:rPr>
                  <a:t>frequency vs </a:t>
                </a:r>
                <a14:m>
                  <m:oMath xmlns:m="http://schemas.openxmlformats.org/officeDocument/2006/math">
                    <m:r>
                      <a:rPr lang="zh-CN" altLang="en-US" i="1">
                        <a:solidFill>
                          <a:prstClr val="black"/>
                        </a:solidFill>
                        <a:latin typeface="Cambria Math" panose="02040503050406030204" pitchFamily="18" charset="0"/>
                        <a:ea typeface="宋体" panose="02010600030101010101" pitchFamily="2" charset="-122"/>
                      </a:rPr>
                      <m:t>𝛿</m:t>
                    </m:r>
                  </m:oMath>
                </a14:m>
                <a:r>
                  <a:rPr lang="en-US" altLang="zh-CN" dirty="0">
                    <a:solidFill>
                      <a:prstClr val="black"/>
                    </a:solidFill>
                    <a:latin typeface="Georgia"/>
                    <a:ea typeface="宋体" panose="02010600030101010101" pitchFamily="2" charset="-122"/>
                  </a:rPr>
                  <a:t> </a:t>
                </a:r>
                <a:r>
                  <a:rPr lang="en-US" altLang="zh-CN" dirty="0" smtClean="0">
                    <a:solidFill>
                      <a:prstClr val="black"/>
                    </a:solidFill>
                    <a:latin typeface="Georgia"/>
                    <a:ea typeface="宋体" panose="02010600030101010101" pitchFamily="2" charset="-122"/>
                  </a:rPr>
                  <a:t>curve for increasing Gw is lined perfectly with D = 2 cases.</a:t>
                </a:r>
                <a:endParaRPr kumimoji="0" lang="zh-CN" altLang="en-US" b="0" i="0" u="none" strike="noStrike" kern="1200" cap="none" spc="0" normalizeH="0" baseline="0" noProof="0" dirty="0">
                  <a:ln>
                    <a:noFill/>
                  </a:ln>
                  <a:solidFill>
                    <a:prstClr val="black"/>
                  </a:solidFill>
                  <a:effectLst/>
                  <a:uLnTx/>
                  <a:uFillTx/>
                  <a:latin typeface="Georgia"/>
                  <a:ea typeface="宋体" panose="02010600030101010101" pitchFamily="2" charset="-122"/>
                </a:endParaRPr>
              </a:p>
            </p:txBody>
          </p:sp>
        </mc:Choice>
        <mc:Fallback xmlns="">
          <p:sp>
            <p:nvSpPr>
              <p:cNvPr id="34" name="Rectangle 33"/>
              <p:cNvSpPr>
                <a:spLocks noRot="1" noChangeAspect="1" noMove="1" noResize="1" noEditPoints="1" noAdjustHandles="1" noChangeArrowheads="1" noChangeShapeType="1" noTextEdit="1"/>
              </p:cNvSpPr>
              <p:nvPr/>
            </p:nvSpPr>
            <p:spPr>
              <a:xfrm>
                <a:off x="410308" y="4968652"/>
                <a:ext cx="11696700" cy="1338828"/>
              </a:xfrm>
              <a:prstGeom prst="rect">
                <a:avLst/>
              </a:prstGeom>
              <a:blipFill>
                <a:blip r:embed="rId5"/>
                <a:stretch>
                  <a:fillRect b="-27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15891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9100" y="177996"/>
            <a:ext cx="11772900" cy="369332"/>
          </a:xfrm>
          <a:prstGeom prst="rect">
            <a:avLst/>
          </a:prstGeom>
        </p:spPr>
        <p:txBody>
          <a:bodyPr wrap="square">
            <a:spAutoFit/>
          </a:bodyPr>
          <a:lstStyle/>
          <a:p>
            <a:pPr marL="285750" lvl="0" indent="-285750">
              <a:buFont typeface="Arial" panose="020B0604020202020204" pitchFamily="34" charset="0"/>
              <a:buChar char="•"/>
              <a:defRPr/>
            </a:pPr>
            <a:r>
              <a:rPr lang="en-US" altLang="zh-CN" dirty="0">
                <a:solidFill>
                  <a:prstClr val="black"/>
                </a:solidFill>
                <a:latin typeface="Georgia"/>
                <a:ea typeface="宋体" panose="02010600030101010101" pitchFamily="2" charset="-122"/>
              </a:rPr>
              <a:t>Keep Gw as zero, produce the phase response curve using rat’s neural parameters</a:t>
            </a:r>
            <a:r>
              <a:rPr lang="en-US" altLang="zh-CN" dirty="0" smtClean="0">
                <a:solidFill>
                  <a:prstClr val="black"/>
                </a:solidFill>
                <a:latin typeface="Georgia"/>
                <a:ea typeface="宋体" panose="02010600030101010101" pitchFamily="2" charset="-122"/>
              </a:rPr>
              <a:t>. (external drive involved)</a:t>
            </a:r>
            <a:endParaRPr lang="en-US" altLang="zh-CN" dirty="0">
              <a:solidFill>
                <a:prstClr val="black"/>
              </a:solidFill>
              <a:latin typeface="Georgia"/>
              <a:ea typeface="宋体" panose="02010600030101010101" pitchFamily="2" charset="-122"/>
            </a:endParaRPr>
          </a:p>
        </p:txBody>
      </p:sp>
      <p:grpSp>
        <p:nvGrpSpPr>
          <p:cNvPr id="6" name="Group 5"/>
          <p:cNvGrpSpPr/>
          <p:nvPr/>
        </p:nvGrpSpPr>
        <p:grpSpPr>
          <a:xfrm>
            <a:off x="419100" y="799397"/>
            <a:ext cx="10984244" cy="4581495"/>
            <a:chOff x="-250821" y="2707327"/>
            <a:chExt cx="10010731" cy="4150673"/>
          </a:xfrm>
        </p:grpSpPr>
        <mc:AlternateContent xmlns:mc="http://schemas.openxmlformats.org/markup-compatibility/2006" xmlns:a14="http://schemas.microsoft.com/office/drawing/2010/main">
          <mc:Choice Requires="a14">
            <p:sp>
              <p:nvSpPr>
                <p:cNvPr id="7" name="Rectangle 6"/>
                <p:cNvSpPr/>
                <p:nvPr/>
              </p:nvSpPr>
              <p:spPr>
                <a:xfrm>
                  <a:off x="-250821" y="3647715"/>
                  <a:ext cx="803618"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200" i="1" smtClean="0">
                            <a:solidFill>
                              <a:prstClr val="black"/>
                            </a:solidFill>
                            <a:latin typeface="Cambria Math" panose="02040503050406030204" pitchFamily="18" charset="0"/>
                            <a:ea typeface="宋体" panose="02010600030101010101" pitchFamily="2" charset="-122"/>
                          </a:rPr>
                          <m:t>𝛿</m:t>
                        </m:r>
                        <m:r>
                          <a:rPr lang="en-US" altLang="zh-CN" sz="1200" b="0" i="1" smtClean="0">
                            <a:solidFill>
                              <a:prstClr val="black"/>
                            </a:solidFill>
                            <a:latin typeface="Cambria Math" panose="02040503050406030204" pitchFamily="18" charset="0"/>
                            <a:ea typeface="宋体" panose="02010600030101010101" pitchFamily="2" charset="-122"/>
                          </a:rPr>
                          <m:t>=0.01</m:t>
                        </m:r>
                      </m:oMath>
                    </m:oMathPara>
                  </a14:m>
                  <a:endParaRPr lang="zh-CN" altLang="en-US" sz="1200" dirty="0"/>
                </a:p>
              </p:txBody>
            </p:sp>
          </mc:Choice>
          <mc:Fallback xmlns="">
            <p:sp>
              <p:nvSpPr>
                <p:cNvPr id="7" name="Rectangle 6"/>
                <p:cNvSpPr>
                  <a:spLocks noRot="1" noChangeAspect="1" noMove="1" noResize="1" noEditPoints="1" noAdjustHandles="1" noChangeArrowheads="1" noChangeShapeType="1" noTextEdit="1"/>
                </p:cNvSpPr>
                <p:nvPr/>
              </p:nvSpPr>
              <p:spPr>
                <a:xfrm>
                  <a:off x="-250821" y="3647715"/>
                  <a:ext cx="803618" cy="27699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08340" y="5639500"/>
                  <a:ext cx="718658"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200" i="1" smtClean="0">
                            <a:solidFill>
                              <a:prstClr val="black"/>
                            </a:solidFill>
                            <a:latin typeface="Cambria Math" panose="02040503050406030204" pitchFamily="18" charset="0"/>
                            <a:ea typeface="宋体" panose="02010600030101010101" pitchFamily="2" charset="-122"/>
                          </a:rPr>
                          <m:t>𝛿</m:t>
                        </m:r>
                        <m:r>
                          <a:rPr lang="en-US" altLang="zh-CN" sz="1200" b="0" i="1" smtClean="0">
                            <a:solidFill>
                              <a:prstClr val="black"/>
                            </a:solidFill>
                            <a:latin typeface="Cambria Math" panose="02040503050406030204" pitchFamily="18" charset="0"/>
                            <a:ea typeface="宋体" panose="02010600030101010101" pitchFamily="2" charset="-122"/>
                          </a:rPr>
                          <m:t>=0.3</m:t>
                        </m:r>
                      </m:oMath>
                    </m:oMathPara>
                  </a14:m>
                  <a:endParaRPr lang="zh-CN" altLang="en-US" sz="1200" dirty="0"/>
                </a:p>
              </p:txBody>
            </p:sp>
          </mc:Choice>
          <mc:Fallback xmlns="">
            <p:sp>
              <p:nvSpPr>
                <p:cNvPr id="8" name="Rectangle 7"/>
                <p:cNvSpPr>
                  <a:spLocks noRot="1" noChangeAspect="1" noMove="1" noResize="1" noEditPoints="1" noAdjustHandles="1" noChangeArrowheads="1" noChangeShapeType="1" noTextEdit="1"/>
                </p:cNvSpPr>
                <p:nvPr/>
              </p:nvSpPr>
              <p:spPr>
                <a:xfrm>
                  <a:off x="-208340" y="5639500"/>
                  <a:ext cx="718658" cy="276999"/>
                </a:xfrm>
                <a:prstGeom prst="rect">
                  <a:avLst/>
                </a:prstGeom>
                <a:blipFill>
                  <a:blip r:embed="rId3"/>
                  <a:stretch>
                    <a:fillRect/>
                  </a:stretch>
                </a:blipFill>
              </p:spPr>
              <p:txBody>
                <a:bodyPr/>
                <a:lstStyle/>
                <a:p>
                  <a:r>
                    <a:rPr lang="zh-CN" altLang="en-US">
                      <a:noFill/>
                    </a:rPr>
                    <a:t> </a:t>
                  </a:r>
                </a:p>
              </p:txBody>
            </p:sp>
          </mc:Fallback>
        </mc:AlternateContent>
        <p:grpSp>
          <p:nvGrpSpPr>
            <p:cNvPr id="9" name="Group 8"/>
            <p:cNvGrpSpPr/>
            <p:nvPr/>
          </p:nvGrpSpPr>
          <p:grpSpPr>
            <a:xfrm>
              <a:off x="717617" y="2707327"/>
              <a:ext cx="9042293" cy="4150673"/>
              <a:chOff x="717617" y="2707327"/>
              <a:chExt cx="9042293" cy="4150673"/>
            </a:xfrm>
          </p:grpSpPr>
          <p:grpSp>
            <p:nvGrpSpPr>
              <p:cNvPr id="10" name="Group 9"/>
              <p:cNvGrpSpPr/>
              <p:nvPr/>
            </p:nvGrpSpPr>
            <p:grpSpPr>
              <a:xfrm>
                <a:off x="717617" y="2707327"/>
                <a:ext cx="9042293" cy="4150672"/>
                <a:chOff x="717617" y="2707327"/>
                <a:chExt cx="9042293" cy="4150672"/>
              </a:xfrm>
            </p:grpSpPr>
            <p:grpSp>
              <p:nvGrpSpPr>
                <p:cNvPr id="12" name="Group 11"/>
                <p:cNvGrpSpPr/>
                <p:nvPr/>
              </p:nvGrpSpPr>
              <p:grpSpPr>
                <a:xfrm>
                  <a:off x="717617" y="2707327"/>
                  <a:ext cx="9042292" cy="2160001"/>
                  <a:chOff x="489017" y="2883174"/>
                  <a:chExt cx="9042292" cy="2160001"/>
                </a:xfrm>
              </p:grpSpPr>
              <p:pic>
                <p:nvPicPr>
                  <p:cNvPr id="14" name="Picture 13"/>
                  <p:cNvPicPr>
                    <a:picLocks noChangeAspect="1"/>
                  </p:cNvPicPr>
                  <p:nvPr/>
                </p:nvPicPr>
                <p:blipFill>
                  <a:blip r:embed="rId4"/>
                  <a:stretch>
                    <a:fillRect/>
                  </a:stretch>
                </p:blipFill>
                <p:spPr>
                  <a:xfrm>
                    <a:off x="489017" y="2883175"/>
                    <a:ext cx="4315486" cy="2160000"/>
                  </a:xfrm>
                  <a:prstGeom prst="rect">
                    <a:avLst/>
                  </a:prstGeom>
                </p:spPr>
              </p:pic>
              <p:pic>
                <p:nvPicPr>
                  <p:cNvPr id="15" name="Picture 14"/>
                  <p:cNvPicPr>
                    <a:picLocks noChangeAspect="1"/>
                  </p:cNvPicPr>
                  <p:nvPr/>
                </p:nvPicPr>
                <p:blipFill>
                  <a:blip r:embed="rId5"/>
                  <a:stretch>
                    <a:fillRect/>
                  </a:stretch>
                </p:blipFill>
                <p:spPr>
                  <a:xfrm>
                    <a:off x="5215823" y="2883174"/>
                    <a:ext cx="4315486" cy="2160000"/>
                  </a:xfrm>
                  <a:prstGeom prst="rect">
                    <a:avLst/>
                  </a:prstGeom>
                </p:spPr>
              </p:pic>
            </p:grpSp>
            <p:pic>
              <p:nvPicPr>
                <p:cNvPr id="13" name="Picture 12"/>
                <p:cNvPicPr>
                  <a:picLocks noChangeAspect="1"/>
                </p:cNvPicPr>
                <p:nvPr/>
              </p:nvPicPr>
              <p:blipFill>
                <a:blip r:embed="rId6"/>
                <a:stretch>
                  <a:fillRect/>
                </a:stretch>
              </p:blipFill>
              <p:spPr>
                <a:xfrm>
                  <a:off x="5444424" y="4697999"/>
                  <a:ext cx="4315486" cy="2160000"/>
                </a:xfrm>
                <a:prstGeom prst="rect">
                  <a:avLst/>
                </a:prstGeom>
              </p:spPr>
            </p:pic>
          </p:grpSp>
          <p:pic>
            <p:nvPicPr>
              <p:cNvPr id="11" name="Picture 10"/>
              <p:cNvPicPr>
                <a:picLocks noChangeAspect="1"/>
              </p:cNvPicPr>
              <p:nvPr/>
            </p:nvPicPr>
            <p:blipFill>
              <a:blip r:embed="rId7"/>
              <a:stretch>
                <a:fillRect/>
              </a:stretch>
            </p:blipFill>
            <p:spPr>
              <a:xfrm>
                <a:off x="717617" y="4698000"/>
                <a:ext cx="4315485" cy="2160000"/>
              </a:xfrm>
              <a:prstGeom prst="rect">
                <a:avLst/>
              </a:prstGeom>
            </p:spPr>
          </p:pic>
        </p:grpSp>
      </p:grpSp>
      <p:sp>
        <p:nvSpPr>
          <p:cNvPr id="16" name="Rectangle 15"/>
          <p:cNvSpPr/>
          <p:nvPr/>
        </p:nvSpPr>
        <p:spPr>
          <a:xfrm>
            <a:off x="368519" y="5486399"/>
            <a:ext cx="11696700" cy="457369"/>
          </a:xfrm>
          <a:prstGeom prst="rect">
            <a:avLst/>
          </a:prstGeom>
        </p:spPr>
        <p:txBody>
          <a:bodyPr wrap="square">
            <a:spAutoFit/>
          </a:bodyPr>
          <a:lstStyle/>
          <a:p>
            <a:pPr lvl="0">
              <a:lnSpc>
                <a:spcPct val="150000"/>
              </a:lnSpc>
            </a:pPr>
            <a:r>
              <a:rPr kumimoji="0" lang="en-US" altLang="zh-CN" b="0" i="0" u="none" strike="noStrike" kern="1200" cap="none" spc="0" normalizeH="0" baseline="0" noProof="0" dirty="0" smtClean="0">
                <a:ln>
                  <a:noFill/>
                </a:ln>
                <a:solidFill>
                  <a:srgbClr val="C00000"/>
                </a:solidFill>
                <a:effectLst/>
                <a:uLnTx/>
                <a:uFillTx/>
                <a:latin typeface="Georgia"/>
                <a:ea typeface="宋体" panose="02010600030101010101" pitchFamily="2" charset="-122"/>
              </a:rPr>
              <a:t>    Description</a:t>
            </a:r>
            <a:endParaRPr kumimoji="0" lang="zh-CN" altLang="en-US" b="0" i="0" u="none" strike="noStrike" kern="1200" cap="none" spc="0" normalizeH="0" baseline="0" noProof="0" dirty="0">
              <a:ln>
                <a:noFill/>
              </a:ln>
              <a:solidFill>
                <a:srgbClr val="C00000"/>
              </a:solidFill>
              <a:effectLst/>
              <a:uLnTx/>
              <a:uFillTx/>
              <a:latin typeface="Georgia"/>
              <a:ea typeface="宋体" panose="02010600030101010101" pitchFamily="2" charset="-122"/>
            </a:endParaRPr>
          </a:p>
        </p:txBody>
      </p:sp>
    </p:spTree>
    <p:extLst>
      <p:ext uri="{BB962C8B-B14F-4D97-AF65-F5344CB8AC3E}">
        <p14:creationId xmlns:p14="http://schemas.microsoft.com/office/powerpoint/2010/main" val="3881205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66152" y="887921"/>
            <a:ext cx="9182797" cy="4862529"/>
          </a:xfrm>
          <a:prstGeom prst="rect">
            <a:avLst/>
          </a:prstGeom>
        </p:spPr>
      </p:pic>
      <p:sp>
        <p:nvSpPr>
          <p:cNvPr id="6" name="Rectangle 5"/>
          <p:cNvSpPr/>
          <p:nvPr/>
        </p:nvSpPr>
        <p:spPr>
          <a:xfrm>
            <a:off x="571499" y="5819596"/>
            <a:ext cx="11306175" cy="959622"/>
          </a:xfrm>
          <a:prstGeom prst="rect">
            <a:avLst/>
          </a:prstGeom>
        </p:spPr>
        <p:txBody>
          <a:bodyPr wrap="square">
            <a:spAutoFit/>
          </a:bodyPr>
          <a:lstStyle/>
          <a:p>
            <a:pPr>
              <a:lnSpc>
                <a:spcPct val="150000"/>
              </a:lnSpc>
            </a:pPr>
            <a:r>
              <a:rPr lang="en-US" altLang="zh-CN" sz="2000" dirty="0" smtClean="0"/>
              <a:t>However</a:t>
            </a:r>
            <a:r>
              <a:rPr lang="en-US" altLang="zh-CN" sz="2000" dirty="0"/>
              <a:t>, the performance for different conductances is not the </a:t>
            </a:r>
            <a:r>
              <a:rPr lang="en-US" altLang="zh-CN" sz="2000" dirty="0" smtClean="0"/>
              <a:t>same. Larger Gw value resulting </a:t>
            </a:r>
            <a:r>
              <a:rPr lang="en-US" altLang="zh-CN" sz="2000" dirty="0" smtClean="0">
                <a:solidFill>
                  <a:srgbClr val="FF0000"/>
                </a:solidFill>
              </a:rPr>
              <a:t>smaller phase orbit </a:t>
            </a:r>
            <a:r>
              <a:rPr lang="en-US" altLang="zh-CN" sz="2000" dirty="0" smtClean="0"/>
              <a:t>at the same frequency. </a:t>
            </a:r>
            <a:endParaRPr lang="en-US" altLang="zh-CN" sz="2000" dirty="0"/>
          </a:p>
        </p:txBody>
      </p:sp>
    </p:spTree>
    <p:extLst>
      <p:ext uri="{BB962C8B-B14F-4D97-AF65-F5344CB8AC3E}">
        <p14:creationId xmlns:p14="http://schemas.microsoft.com/office/powerpoint/2010/main" val="575887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1438" y="240154"/>
            <a:ext cx="7263897" cy="369332"/>
          </a:xfrm>
          <a:prstGeom prst="rect">
            <a:avLst/>
          </a:prstGeom>
        </p:spPr>
        <p:txBody>
          <a:bodyPr wrap="square">
            <a:spAutoFit/>
          </a:bodyPr>
          <a:lstStyle/>
          <a:p>
            <a:pPr marL="285750" lvl="0" indent="-285750">
              <a:buFont typeface="Arial" panose="020B0604020202020204" pitchFamily="34" charset="0"/>
              <a:buChar char="•"/>
              <a:defRPr/>
            </a:pPr>
            <a:r>
              <a:rPr lang="en-US" altLang="zh-CN" dirty="0">
                <a:solidFill>
                  <a:prstClr val="black"/>
                </a:solidFill>
                <a:latin typeface="Georgia"/>
                <a:ea typeface="宋体" panose="02010600030101010101" pitchFamily="2" charset="-122"/>
              </a:rPr>
              <a:t>Raise the Gw </a:t>
            </a:r>
            <a:r>
              <a:rPr lang="en-US" altLang="zh-CN" dirty="0" smtClean="0">
                <a:solidFill>
                  <a:prstClr val="black"/>
                </a:solidFill>
                <a:latin typeface="Georgia"/>
                <a:ea typeface="宋体" panose="02010600030101010101" pitchFamily="2" charset="-122"/>
              </a:rPr>
              <a:t>value, </a:t>
            </a:r>
            <a:r>
              <a:rPr lang="en-US" altLang="zh-CN" dirty="0">
                <a:solidFill>
                  <a:prstClr val="black"/>
                </a:solidFill>
                <a:latin typeface="Georgia"/>
                <a:ea typeface="宋体" panose="02010600030101010101" pitchFamily="2" charset="-122"/>
              </a:rPr>
              <a:t>produce the phase response </a:t>
            </a:r>
            <a:r>
              <a:rPr lang="en-US" altLang="zh-CN" dirty="0" smtClean="0">
                <a:solidFill>
                  <a:prstClr val="black"/>
                </a:solidFill>
                <a:latin typeface="Georgia"/>
                <a:ea typeface="宋体" panose="02010600030101010101" pitchFamily="2" charset="-122"/>
              </a:rPr>
              <a:t>curve. (No drive)</a:t>
            </a:r>
            <a:endParaRPr lang="en-US" altLang="zh-CN" dirty="0">
              <a:solidFill>
                <a:prstClr val="black"/>
              </a:solidFill>
              <a:latin typeface="Georgia"/>
              <a:ea typeface="宋体" panose="02010600030101010101" pitchFamily="2" charset="-122"/>
            </a:endParaRPr>
          </a:p>
        </p:txBody>
      </p:sp>
      <p:grpSp>
        <p:nvGrpSpPr>
          <p:cNvPr id="11" name="Group 10"/>
          <p:cNvGrpSpPr/>
          <p:nvPr/>
        </p:nvGrpSpPr>
        <p:grpSpPr>
          <a:xfrm>
            <a:off x="331438" y="826169"/>
            <a:ext cx="10696166" cy="4505356"/>
            <a:chOff x="372488" y="1081146"/>
            <a:chExt cx="10696166" cy="4505356"/>
          </a:xfrm>
        </p:grpSpPr>
        <p:pic>
          <p:nvPicPr>
            <p:cNvPr id="5" name="Picture 4"/>
            <p:cNvPicPr>
              <a:picLocks noChangeAspect="1"/>
            </p:cNvPicPr>
            <p:nvPr/>
          </p:nvPicPr>
          <p:blipFill>
            <a:blip r:embed="rId2"/>
            <a:stretch>
              <a:fillRect/>
            </a:stretch>
          </p:blipFill>
          <p:spPr>
            <a:xfrm>
              <a:off x="1385832" y="1081146"/>
              <a:ext cx="4680000" cy="2342448"/>
            </a:xfrm>
            <a:prstGeom prst="rect">
              <a:avLst/>
            </a:prstGeom>
          </p:spPr>
        </p:pic>
        <p:pic>
          <p:nvPicPr>
            <p:cNvPr id="6" name="Picture 5"/>
            <p:cNvPicPr>
              <a:picLocks noChangeAspect="1"/>
            </p:cNvPicPr>
            <p:nvPr/>
          </p:nvPicPr>
          <p:blipFill>
            <a:blip r:embed="rId3"/>
            <a:stretch>
              <a:fillRect/>
            </a:stretch>
          </p:blipFill>
          <p:spPr>
            <a:xfrm>
              <a:off x="6388654" y="1081146"/>
              <a:ext cx="4680000" cy="2342448"/>
            </a:xfrm>
            <a:prstGeom prst="rect">
              <a:avLst/>
            </a:prstGeom>
          </p:spPr>
        </p:pic>
        <p:pic>
          <p:nvPicPr>
            <p:cNvPr id="7" name="Picture 6"/>
            <p:cNvPicPr>
              <a:picLocks noChangeAspect="1"/>
            </p:cNvPicPr>
            <p:nvPr/>
          </p:nvPicPr>
          <p:blipFill>
            <a:blip r:embed="rId4"/>
            <a:stretch>
              <a:fillRect/>
            </a:stretch>
          </p:blipFill>
          <p:spPr>
            <a:xfrm>
              <a:off x="1385832" y="3244054"/>
              <a:ext cx="4680000" cy="2342448"/>
            </a:xfrm>
            <a:prstGeom prst="rect">
              <a:avLst/>
            </a:prstGeom>
          </p:spPr>
        </p:pic>
        <p:pic>
          <p:nvPicPr>
            <p:cNvPr id="8" name="Picture 7"/>
            <p:cNvPicPr>
              <a:picLocks noChangeAspect="1"/>
            </p:cNvPicPr>
            <p:nvPr/>
          </p:nvPicPr>
          <p:blipFill>
            <a:blip r:embed="rId5"/>
            <a:stretch>
              <a:fillRect/>
            </a:stretch>
          </p:blipFill>
          <p:spPr>
            <a:xfrm>
              <a:off x="6388654" y="3244054"/>
              <a:ext cx="4680000" cy="2342448"/>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372488" y="2099495"/>
                  <a:ext cx="881767" cy="3057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200" i="1" smtClean="0">
                            <a:solidFill>
                              <a:prstClr val="black"/>
                            </a:solidFill>
                            <a:latin typeface="Cambria Math" panose="02040503050406030204" pitchFamily="18" charset="0"/>
                            <a:ea typeface="宋体" panose="02010600030101010101" pitchFamily="2" charset="-122"/>
                          </a:rPr>
                          <m:t>𝛿</m:t>
                        </m:r>
                        <m:r>
                          <a:rPr lang="en-US" altLang="zh-CN" sz="1200" b="0" i="1" smtClean="0">
                            <a:solidFill>
                              <a:prstClr val="black"/>
                            </a:solidFill>
                            <a:latin typeface="Cambria Math" panose="02040503050406030204" pitchFamily="18" charset="0"/>
                            <a:ea typeface="宋体" panose="02010600030101010101" pitchFamily="2" charset="-122"/>
                          </a:rPr>
                          <m:t>=0.01</m:t>
                        </m:r>
                      </m:oMath>
                    </m:oMathPara>
                  </a14:m>
                  <a:endParaRPr lang="zh-CN" altLang="en-US" sz="1200" dirty="0"/>
                </a:p>
              </p:txBody>
            </p:sp>
          </mc:Choice>
          <mc:Fallback xmlns="">
            <p:sp>
              <p:nvSpPr>
                <p:cNvPr id="9" name="Rectangle 8"/>
                <p:cNvSpPr>
                  <a:spLocks noRot="1" noChangeAspect="1" noMove="1" noResize="1" noEditPoints="1" noAdjustHandles="1" noChangeArrowheads="1" noChangeShapeType="1" noTextEdit="1"/>
                </p:cNvSpPr>
                <p:nvPr/>
              </p:nvSpPr>
              <p:spPr>
                <a:xfrm>
                  <a:off x="372488" y="2099495"/>
                  <a:ext cx="881767" cy="30575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19100" y="4262403"/>
                  <a:ext cx="788545" cy="3057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200" i="1" smtClean="0">
                            <a:solidFill>
                              <a:prstClr val="black"/>
                            </a:solidFill>
                            <a:latin typeface="Cambria Math" panose="02040503050406030204" pitchFamily="18" charset="0"/>
                            <a:ea typeface="宋体" panose="02010600030101010101" pitchFamily="2" charset="-122"/>
                          </a:rPr>
                          <m:t>𝛿</m:t>
                        </m:r>
                        <m:r>
                          <a:rPr lang="en-US" altLang="zh-CN" sz="1200" b="0" i="1" smtClean="0">
                            <a:solidFill>
                              <a:prstClr val="black"/>
                            </a:solidFill>
                            <a:latin typeface="Cambria Math" panose="02040503050406030204" pitchFamily="18" charset="0"/>
                            <a:ea typeface="宋体" panose="02010600030101010101" pitchFamily="2" charset="-122"/>
                          </a:rPr>
                          <m:t>=0.3</m:t>
                        </m:r>
                      </m:oMath>
                    </m:oMathPara>
                  </a14:m>
                  <a:endParaRPr lang="zh-CN" altLang="en-US" sz="1200" dirty="0"/>
                </a:p>
              </p:txBody>
            </p:sp>
          </mc:Choice>
          <mc:Fallback xmlns="">
            <p:sp>
              <p:nvSpPr>
                <p:cNvPr id="10" name="Rectangle 9"/>
                <p:cNvSpPr>
                  <a:spLocks noRot="1" noChangeAspect="1" noMove="1" noResize="1" noEditPoints="1" noAdjustHandles="1" noChangeArrowheads="1" noChangeShapeType="1" noTextEdit="1"/>
                </p:cNvSpPr>
                <p:nvPr/>
              </p:nvSpPr>
              <p:spPr>
                <a:xfrm>
                  <a:off x="419100" y="4262403"/>
                  <a:ext cx="788545" cy="305750"/>
                </a:xfrm>
                <a:prstGeom prst="rect">
                  <a:avLst/>
                </a:prstGeom>
                <a:blipFill>
                  <a:blip r:embed="rId7"/>
                  <a:stretch>
                    <a:fillRect/>
                  </a:stretch>
                </a:blipFill>
              </p:spPr>
              <p:txBody>
                <a:bodyPr/>
                <a:lstStyle/>
                <a:p>
                  <a:r>
                    <a:rPr lang="zh-CN" altLang="en-US">
                      <a:noFill/>
                    </a:rPr>
                    <a:t> </a:t>
                  </a:r>
                </a:p>
              </p:txBody>
            </p:sp>
          </mc:Fallback>
        </mc:AlternateContent>
      </p:grpSp>
      <p:sp>
        <p:nvSpPr>
          <p:cNvPr id="12" name="Rectangle 11"/>
          <p:cNvSpPr/>
          <p:nvPr/>
        </p:nvSpPr>
        <p:spPr>
          <a:xfrm>
            <a:off x="368519" y="5486399"/>
            <a:ext cx="11696700" cy="457369"/>
          </a:xfrm>
          <a:prstGeom prst="rect">
            <a:avLst/>
          </a:prstGeom>
        </p:spPr>
        <p:txBody>
          <a:bodyPr wrap="square">
            <a:spAutoFit/>
          </a:bodyPr>
          <a:lstStyle/>
          <a:p>
            <a:pPr lvl="0">
              <a:lnSpc>
                <a:spcPct val="150000"/>
              </a:lnSpc>
            </a:pPr>
            <a:r>
              <a:rPr kumimoji="0" lang="en-US" altLang="zh-CN" b="0" i="0" u="none" strike="noStrike" kern="1200" cap="none" spc="0" normalizeH="0" baseline="0" noProof="0" dirty="0" smtClean="0">
                <a:ln>
                  <a:noFill/>
                </a:ln>
                <a:solidFill>
                  <a:srgbClr val="C00000"/>
                </a:solidFill>
                <a:effectLst/>
                <a:uLnTx/>
                <a:uFillTx/>
                <a:latin typeface="Georgia"/>
                <a:ea typeface="宋体" panose="02010600030101010101" pitchFamily="2" charset="-122"/>
              </a:rPr>
              <a:t>    Description</a:t>
            </a:r>
            <a:endParaRPr kumimoji="0" lang="zh-CN" altLang="en-US" b="0" i="0" u="none" strike="noStrike" kern="1200" cap="none" spc="0" normalizeH="0" baseline="0" noProof="0" dirty="0">
              <a:ln>
                <a:noFill/>
              </a:ln>
              <a:solidFill>
                <a:srgbClr val="C00000"/>
              </a:solidFill>
              <a:effectLst/>
              <a:uLnTx/>
              <a:uFillTx/>
              <a:latin typeface="Georgia"/>
              <a:ea typeface="宋体" panose="02010600030101010101" pitchFamily="2" charset="-122"/>
            </a:endParaRPr>
          </a:p>
        </p:txBody>
      </p:sp>
    </p:spTree>
    <p:extLst>
      <p:ext uri="{BB962C8B-B14F-4D97-AF65-F5344CB8AC3E}">
        <p14:creationId xmlns:p14="http://schemas.microsoft.com/office/powerpoint/2010/main" val="2737598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3853" y="169815"/>
            <a:ext cx="7263897" cy="369332"/>
          </a:xfrm>
          <a:prstGeom prst="rect">
            <a:avLst/>
          </a:prstGeom>
        </p:spPr>
        <p:txBody>
          <a:bodyPr wrap="square">
            <a:spAutoFit/>
          </a:bodyPr>
          <a:lstStyle/>
          <a:p>
            <a:pPr marL="285750" lvl="0" indent="-285750">
              <a:buFont typeface="Arial" panose="020B0604020202020204" pitchFamily="34" charset="0"/>
              <a:buChar char="•"/>
              <a:defRPr/>
            </a:pPr>
            <a:r>
              <a:rPr lang="en-US" altLang="zh-CN" dirty="0">
                <a:solidFill>
                  <a:prstClr val="black"/>
                </a:solidFill>
                <a:latin typeface="Georgia"/>
                <a:ea typeface="宋体" panose="02010600030101010101" pitchFamily="2" charset="-122"/>
              </a:rPr>
              <a:t>Raise the Gw </a:t>
            </a:r>
            <a:r>
              <a:rPr lang="en-US" altLang="zh-CN" dirty="0" smtClean="0">
                <a:solidFill>
                  <a:prstClr val="black"/>
                </a:solidFill>
                <a:latin typeface="Georgia"/>
                <a:ea typeface="宋体" panose="02010600030101010101" pitchFamily="2" charset="-122"/>
              </a:rPr>
              <a:t>value, given a external drive.</a:t>
            </a:r>
            <a:endParaRPr lang="en-US" altLang="zh-CN" dirty="0">
              <a:solidFill>
                <a:prstClr val="black"/>
              </a:solidFill>
              <a:latin typeface="Georgia"/>
              <a:ea typeface="宋体" panose="02010600030101010101" pitchFamily="2" charset="-122"/>
            </a:endParaRPr>
          </a:p>
        </p:txBody>
      </p:sp>
      <p:grpSp>
        <p:nvGrpSpPr>
          <p:cNvPr id="23" name="Group 22"/>
          <p:cNvGrpSpPr/>
          <p:nvPr/>
        </p:nvGrpSpPr>
        <p:grpSpPr>
          <a:xfrm>
            <a:off x="313853" y="870132"/>
            <a:ext cx="10913065" cy="4505355"/>
            <a:chOff x="313853" y="870132"/>
            <a:chExt cx="10913065" cy="4505355"/>
          </a:xfrm>
        </p:grpSpPr>
        <p:pic>
          <p:nvPicPr>
            <p:cNvPr id="22" name="Picture 21"/>
            <p:cNvPicPr>
              <a:picLocks noChangeAspect="1"/>
            </p:cNvPicPr>
            <p:nvPr/>
          </p:nvPicPr>
          <p:blipFill>
            <a:blip r:embed="rId2"/>
            <a:stretch>
              <a:fillRect/>
            </a:stretch>
          </p:blipFill>
          <p:spPr>
            <a:xfrm>
              <a:off x="1403417" y="870132"/>
              <a:ext cx="4680000" cy="2342448"/>
            </a:xfrm>
            <a:prstGeom prst="rect">
              <a:avLst/>
            </a:prstGeom>
          </p:spPr>
        </p:pic>
        <p:grpSp>
          <p:nvGrpSpPr>
            <p:cNvPr id="20" name="Group 19"/>
            <p:cNvGrpSpPr/>
            <p:nvPr/>
          </p:nvGrpSpPr>
          <p:grpSpPr>
            <a:xfrm>
              <a:off x="313853" y="870132"/>
              <a:ext cx="10913065" cy="4505355"/>
              <a:chOff x="331436" y="878924"/>
              <a:chExt cx="10913065" cy="4505355"/>
            </a:xfrm>
          </p:grpSpPr>
          <p:grpSp>
            <p:nvGrpSpPr>
              <p:cNvPr id="19" name="Group 18"/>
              <p:cNvGrpSpPr/>
              <p:nvPr/>
            </p:nvGrpSpPr>
            <p:grpSpPr>
              <a:xfrm>
                <a:off x="6564501" y="878924"/>
                <a:ext cx="4680000" cy="4505355"/>
                <a:chOff x="6546917" y="993224"/>
                <a:chExt cx="4680000" cy="4505355"/>
              </a:xfrm>
            </p:grpSpPr>
            <p:pic>
              <p:nvPicPr>
                <p:cNvPr id="6" name="Picture 5"/>
                <p:cNvPicPr>
                  <a:picLocks noChangeAspect="1"/>
                </p:cNvPicPr>
                <p:nvPr/>
              </p:nvPicPr>
              <p:blipFill>
                <a:blip r:embed="rId3"/>
                <a:stretch>
                  <a:fillRect/>
                </a:stretch>
              </p:blipFill>
              <p:spPr>
                <a:xfrm>
                  <a:off x="6546917" y="993224"/>
                  <a:ext cx="4680000" cy="2342448"/>
                </a:xfrm>
                <a:prstGeom prst="rect">
                  <a:avLst/>
                </a:prstGeom>
              </p:spPr>
            </p:pic>
            <p:pic>
              <p:nvPicPr>
                <p:cNvPr id="16" name="Picture 15"/>
                <p:cNvPicPr>
                  <a:picLocks noChangeAspect="1"/>
                </p:cNvPicPr>
                <p:nvPr/>
              </p:nvPicPr>
              <p:blipFill>
                <a:blip r:embed="rId4"/>
                <a:stretch>
                  <a:fillRect/>
                </a:stretch>
              </p:blipFill>
              <p:spPr>
                <a:xfrm>
                  <a:off x="6546917" y="3156131"/>
                  <a:ext cx="4680000" cy="2342448"/>
                </a:xfrm>
                <a:prstGeom prst="rect">
                  <a:avLst/>
                </a:prstGeom>
              </p:spPr>
            </p:pic>
          </p:grpSp>
          <mc:AlternateContent xmlns:mc="http://schemas.openxmlformats.org/markup-compatibility/2006" xmlns:a14="http://schemas.microsoft.com/office/drawing/2010/main">
            <mc:Choice Requires="a14">
              <p:sp>
                <p:nvSpPr>
                  <p:cNvPr id="17" name="Rectangle 16"/>
                  <p:cNvSpPr/>
                  <p:nvPr/>
                </p:nvSpPr>
                <p:spPr>
                  <a:xfrm>
                    <a:off x="331436" y="1897273"/>
                    <a:ext cx="881767" cy="3057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200" i="1" smtClean="0">
                              <a:solidFill>
                                <a:prstClr val="black"/>
                              </a:solidFill>
                              <a:latin typeface="Cambria Math" panose="02040503050406030204" pitchFamily="18" charset="0"/>
                              <a:ea typeface="宋体" panose="02010600030101010101" pitchFamily="2" charset="-122"/>
                            </a:rPr>
                            <m:t>𝛿</m:t>
                          </m:r>
                          <m:r>
                            <a:rPr lang="en-US" altLang="zh-CN" sz="1200" b="0" i="1" smtClean="0">
                              <a:solidFill>
                                <a:prstClr val="black"/>
                              </a:solidFill>
                              <a:latin typeface="Cambria Math" panose="02040503050406030204" pitchFamily="18" charset="0"/>
                              <a:ea typeface="宋体" panose="02010600030101010101" pitchFamily="2" charset="-122"/>
                            </a:rPr>
                            <m:t>=0.01</m:t>
                          </m:r>
                        </m:oMath>
                      </m:oMathPara>
                    </a14:m>
                    <a:endParaRPr lang="zh-CN" altLang="en-US" sz="1200" dirty="0"/>
                  </a:p>
                </p:txBody>
              </p:sp>
            </mc:Choice>
            <mc:Fallback xmlns="">
              <p:sp>
                <p:nvSpPr>
                  <p:cNvPr id="17" name="Rectangle 16"/>
                  <p:cNvSpPr>
                    <a:spLocks noRot="1" noChangeAspect="1" noMove="1" noResize="1" noEditPoints="1" noAdjustHandles="1" noChangeArrowheads="1" noChangeShapeType="1" noTextEdit="1"/>
                  </p:cNvSpPr>
                  <p:nvPr/>
                </p:nvSpPr>
                <p:spPr>
                  <a:xfrm>
                    <a:off x="331436" y="1897273"/>
                    <a:ext cx="881767" cy="30575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378048" y="4060180"/>
                    <a:ext cx="788545" cy="3057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200" i="1" smtClean="0">
                              <a:solidFill>
                                <a:prstClr val="black"/>
                              </a:solidFill>
                              <a:latin typeface="Cambria Math" panose="02040503050406030204" pitchFamily="18" charset="0"/>
                              <a:ea typeface="宋体" panose="02010600030101010101" pitchFamily="2" charset="-122"/>
                            </a:rPr>
                            <m:t>𝛿</m:t>
                          </m:r>
                          <m:r>
                            <a:rPr lang="en-US" altLang="zh-CN" sz="1200" b="0" i="1" smtClean="0">
                              <a:solidFill>
                                <a:prstClr val="black"/>
                              </a:solidFill>
                              <a:latin typeface="Cambria Math" panose="02040503050406030204" pitchFamily="18" charset="0"/>
                              <a:ea typeface="宋体" panose="02010600030101010101" pitchFamily="2" charset="-122"/>
                            </a:rPr>
                            <m:t>=0.3</m:t>
                          </m:r>
                        </m:oMath>
                      </m:oMathPara>
                    </a14:m>
                    <a:endParaRPr lang="zh-CN" altLang="en-US" sz="1200" dirty="0"/>
                  </a:p>
                </p:txBody>
              </p:sp>
            </mc:Choice>
            <mc:Fallback xmlns="">
              <p:sp>
                <p:nvSpPr>
                  <p:cNvPr id="18" name="Rectangle 17"/>
                  <p:cNvSpPr>
                    <a:spLocks noRot="1" noChangeAspect="1" noMove="1" noResize="1" noEditPoints="1" noAdjustHandles="1" noChangeArrowheads="1" noChangeShapeType="1" noTextEdit="1"/>
                  </p:cNvSpPr>
                  <p:nvPr/>
                </p:nvSpPr>
                <p:spPr>
                  <a:xfrm>
                    <a:off x="378048" y="4060180"/>
                    <a:ext cx="788545" cy="305750"/>
                  </a:xfrm>
                  <a:prstGeom prst="rect">
                    <a:avLst/>
                  </a:prstGeom>
                  <a:blipFill>
                    <a:blip r:embed="rId6"/>
                    <a:stretch>
                      <a:fillRect/>
                    </a:stretch>
                  </a:blipFill>
                </p:spPr>
                <p:txBody>
                  <a:bodyPr/>
                  <a:lstStyle/>
                  <a:p>
                    <a:r>
                      <a:rPr lang="zh-CN" altLang="en-US">
                        <a:noFill/>
                      </a:rPr>
                      <a:t> </a:t>
                    </a:r>
                  </a:p>
                </p:txBody>
              </p:sp>
            </mc:Fallback>
          </mc:AlternateContent>
        </p:grpSp>
        <p:pic>
          <p:nvPicPr>
            <p:cNvPr id="21" name="Picture 20"/>
            <p:cNvPicPr>
              <a:picLocks noChangeAspect="1"/>
            </p:cNvPicPr>
            <p:nvPr/>
          </p:nvPicPr>
          <p:blipFill>
            <a:blip r:embed="rId7"/>
            <a:stretch>
              <a:fillRect/>
            </a:stretch>
          </p:blipFill>
          <p:spPr>
            <a:xfrm>
              <a:off x="1403417" y="3033039"/>
              <a:ext cx="4680000" cy="2342448"/>
            </a:xfrm>
            <a:prstGeom prst="rect">
              <a:avLst/>
            </a:prstGeom>
          </p:spPr>
        </p:pic>
      </p:grpSp>
      <p:sp>
        <p:nvSpPr>
          <p:cNvPr id="24" name="Rectangle 23"/>
          <p:cNvSpPr/>
          <p:nvPr/>
        </p:nvSpPr>
        <p:spPr>
          <a:xfrm>
            <a:off x="368519" y="5486399"/>
            <a:ext cx="11696700" cy="457369"/>
          </a:xfrm>
          <a:prstGeom prst="rect">
            <a:avLst/>
          </a:prstGeom>
        </p:spPr>
        <p:txBody>
          <a:bodyPr wrap="square">
            <a:spAutoFit/>
          </a:bodyPr>
          <a:lstStyle/>
          <a:p>
            <a:pPr lvl="0">
              <a:lnSpc>
                <a:spcPct val="150000"/>
              </a:lnSpc>
            </a:pPr>
            <a:r>
              <a:rPr kumimoji="0" lang="en-US" altLang="zh-CN" b="0" i="0" u="none" strike="noStrike" kern="1200" cap="none" spc="0" normalizeH="0" baseline="0" noProof="0" dirty="0" smtClean="0">
                <a:ln>
                  <a:noFill/>
                </a:ln>
                <a:solidFill>
                  <a:srgbClr val="C00000"/>
                </a:solidFill>
                <a:effectLst/>
                <a:uLnTx/>
                <a:uFillTx/>
                <a:latin typeface="Georgia"/>
                <a:ea typeface="宋体" panose="02010600030101010101" pitchFamily="2" charset="-122"/>
              </a:rPr>
              <a:t>    Description</a:t>
            </a:r>
            <a:endParaRPr kumimoji="0" lang="zh-CN" altLang="en-US" b="0" i="0" u="none" strike="noStrike" kern="1200" cap="none" spc="0" normalizeH="0" baseline="0" noProof="0" dirty="0">
              <a:ln>
                <a:noFill/>
              </a:ln>
              <a:solidFill>
                <a:srgbClr val="C00000"/>
              </a:solidFill>
              <a:effectLst/>
              <a:uLnTx/>
              <a:uFillTx/>
              <a:latin typeface="Georgia"/>
              <a:ea typeface="宋体" panose="02010600030101010101" pitchFamily="2" charset="-122"/>
            </a:endParaRPr>
          </a:p>
        </p:txBody>
      </p:sp>
    </p:spTree>
    <p:extLst>
      <p:ext uri="{BB962C8B-B14F-4D97-AF65-F5344CB8AC3E}">
        <p14:creationId xmlns:p14="http://schemas.microsoft.com/office/powerpoint/2010/main" val="541903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36149" y="1502227"/>
            <a:ext cx="9334924" cy="4466703"/>
            <a:chOff x="1426040" y="1554153"/>
            <a:chExt cx="8799258" cy="4466703"/>
          </a:xfrm>
        </p:grpSpPr>
        <p:grpSp>
          <p:nvGrpSpPr>
            <p:cNvPr id="5" name="Group 4"/>
            <p:cNvGrpSpPr/>
            <p:nvPr/>
          </p:nvGrpSpPr>
          <p:grpSpPr>
            <a:xfrm>
              <a:off x="1426040" y="1554153"/>
              <a:ext cx="8799258" cy="4406826"/>
              <a:chOff x="653524" y="573741"/>
              <a:chExt cx="10932175" cy="540565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524" y="573742"/>
                <a:ext cx="5400000" cy="540564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5698" y="573741"/>
                <a:ext cx="5400001" cy="5405649"/>
              </a:xfrm>
              <a:prstGeom prst="rect">
                <a:avLst/>
              </a:prstGeom>
            </p:spPr>
          </p:pic>
        </p:grpSp>
        <p:sp>
          <p:nvSpPr>
            <p:cNvPr id="12" name="TextBox 11"/>
            <p:cNvSpPr txBox="1"/>
            <p:nvPr/>
          </p:nvSpPr>
          <p:spPr>
            <a:xfrm>
              <a:off x="2462526" y="5682302"/>
              <a:ext cx="227346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 </a:t>
              </a:r>
              <a:r>
                <a:rPr kumimoji="0" lang="en-US" sz="16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rPr>
                <a:t>= 6.0152; Gw= 0 </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13" name="TextBox 12"/>
            <p:cNvSpPr txBox="1"/>
            <p:nvPr/>
          </p:nvSpPr>
          <p:spPr>
            <a:xfrm>
              <a:off x="7129566" y="5682302"/>
              <a:ext cx="184502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rPr>
                <a:t>D=0; Gw=0.59</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grpSp>
      <p:sp>
        <p:nvSpPr>
          <p:cNvPr id="4" name="Rectangle 3"/>
          <p:cNvSpPr/>
          <p:nvPr/>
        </p:nvSpPr>
        <p:spPr>
          <a:xfrm>
            <a:off x="336149" y="401667"/>
            <a:ext cx="11520856" cy="55399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prstClr val="black"/>
                </a:solidFill>
                <a:effectLst/>
                <a:uLnTx/>
                <a:uFillTx/>
                <a:latin typeface="Georgia"/>
                <a:ea typeface="宋体" panose="02010600030101010101" pitchFamily="2" charset="-122"/>
                <a:cs typeface="+mn-cs"/>
              </a:rPr>
              <a:t>RG phase response curve</a:t>
            </a:r>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p:sp>
        <p:nvSpPr>
          <p:cNvPr id="10" name="Rectangle 9"/>
          <p:cNvSpPr/>
          <p:nvPr/>
        </p:nvSpPr>
        <p:spPr>
          <a:xfrm>
            <a:off x="336149" y="1000155"/>
            <a:ext cx="11855851"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Georgia"/>
                <a:ea typeface="宋体" panose="02010600030101010101" pitchFamily="2" charset="-122"/>
                <a:cs typeface="Calibri" panose="020F0502020204030204" pitchFamily="34" charset="0"/>
              </a:rPr>
              <a:t>The perturbation response when </a:t>
            </a:r>
            <a:r>
              <a:rPr kumimoji="0" lang="en-US" altLang="zh-CN" sz="2000" b="0" i="0" u="none" strike="noStrike" kern="1200" cap="none" spc="0" normalizeH="0" baseline="0" noProof="0" dirty="0" smtClean="0">
                <a:ln>
                  <a:noFill/>
                </a:ln>
                <a:solidFill>
                  <a:prstClr val="black"/>
                </a:solidFill>
                <a:effectLst/>
                <a:uLnTx/>
                <a:uFillTx/>
                <a:latin typeface="Georgia"/>
                <a:ea typeface="宋体" panose="02010600030101010101" pitchFamily="2" charset="-122"/>
                <a:cs typeface="Calibri" panose="020F0502020204030204" pitchFamily="34" charset="0"/>
              </a:rPr>
              <a:t>an </a:t>
            </a:r>
            <a:r>
              <a:rPr kumimoji="0" lang="en-US" altLang="zh-CN" sz="2000" b="0" i="0" u="none" strike="noStrike" kern="1200" cap="none" spc="0" normalizeH="0" baseline="0" noProof="0" dirty="0">
                <a:ln>
                  <a:noFill/>
                </a:ln>
                <a:solidFill>
                  <a:prstClr val="black"/>
                </a:solidFill>
                <a:effectLst/>
                <a:uLnTx/>
                <a:uFillTx/>
                <a:latin typeface="Georgia"/>
                <a:ea typeface="宋体" panose="02010600030101010101" pitchFamily="2" charset="-122"/>
                <a:cs typeface="Calibri" panose="020F0502020204030204" pitchFamily="34" charset="0"/>
              </a:rPr>
              <a:t>excitation stimulus of </a:t>
            </a:r>
            <a:r>
              <a:rPr kumimoji="0" lang="en-US" altLang="zh-CN" sz="20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Calibri" panose="020F0502020204030204" pitchFamily="34" charset="0"/>
              </a:rPr>
              <a:t>5</a:t>
            </a:r>
            <a:r>
              <a:rPr kumimoji="0" lang="en-US" altLang="zh-CN" sz="2000" b="0" i="0" u="none" strike="noStrike" kern="1200" cap="none" spc="0" normalizeH="0" baseline="0" noProof="0" dirty="0">
                <a:ln>
                  <a:noFill/>
                </a:ln>
                <a:solidFill>
                  <a:prstClr val="black"/>
                </a:solidFill>
                <a:effectLst/>
                <a:uLnTx/>
                <a:uFillTx/>
                <a:latin typeface="Georgia"/>
                <a:ea typeface="宋体" panose="02010600030101010101" pitchFamily="2" charset="-122"/>
                <a:cs typeface="Calibri" panose="020F0502020204030204" pitchFamily="34" charset="0"/>
              </a:rPr>
              <a:t> nA </a:t>
            </a:r>
            <a:r>
              <a:rPr kumimoji="0" lang="en-US" altLang="zh-CN" sz="2000" b="0" i="0" u="none" strike="noStrike" kern="1200" cap="none" spc="0" normalizeH="0" baseline="0" noProof="0" dirty="0" smtClean="0">
                <a:ln>
                  <a:noFill/>
                </a:ln>
                <a:solidFill>
                  <a:prstClr val="black"/>
                </a:solidFill>
                <a:effectLst/>
                <a:uLnTx/>
                <a:uFillTx/>
                <a:latin typeface="Georgia"/>
                <a:ea typeface="宋体" panose="02010600030101010101" pitchFamily="2" charset="-122"/>
                <a:cs typeface="Calibri" panose="020F0502020204030204" pitchFamily="34" charset="0"/>
              </a:rPr>
              <a:t>injected into </a:t>
            </a:r>
            <a:r>
              <a:rPr kumimoji="0" lang="en-US" altLang="zh-CN" sz="2000" b="0" i="0" u="none" strike="noStrike" kern="1200" cap="none" spc="0" normalizeH="0" baseline="0" noProof="0" dirty="0">
                <a:ln>
                  <a:noFill/>
                </a:ln>
                <a:solidFill>
                  <a:prstClr val="black"/>
                </a:solidFill>
                <a:effectLst/>
                <a:uLnTx/>
                <a:uFillTx/>
                <a:latin typeface="Georgia"/>
                <a:ea typeface="宋体" panose="02010600030101010101" pitchFamily="2" charset="-122"/>
                <a:cs typeface="Calibri" panose="020F0502020204030204" pitchFamily="34" charset="0"/>
              </a:rPr>
              <a:t>the extensor neuron during </a:t>
            </a:r>
            <a:r>
              <a:rPr kumimoji="0" lang="en-US" altLang="zh-CN" sz="20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Calibri" panose="020F0502020204030204" pitchFamily="34" charset="0"/>
              </a:rPr>
              <a:t>0.3-0.5</a:t>
            </a:r>
            <a:r>
              <a:rPr kumimoji="0" lang="en-US" altLang="zh-CN" sz="2000" b="0" i="0" u="none" strike="noStrike" kern="1200" cap="none" spc="0" normalizeH="0" baseline="0" noProof="0" dirty="0">
                <a:ln>
                  <a:noFill/>
                </a:ln>
                <a:solidFill>
                  <a:prstClr val="black"/>
                </a:solidFill>
                <a:effectLst/>
                <a:uLnTx/>
                <a:uFillTx/>
                <a:latin typeface="Georgia"/>
                <a:ea typeface="宋体" panose="02010600030101010101" pitchFamily="2" charset="-122"/>
                <a:cs typeface="Calibri" panose="020F0502020204030204" pitchFamily="34" charset="0"/>
              </a:rPr>
              <a:t> of the normalized phase duration. </a:t>
            </a:r>
          </a:p>
        </p:txBody>
      </p:sp>
      <p:grpSp>
        <p:nvGrpSpPr>
          <p:cNvPr id="32" name="Group 31"/>
          <p:cNvGrpSpPr/>
          <p:nvPr/>
        </p:nvGrpSpPr>
        <p:grpSpPr>
          <a:xfrm>
            <a:off x="9480740" y="2045727"/>
            <a:ext cx="2638897" cy="2160880"/>
            <a:chOff x="9619286" y="2202413"/>
            <a:chExt cx="2638897" cy="2160880"/>
          </a:xfrm>
        </p:grpSpPr>
        <p:grpSp>
          <p:nvGrpSpPr>
            <p:cNvPr id="3" name="Group 2"/>
            <p:cNvGrpSpPr/>
            <p:nvPr/>
          </p:nvGrpSpPr>
          <p:grpSpPr>
            <a:xfrm>
              <a:off x="9619286" y="2202413"/>
              <a:ext cx="2638897" cy="1023781"/>
              <a:chOff x="9619286" y="2202413"/>
              <a:chExt cx="2638897" cy="1023781"/>
            </a:xfrm>
          </p:grpSpPr>
          <p:cxnSp>
            <p:nvCxnSpPr>
              <p:cNvPr id="22" name="Straight Connector 21"/>
              <p:cNvCxnSpPr/>
              <p:nvPr/>
            </p:nvCxnSpPr>
            <p:spPr>
              <a:xfrm>
                <a:off x="9619286" y="2381843"/>
                <a:ext cx="556274" cy="0"/>
              </a:xfrm>
              <a:prstGeom prst="line">
                <a:avLst/>
              </a:prstGeom>
              <a:ln w="19050">
                <a:solidFill>
                  <a:srgbClr val="FF0000"/>
                </a:solidFill>
                <a:prstDash val="sysDot"/>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3" name="TextBox 22"/>
              <p:cNvSpPr txBox="1"/>
              <p:nvPr/>
            </p:nvSpPr>
            <p:spPr>
              <a:xfrm>
                <a:off x="10280557" y="2202413"/>
                <a:ext cx="19776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prstClr val="black"/>
                    </a:solidFill>
                    <a:effectLst/>
                    <a:uLnTx/>
                    <a:uFillTx/>
                    <a:latin typeface="Georgia"/>
                    <a:ea typeface="Segoe UI Historic" panose="020B0502040204020203" pitchFamily="34" charset="0"/>
                    <a:cs typeface="Segoe UI Historic" panose="020B0502040204020203" pitchFamily="34" charset="0"/>
                  </a:rPr>
                  <a:t>Extensor neuron activities for unperturbed situation</a:t>
                </a:r>
                <a:endParaRPr kumimoji="0" lang="zh-CN" altLang="en-US" sz="1200" b="0" i="0" u="none" strike="noStrike" kern="1200" cap="none" spc="0" normalizeH="0" baseline="0" noProof="0" dirty="0">
                  <a:ln>
                    <a:noFill/>
                  </a:ln>
                  <a:solidFill>
                    <a:prstClr val="black"/>
                  </a:solidFill>
                  <a:effectLst/>
                  <a:uLnTx/>
                  <a:uFillTx/>
                  <a:latin typeface="Georgia"/>
                  <a:ea typeface="宋体" panose="02010600030101010101" pitchFamily="2" charset="-122"/>
                  <a:cs typeface="Segoe UI Historic" panose="020B0502040204020203" pitchFamily="34" charset="0"/>
                </a:endParaRPr>
              </a:p>
            </p:txBody>
          </p:sp>
          <p:cxnSp>
            <p:nvCxnSpPr>
              <p:cNvPr id="24" name="Straight Connector 23"/>
              <p:cNvCxnSpPr/>
              <p:nvPr/>
            </p:nvCxnSpPr>
            <p:spPr>
              <a:xfrm>
                <a:off x="9619286" y="2995362"/>
                <a:ext cx="556274" cy="0"/>
              </a:xfrm>
              <a:prstGeom prst="line">
                <a:avLst/>
              </a:prstGeom>
              <a:ln w="19050">
                <a:solidFill>
                  <a:srgbClr val="0000FF"/>
                </a:solidFill>
                <a:prstDash val="sysDot"/>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6" name="TextBox 25"/>
              <p:cNvSpPr txBox="1"/>
              <p:nvPr/>
            </p:nvSpPr>
            <p:spPr>
              <a:xfrm>
                <a:off x="10280557" y="2764529"/>
                <a:ext cx="19776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prstClr val="black"/>
                    </a:solidFill>
                    <a:effectLst/>
                    <a:uLnTx/>
                    <a:uFillTx/>
                    <a:latin typeface="Georgia"/>
                    <a:ea typeface="Segoe UI Historic" panose="020B0502040204020203" pitchFamily="34" charset="0"/>
                    <a:cs typeface="Segoe UI Historic" panose="020B0502040204020203" pitchFamily="34" charset="0"/>
                  </a:rPr>
                  <a:t>Flexor neuron activities for unperturbed situation</a:t>
                </a:r>
                <a:endParaRPr kumimoji="0" lang="zh-CN" altLang="en-US" sz="1200" b="0" i="0" u="none" strike="noStrike" kern="1200" cap="none" spc="0" normalizeH="0" baseline="0" noProof="0" dirty="0">
                  <a:ln>
                    <a:noFill/>
                  </a:ln>
                  <a:solidFill>
                    <a:prstClr val="black"/>
                  </a:solidFill>
                  <a:effectLst/>
                  <a:uLnTx/>
                  <a:uFillTx/>
                  <a:latin typeface="Georgia"/>
                  <a:ea typeface="宋体" panose="02010600030101010101" pitchFamily="2" charset="-122"/>
                  <a:cs typeface="Segoe UI Historic" panose="020B0502040204020203" pitchFamily="34" charset="0"/>
                </a:endParaRPr>
              </a:p>
            </p:txBody>
          </p:sp>
        </p:grpSp>
        <p:grpSp>
          <p:nvGrpSpPr>
            <p:cNvPr id="27" name="Group 26"/>
            <p:cNvGrpSpPr/>
            <p:nvPr/>
          </p:nvGrpSpPr>
          <p:grpSpPr>
            <a:xfrm>
              <a:off x="9619286" y="3339512"/>
              <a:ext cx="2638897" cy="1023781"/>
              <a:chOff x="9619286" y="2202413"/>
              <a:chExt cx="2638897" cy="1023781"/>
            </a:xfrm>
          </p:grpSpPr>
          <p:cxnSp>
            <p:nvCxnSpPr>
              <p:cNvPr id="28" name="Straight Connector 27"/>
              <p:cNvCxnSpPr/>
              <p:nvPr/>
            </p:nvCxnSpPr>
            <p:spPr>
              <a:xfrm>
                <a:off x="9619286" y="2381843"/>
                <a:ext cx="556274" cy="0"/>
              </a:xfrm>
              <a:prstGeom prst="line">
                <a:avLst/>
              </a:prstGeom>
              <a:ln w="19050">
                <a:solidFill>
                  <a:srgbClr val="FF0000"/>
                </a:solidFill>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9" name="TextBox 28"/>
              <p:cNvSpPr txBox="1"/>
              <p:nvPr/>
            </p:nvSpPr>
            <p:spPr>
              <a:xfrm>
                <a:off x="10280557" y="2202413"/>
                <a:ext cx="19776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prstClr val="black"/>
                    </a:solidFill>
                    <a:effectLst/>
                    <a:uLnTx/>
                    <a:uFillTx/>
                    <a:latin typeface="Georgia"/>
                    <a:ea typeface="Segoe UI Historic" panose="020B0502040204020203" pitchFamily="34" charset="0"/>
                    <a:cs typeface="Segoe UI Historic" panose="020B0502040204020203" pitchFamily="34" charset="0"/>
                  </a:rPr>
                  <a:t>Extensor neuron activities for perturbed situation</a:t>
                </a:r>
                <a:endParaRPr kumimoji="0" lang="zh-CN" altLang="en-US" sz="1200" b="0" i="0" u="none" strike="noStrike" kern="1200" cap="none" spc="0" normalizeH="0" baseline="0" noProof="0" dirty="0">
                  <a:ln>
                    <a:noFill/>
                  </a:ln>
                  <a:solidFill>
                    <a:prstClr val="black"/>
                  </a:solidFill>
                  <a:effectLst/>
                  <a:uLnTx/>
                  <a:uFillTx/>
                  <a:latin typeface="Georgia"/>
                  <a:ea typeface="宋体" panose="02010600030101010101" pitchFamily="2" charset="-122"/>
                  <a:cs typeface="Segoe UI Historic" panose="020B0502040204020203" pitchFamily="34" charset="0"/>
                </a:endParaRPr>
              </a:p>
            </p:txBody>
          </p:sp>
          <p:cxnSp>
            <p:nvCxnSpPr>
              <p:cNvPr id="30" name="Straight Connector 29"/>
              <p:cNvCxnSpPr/>
              <p:nvPr/>
            </p:nvCxnSpPr>
            <p:spPr>
              <a:xfrm>
                <a:off x="9619286" y="2995362"/>
                <a:ext cx="556274" cy="0"/>
              </a:xfrm>
              <a:prstGeom prst="line">
                <a:avLst/>
              </a:prstGeom>
              <a:ln w="19050">
                <a:solidFill>
                  <a:srgbClr val="0000FF"/>
                </a:solidFill>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31" name="TextBox 30"/>
              <p:cNvSpPr txBox="1"/>
              <p:nvPr/>
            </p:nvSpPr>
            <p:spPr>
              <a:xfrm>
                <a:off x="10280557" y="2764529"/>
                <a:ext cx="19776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prstClr val="black"/>
                    </a:solidFill>
                    <a:effectLst/>
                    <a:uLnTx/>
                    <a:uFillTx/>
                    <a:latin typeface="Georgia"/>
                    <a:ea typeface="Segoe UI Historic" panose="020B0502040204020203" pitchFamily="34" charset="0"/>
                    <a:cs typeface="Segoe UI Historic" panose="020B0502040204020203" pitchFamily="34" charset="0"/>
                  </a:rPr>
                  <a:t>Flexor neuron activities for perturbed situation</a:t>
                </a:r>
                <a:endParaRPr kumimoji="0" lang="zh-CN" altLang="en-US" sz="1200" b="0" i="0" u="none" strike="noStrike" kern="1200" cap="none" spc="0" normalizeH="0" baseline="0" noProof="0" dirty="0">
                  <a:ln>
                    <a:noFill/>
                  </a:ln>
                  <a:solidFill>
                    <a:prstClr val="black"/>
                  </a:solidFill>
                  <a:effectLst/>
                  <a:uLnTx/>
                  <a:uFillTx/>
                  <a:latin typeface="Georgia"/>
                  <a:ea typeface="宋体" panose="02010600030101010101" pitchFamily="2" charset="-122"/>
                  <a:cs typeface="Segoe UI Historic" panose="020B0502040204020203" pitchFamily="34" charset="0"/>
                </a:endParaRPr>
              </a:p>
            </p:txBody>
          </p:sp>
        </p:grpSp>
      </p:grpSp>
      <p:sp>
        <p:nvSpPr>
          <p:cNvPr id="38" name="Rectangle 37"/>
          <p:cNvSpPr/>
          <p:nvPr/>
        </p:nvSpPr>
        <p:spPr>
          <a:xfrm>
            <a:off x="9476781" y="1701578"/>
            <a:ext cx="1189749"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Georgia"/>
                <a:ea typeface="Segoe UI Historic" panose="020B0502040204020203" pitchFamily="34" charset="0"/>
                <a:cs typeface="Segoe UI Historic" panose="020B0502040204020203" pitchFamily="34" charset="0"/>
              </a:rPr>
              <a:t>Top column:</a:t>
            </a:r>
            <a:endParaRPr kumimoji="0" lang="zh-CN" altLang="en-US" sz="1400" b="0" i="0" u="none" strike="noStrike" kern="1200" cap="none" spc="0" normalizeH="0" baseline="0" noProof="0" dirty="0">
              <a:ln>
                <a:noFill/>
              </a:ln>
              <a:solidFill>
                <a:prstClr val="black"/>
              </a:solidFill>
              <a:effectLst/>
              <a:uLnTx/>
              <a:uFillTx/>
              <a:latin typeface="Georgia"/>
              <a:ea typeface="宋体" panose="02010600030101010101" pitchFamily="2" charset="-122"/>
              <a:cs typeface="Segoe UI Historic" panose="020B0502040204020203" pitchFamily="34" charset="0"/>
            </a:endParaRPr>
          </a:p>
        </p:txBody>
      </p:sp>
      <p:sp>
        <p:nvSpPr>
          <p:cNvPr id="39" name="Rectangle 38"/>
          <p:cNvSpPr/>
          <p:nvPr/>
        </p:nvSpPr>
        <p:spPr>
          <a:xfrm>
            <a:off x="9476780" y="4422962"/>
            <a:ext cx="1473480"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Georgia"/>
                <a:ea typeface="Segoe UI Historic" panose="020B0502040204020203" pitchFamily="34" charset="0"/>
                <a:cs typeface="Segoe UI Historic" panose="020B0502040204020203" pitchFamily="34" charset="0"/>
              </a:rPr>
              <a:t>Bottom column:</a:t>
            </a:r>
            <a:endParaRPr kumimoji="0" lang="zh-CN" altLang="en-US" sz="1400" b="0" i="0" u="none" strike="noStrike" kern="1200" cap="none" spc="0" normalizeH="0" baseline="0" noProof="0" dirty="0">
              <a:ln>
                <a:noFill/>
              </a:ln>
              <a:solidFill>
                <a:prstClr val="black"/>
              </a:solidFill>
              <a:effectLst/>
              <a:uLnTx/>
              <a:uFillTx/>
              <a:latin typeface="Georgia"/>
              <a:ea typeface="宋体" panose="02010600030101010101" pitchFamily="2" charset="-122"/>
              <a:cs typeface="Segoe UI Historic" panose="020B0502040204020203" pitchFamily="34" charset="0"/>
            </a:endParaRPr>
          </a:p>
        </p:txBody>
      </p:sp>
      <p:sp>
        <p:nvSpPr>
          <p:cNvPr id="40" name="Rectangle 39"/>
          <p:cNvSpPr/>
          <p:nvPr/>
        </p:nvSpPr>
        <p:spPr>
          <a:xfrm>
            <a:off x="9476780" y="4730739"/>
            <a:ext cx="2642857" cy="73866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Georgia"/>
                <a:ea typeface="宋体" panose="02010600030101010101" pitchFamily="2" charset="-122"/>
                <a:cs typeface="+mn-cs"/>
              </a:rPr>
              <a:t>Neuron </a:t>
            </a:r>
            <a:r>
              <a:rPr kumimoji="0" lang="en-US" altLang="zh-CN" sz="14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rPr>
              <a:t>actives </a:t>
            </a:r>
            <a:r>
              <a:rPr kumimoji="0" lang="en-US" altLang="zh-CN" sz="1400" b="0" i="0" u="none" strike="noStrike" kern="1200" cap="none" spc="0" normalizeH="0" baseline="0" noProof="0" dirty="0" smtClean="0">
                <a:ln>
                  <a:noFill/>
                </a:ln>
                <a:solidFill>
                  <a:prstClr val="black"/>
                </a:solidFill>
                <a:effectLst/>
                <a:uLnTx/>
                <a:uFillTx/>
                <a:latin typeface="Georgia"/>
                <a:ea typeface="宋体" panose="02010600030101010101" pitchFamily="2" charset="-122"/>
                <a:cs typeface="+mn-cs"/>
              </a:rPr>
              <a:t>for </a:t>
            </a:r>
            <a:r>
              <a:rPr kumimoji="0" lang="en-US" altLang="zh-CN" sz="14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rPr>
              <a:t>the extensor neurons in the phase plane.</a:t>
            </a:r>
            <a:endParaRPr kumimoji="0" lang="zh-CN" altLang="en-US" sz="14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p:sp>
        <p:nvSpPr>
          <p:cNvPr id="41" name="Rectangle 40"/>
          <p:cNvSpPr/>
          <p:nvPr/>
        </p:nvSpPr>
        <p:spPr>
          <a:xfrm>
            <a:off x="568726" y="5842295"/>
            <a:ext cx="11489860" cy="101566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prstClr val="black"/>
                </a:solidFill>
                <a:effectLst/>
                <a:uLnTx/>
                <a:uFillTx/>
                <a:latin typeface="Georgia"/>
                <a:ea typeface="宋体" panose="02010600030101010101" pitchFamily="2" charset="-122"/>
                <a:cs typeface="+mn-cs"/>
              </a:rPr>
              <a:t>     As</a:t>
            </a:r>
            <a:r>
              <a:rPr kumimoji="0" lang="en-US" altLang="zh-CN" sz="2000" b="0" i="0" u="none" strike="noStrike" kern="1200" cap="none" spc="0" normalizeH="0" noProof="0" dirty="0" smtClean="0">
                <a:ln>
                  <a:noFill/>
                </a:ln>
                <a:solidFill>
                  <a:prstClr val="black"/>
                </a:solidFill>
                <a:effectLst/>
                <a:uLnTx/>
                <a:uFillTx/>
                <a:latin typeface="Georgia"/>
                <a:ea typeface="宋体" panose="02010600030101010101" pitchFamily="2" charset="-122"/>
                <a:cs typeface="+mn-cs"/>
              </a:rPr>
              <a:t> the phase orbit size is shrink by the Gw, when encountering same level of perturbation, the phase response is different. </a:t>
            </a:r>
            <a:endParaRPr kumimoji="0" lang="en-US" altLang="zh-CN" sz="20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p:spTree>
    <p:extLst>
      <p:ext uri="{BB962C8B-B14F-4D97-AF65-F5344CB8AC3E}">
        <p14:creationId xmlns:p14="http://schemas.microsoft.com/office/powerpoint/2010/main" val="2242209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8464" y="396239"/>
            <a:ext cx="11520856" cy="55399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prstClr val="black"/>
                </a:solidFill>
                <a:effectLst/>
                <a:uLnTx/>
                <a:uFillTx/>
                <a:latin typeface="Georgia"/>
                <a:ea typeface="宋体" panose="02010600030101010101" pitchFamily="2" charset="-122"/>
                <a:cs typeface="+mn-cs"/>
              </a:rPr>
              <a:t>RG phase response curve</a:t>
            </a:r>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p:pic>
        <p:nvPicPr>
          <p:cNvPr id="3" name="Picture 2"/>
          <p:cNvPicPr>
            <a:picLocks noChangeAspect="1"/>
          </p:cNvPicPr>
          <p:nvPr/>
        </p:nvPicPr>
        <p:blipFill rotWithShape="1">
          <a:blip r:embed="rId3"/>
          <a:srcRect t="9565"/>
          <a:stretch/>
        </p:blipFill>
        <p:spPr>
          <a:xfrm>
            <a:off x="4403067" y="1096254"/>
            <a:ext cx="6927417" cy="2889510"/>
          </a:xfrm>
          <a:prstGeom prst="rect">
            <a:avLst/>
          </a:prstGeom>
        </p:spPr>
      </p:pic>
      <p:sp>
        <p:nvSpPr>
          <p:cNvPr id="7" name="TextBox 6"/>
          <p:cNvSpPr txBox="1"/>
          <p:nvPr/>
        </p:nvSpPr>
        <p:spPr>
          <a:xfrm>
            <a:off x="536589" y="4603811"/>
            <a:ext cx="10902936" cy="193899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000" b="0" i="0" u="none" strike="noStrike" kern="1200" cap="none" spc="0" normalizeH="0" baseline="0" noProof="0" dirty="0" smtClean="0">
                <a:ln>
                  <a:noFill/>
                </a:ln>
                <a:solidFill>
                  <a:prstClr val="black"/>
                </a:solidFill>
                <a:effectLst/>
                <a:uLnTx/>
                <a:uFillTx/>
                <a:latin typeface="Georgia"/>
                <a:ea typeface="宋体" panose="02010600030101010101" pitchFamily="2" charset="-122"/>
                <a:cs typeface="+mn-cs"/>
              </a:rPr>
              <a:t>I set Gw as zero</a:t>
            </a:r>
            <a:r>
              <a:rPr kumimoji="0" lang="en-US" altLang="zh-CN" sz="2000" b="0" i="0" u="none" strike="noStrike" kern="1200" cap="none" spc="0" normalizeH="0" noProof="0" dirty="0" smtClean="0">
                <a:ln>
                  <a:noFill/>
                </a:ln>
                <a:solidFill>
                  <a:prstClr val="black"/>
                </a:solidFill>
                <a:effectLst/>
                <a:uLnTx/>
                <a:uFillTx/>
                <a:latin typeface="Georgia"/>
                <a:ea typeface="宋体" panose="02010600030101010101" pitchFamily="2" charset="-122"/>
                <a:cs typeface="+mn-cs"/>
              </a:rPr>
              <a:t> and</a:t>
            </a:r>
            <a:r>
              <a:rPr kumimoji="0" lang="en-US" altLang="zh-CN" sz="2000" b="0" i="0" u="none" strike="noStrike" kern="1200" cap="none" spc="0" normalizeH="0" baseline="0" noProof="0" dirty="0" smtClean="0">
                <a:ln>
                  <a:noFill/>
                </a:ln>
                <a:solidFill>
                  <a:prstClr val="black"/>
                </a:solidFill>
                <a:effectLst/>
                <a:uLnTx/>
                <a:uFillTx/>
                <a:latin typeface="Georgia"/>
                <a:ea typeface="宋体" panose="02010600030101010101" pitchFamily="2" charset="-122"/>
                <a:cs typeface="+mn-cs"/>
              </a:rPr>
              <a:t> reproduced the results as shown in the figures using parameter values in reference.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CN" sz="20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000" b="0" i="0" u="none" strike="noStrike" kern="1200" cap="none" spc="0" normalizeH="0" baseline="0" noProof="0" dirty="0" smtClean="0">
                <a:ln>
                  <a:noFill/>
                </a:ln>
                <a:solidFill>
                  <a:prstClr val="black"/>
                </a:solidFill>
                <a:effectLst/>
                <a:uLnTx/>
                <a:uFillTx/>
                <a:latin typeface="Georgia"/>
                <a:ea typeface="宋体" panose="02010600030101010101" pitchFamily="2" charset="-122"/>
                <a:cs typeface="+mn-cs"/>
              </a:rPr>
              <a:t>Then</a:t>
            </a:r>
            <a:r>
              <a:rPr kumimoji="0" lang="en-US" altLang="zh-CN" sz="2000" b="0" i="0" u="none" strike="noStrike" kern="1200" cap="none" spc="0" normalizeH="0" noProof="0" dirty="0" smtClean="0">
                <a:ln>
                  <a:noFill/>
                </a:ln>
                <a:solidFill>
                  <a:prstClr val="black"/>
                </a:solidFill>
                <a:effectLst/>
                <a:uLnTx/>
                <a:uFillTx/>
                <a:latin typeface="Georgia"/>
                <a:ea typeface="宋体" panose="02010600030101010101" pitchFamily="2" charset="-122"/>
                <a:cs typeface="+mn-cs"/>
              </a:rPr>
              <a:t> I </a:t>
            </a:r>
            <a:r>
              <a:rPr kumimoji="0" lang="en-US" altLang="zh-CN" sz="2000" b="0" i="0" u="none" strike="noStrike" kern="1200" cap="none" spc="0" normalizeH="0" baseline="0" noProof="0" dirty="0" smtClean="0">
                <a:ln>
                  <a:noFill/>
                </a:ln>
                <a:solidFill>
                  <a:prstClr val="black"/>
                </a:solidFill>
                <a:effectLst/>
                <a:uLnTx/>
                <a:uFillTx/>
                <a:latin typeface="Georgia"/>
                <a:ea typeface="宋体" panose="02010600030101010101" pitchFamily="2" charset="-122"/>
                <a:cs typeface="+mn-cs"/>
              </a:rPr>
              <a:t>produced the phase response curve using rat’s neural parameters.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CN" sz="20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000" b="0" i="0" u="none" strike="noStrike" kern="1200" cap="none" spc="0" normalizeH="0" baseline="0" noProof="0" dirty="0" smtClean="0">
                <a:ln>
                  <a:noFill/>
                </a:ln>
                <a:solidFill>
                  <a:prstClr val="black"/>
                </a:solidFill>
                <a:effectLst/>
                <a:uLnTx/>
                <a:uFillTx/>
                <a:latin typeface="Georgia"/>
                <a:ea typeface="宋体" panose="02010600030101010101" pitchFamily="2" charset="-122"/>
                <a:cs typeface="+mn-cs"/>
              </a:rPr>
              <a:t>Then I investigated how Gw affects the phase response</a:t>
            </a:r>
            <a:r>
              <a:rPr kumimoji="0" lang="en-US" altLang="zh-CN" sz="2000" b="0" i="0" u="none" strike="noStrike" kern="1200" cap="none" spc="0" normalizeH="0" noProof="0" dirty="0" smtClean="0">
                <a:ln>
                  <a:noFill/>
                </a:ln>
                <a:solidFill>
                  <a:prstClr val="black"/>
                </a:solidFill>
                <a:effectLst/>
                <a:uLnTx/>
                <a:uFillTx/>
                <a:latin typeface="Georgia"/>
                <a:ea typeface="宋体" panose="02010600030101010101" pitchFamily="2" charset="-122"/>
                <a:cs typeface="+mn-cs"/>
              </a:rPr>
              <a:t> curve.</a:t>
            </a:r>
            <a:endParaRPr kumimoji="0" lang="zh-CN" altLang="en-US" sz="20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p:grpSp>
        <p:nvGrpSpPr>
          <p:cNvPr id="28" name="Group 27"/>
          <p:cNvGrpSpPr/>
          <p:nvPr/>
        </p:nvGrpSpPr>
        <p:grpSpPr>
          <a:xfrm>
            <a:off x="672638" y="1580906"/>
            <a:ext cx="3072650" cy="2269107"/>
            <a:chOff x="9094794" y="2529775"/>
            <a:chExt cx="3072650" cy="2269107"/>
          </a:xfrm>
        </p:grpSpPr>
        <p:pic>
          <p:nvPicPr>
            <p:cNvPr id="29" name="Picture 28"/>
            <p:cNvPicPr>
              <a:picLocks noChangeAspect="1"/>
            </p:cNvPicPr>
            <p:nvPr/>
          </p:nvPicPr>
          <p:blipFill>
            <a:blip r:embed="rId4"/>
            <a:stretch>
              <a:fillRect/>
            </a:stretch>
          </p:blipFill>
          <p:spPr>
            <a:xfrm>
              <a:off x="9094794" y="2652904"/>
              <a:ext cx="3072650" cy="2145978"/>
            </a:xfrm>
            <a:prstGeom prst="rect">
              <a:avLst/>
            </a:prstGeom>
          </p:spPr>
        </p:pic>
        <p:cxnSp>
          <p:nvCxnSpPr>
            <p:cNvPr id="30" name="Straight Arrow Connector 29"/>
            <p:cNvCxnSpPr/>
            <p:nvPr/>
          </p:nvCxnSpPr>
          <p:spPr>
            <a:xfrm flipH="1">
              <a:off x="9939909" y="2776034"/>
              <a:ext cx="470256" cy="30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0801840" y="2776034"/>
              <a:ext cx="473861" cy="30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10484824" y="2529775"/>
                  <a:ext cx="278094" cy="24625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10484824" y="2529775"/>
                  <a:ext cx="278094" cy="246259"/>
                </a:xfrm>
                <a:prstGeom prst="rect">
                  <a:avLst/>
                </a:prstGeom>
                <a:blipFill>
                  <a:blip r:embed="rId5"/>
                  <a:stretch>
                    <a:fillRect l="-21739" r="-13043" b="-31707"/>
                  </a:stretch>
                </a:blipFill>
              </p:spPr>
              <p:txBody>
                <a:bodyPr/>
                <a:lstStyle/>
                <a:p>
                  <a:r>
                    <a:rPr lang="zh-CN" altLang="en-US">
                      <a:noFill/>
                    </a:rPr>
                    <a:t> </a:t>
                  </a:r>
                </a:p>
              </p:txBody>
            </p:sp>
          </mc:Fallback>
        </mc:AlternateContent>
      </p:grpSp>
      <p:sp>
        <p:nvSpPr>
          <p:cNvPr id="11" name="TextBox 10"/>
          <p:cNvSpPr txBox="1"/>
          <p:nvPr/>
        </p:nvSpPr>
        <p:spPr>
          <a:xfrm>
            <a:off x="4322910" y="641648"/>
            <a:ext cx="7688323" cy="369332"/>
          </a:xfrm>
          <a:prstGeom prst="rect">
            <a:avLst/>
          </a:prstGeom>
          <a:noFill/>
        </p:spPr>
        <p:txBody>
          <a:bodyPr wrap="none" rtlCol="0">
            <a:spAutoFit/>
          </a:bodyPr>
          <a:lstStyle/>
          <a:p>
            <a:r>
              <a:rPr lang="en-US" altLang="zh-CN" dirty="0" smtClean="0"/>
              <a:t>Previous work by NS determined the PRC of insect model while varying G</a:t>
            </a:r>
            <a:endParaRPr lang="zh-CN" altLang="en-US" dirty="0"/>
          </a:p>
        </p:txBody>
      </p:sp>
      <p:sp>
        <p:nvSpPr>
          <p:cNvPr id="34" name="TextBox 33"/>
          <p:cNvSpPr txBox="1"/>
          <p:nvPr/>
        </p:nvSpPr>
        <p:spPr>
          <a:xfrm>
            <a:off x="2273250" y="2962275"/>
            <a:ext cx="351378" cy="369332"/>
          </a:xfrm>
          <a:prstGeom prst="rect">
            <a:avLst/>
          </a:prstGeom>
          <a:noFill/>
        </p:spPr>
        <p:txBody>
          <a:bodyPr wrap="none" rtlCol="0">
            <a:spAutoFit/>
          </a:bodyPr>
          <a:lstStyle/>
          <a:p>
            <a:r>
              <a:rPr lang="en-US" altLang="zh-CN" dirty="0" smtClean="0"/>
              <a:t>G</a:t>
            </a:r>
            <a:endParaRPr lang="zh-CN" altLang="en-US" dirty="0"/>
          </a:p>
        </p:txBody>
      </p:sp>
    </p:spTree>
    <p:extLst>
      <p:ext uri="{BB962C8B-B14F-4D97-AF65-F5344CB8AC3E}">
        <p14:creationId xmlns:p14="http://schemas.microsoft.com/office/powerpoint/2010/main" val="4020398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367107" y="434713"/>
                <a:ext cx="11520856" cy="4979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prstClr val="black"/>
                    </a:solidFill>
                    <a:effectLst/>
                    <a:uLnTx/>
                    <a:uFillTx/>
                    <a:latin typeface="Georgia"/>
                    <a:ea typeface="宋体" panose="02010600030101010101" pitchFamily="2" charset="-122"/>
                    <a:cs typeface="+mn-cs"/>
                  </a:rPr>
                  <a:t>What is </a:t>
                </a:r>
                <a14:m>
                  <m:oMath xmlns:m="http://schemas.openxmlformats.org/officeDocument/2006/math">
                    <m:r>
                      <a:rPr kumimoji="0" lang="zh-CN" altLang="en-US" sz="2000"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mn-cs"/>
                      </a:rPr>
                      <m:t>𝛿</m:t>
                    </m:r>
                  </m:oMath>
                </a14:m>
                <a:r>
                  <a:rPr kumimoji="0" lang="en-US" altLang="zh-CN" sz="1800" b="0" i="0" u="none" strike="noStrike" kern="1200" cap="none" spc="0" normalizeH="0" baseline="0" noProof="0" dirty="0" smtClean="0">
                    <a:ln>
                      <a:noFill/>
                    </a:ln>
                    <a:solidFill>
                      <a:prstClr val="black"/>
                    </a:solidFill>
                    <a:effectLst/>
                    <a:uLnTx/>
                    <a:uFillTx/>
                    <a:latin typeface="Georgia"/>
                    <a:ea typeface="宋体"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4" name="Rectangle 3"/>
              <p:cNvSpPr>
                <a:spLocks noRot="1" noChangeAspect="1" noMove="1" noResize="1" noEditPoints="1" noAdjustHandles="1" noChangeArrowheads="1" noChangeShapeType="1" noTextEdit="1"/>
              </p:cNvSpPr>
              <p:nvPr/>
            </p:nvSpPr>
            <p:spPr>
              <a:xfrm>
                <a:off x="367107" y="434713"/>
                <a:ext cx="11520856" cy="497957"/>
              </a:xfrm>
              <a:prstGeom prst="rect">
                <a:avLst/>
              </a:prstGeom>
              <a:blipFill>
                <a:blip r:embed="rId2"/>
                <a:stretch>
                  <a:fillRect l="-529" b="-195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28653" y="1030769"/>
                <a:ext cx="10931009" cy="94160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black"/>
                    </a:solidFill>
                    <a:effectLst/>
                    <a:uLnTx/>
                    <a:uFillTx/>
                    <a:latin typeface="Georgia"/>
                    <a:ea typeface="宋体" panose="02010600030101010101" pitchFamily="2" charset="-122"/>
                    <a:cs typeface="+mn-cs"/>
                  </a:rPr>
                  <a:t>     The strength of the synaptic inhibition establishes the difference between the inhibited neuron’s resting potential </a:t>
                </a:r>
                <a14:m>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𝑉</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𝑖𝑛h</m:t>
                        </m:r>
                      </m:sub>
                    </m:sSub>
                  </m:oMath>
                </a14:m>
                <a:r>
                  <a:rPr kumimoji="0" lang="en-US" altLang="zh-CN" sz="1800" b="0" i="0" u="none" strike="noStrike" kern="1200" cap="none" spc="0" normalizeH="0" baseline="0" noProof="0" dirty="0" smtClean="0">
                    <a:ln>
                      <a:noFill/>
                    </a:ln>
                    <a:solidFill>
                      <a:prstClr val="black"/>
                    </a:solidFill>
                    <a:effectLst/>
                    <a:uLnTx/>
                    <a:uFillTx/>
                    <a:latin typeface="Georgia"/>
                    <a:ea typeface="宋体" panose="02010600030101010101" pitchFamily="2" charset="-122"/>
                    <a:cs typeface="+mn-cs"/>
                  </a:rPr>
                  <a:t>, and the synaptic threshold </a:t>
                </a:r>
                <a14:m>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𝐸</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𝑙𝑜</m:t>
                        </m:r>
                      </m:sub>
                    </m:sSub>
                  </m:oMath>
                </a14:m>
                <a:r>
                  <a:rPr kumimoji="0" lang="en-US" altLang="zh-CN" sz="1800" b="0" i="0" u="none" strike="noStrike" kern="1200" cap="none" spc="0" normalizeH="0" baseline="0" noProof="0" dirty="0" smtClean="0">
                    <a:ln>
                      <a:noFill/>
                    </a:ln>
                    <a:solidFill>
                      <a:prstClr val="black"/>
                    </a:solidFill>
                    <a:effectLst/>
                    <a:uLnTx/>
                    <a:uFillTx/>
                    <a:latin typeface="Georgia"/>
                    <a:ea typeface="宋体" panose="02010600030101010101" pitchFamily="2" charset="-122"/>
                    <a:cs typeface="+mn-cs"/>
                  </a:rPr>
                  <a:t>, which we define as </a:t>
                </a:r>
                <a14:m>
                  <m:oMath xmlns:m="http://schemas.openxmlformats.org/officeDocument/2006/math">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𝛿</m:t>
                    </m:r>
                  </m:oMath>
                </a14:m>
                <a:r>
                  <a:rPr kumimoji="0" lang="en-US" altLang="zh-CN" sz="1800" b="0" i="0" u="none" strike="noStrike" kern="1200" cap="none" spc="0" normalizeH="0" baseline="0" noProof="0" dirty="0" smtClean="0">
                    <a:ln>
                      <a:noFill/>
                    </a:ln>
                    <a:solidFill>
                      <a:prstClr val="black"/>
                    </a:solidFill>
                    <a:effectLst/>
                    <a:uLnTx/>
                    <a:uFillTx/>
                    <a:latin typeface="Georgia"/>
                    <a:ea typeface="宋体"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28653" y="1030769"/>
                <a:ext cx="10931009" cy="941604"/>
              </a:xfrm>
              <a:prstGeom prst="rect">
                <a:avLst/>
              </a:prstGeom>
              <a:blipFill>
                <a:blip r:embed="rId3"/>
                <a:stretch>
                  <a:fillRect l="-446" r="-669" b="-32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323329" y="2595092"/>
                <a:ext cx="1660263" cy="28918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𝛿</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𝑉</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𝑖𝑛h</m:t>
                          </m:r>
                        </m:sub>
                      </m:s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𝐸</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𝑙𝑜</m:t>
                          </m:r>
                        </m:sub>
                      </m:sSub>
                    </m:oMath>
                  </m:oMathPara>
                </a14:m>
                <a:endParaRPr kumimoji="0" lang="zh-CN" altLang="en-US" sz="18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323329" y="2595092"/>
                <a:ext cx="1660263" cy="289182"/>
              </a:xfrm>
              <a:prstGeom prst="rect">
                <a:avLst/>
              </a:prstGeom>
              <a:blipFill>
                <a:blip r:embed="rId4"/>
                <a:stretch>
                  <a:fillRect l="-2930" r="-733" b="-14894"/>
                </a:stretch>
              </a:blipFill>
            </p:spPr>
            <p:txBody>
              <a:bodyPr/>
              <a:lstStyle/>
              <a:p>
                <a:r>
                  <a:rPr lang="zh-CN" altLang="en-US">
                    <a:noFill/>
                  </a:rPr>
                  <a:t> </a:t>
                </a:r>
              </a:p>
            </p:txBody>
          </p:sp>
        </mc:Fallback>
      </mc:AlternateContent>
      <p:pic>
        <p:nvPicPr>
          <p:cNvPr id="7" name="Picture 6"/>
          <p:cNvPicPr>
            <a:picLocks noChangeAspect="1"/>
          </p:cNvPicPr>
          <p:nvPr/>
        </p:nvPicPr>
        <p:blipFill rotWithShape="1">
          <a:blip r:embed="rId5"/>
          <a:srcRect b="2584"/>
          <a:stretch/>
        </p:blipFill>
        <p:spPr>
          <a:xfrm>
            <a:off x="8726081" y="1425371"/>
            <a:ext cx="3161882" cy="5338960"/>
          </a:xfrm>
          <a:prstGeom prst="rect">
            <a:avLst/>
          </a:prstGeom>
        </p:spPr>
      </p:pic>
      <p:grpSp>
        <p:nvGrpSpPr>
          <p:cNvPr id="8" name="Group 7"/>
          <p:cNvGrpSpPr/>
          <p:nvPr/>
        </p:nvGrpSpPr>
        <p:grpSpPr>
          <a:xfrm>
            <a:off x="232235" y="2175976"/>
            <a:ext cx="3960000" cy="4381505"/>
            <a:chOff x="435783" y="3469122"/>
            <a:chExt cx="3960000" cy="4381505"/>
          </a:xfrm>
        </p:grpSpPr>
        <p:pic>
          <p:nvPicPr>
            <p:cNvPr id="9" name="Picture 8"/>
            <p:cNvPicPr>
              <a:picLocks noChangeAspect="1"/>
            </p:cNvPicPr>
            <p:nvPr/>
          </p:nvPicPr>
          <p:blipFill>
            <a:blip r:embed="rId6"/>
            <a:stretch>
              <a:fillRect/>
            </a:stretch>
          </p:blipFill>
          <p:spPr>
            <a:xfrm>
              <a:off x="435783" y="3469122"/>
              <a:ext cx="3960000" cy="2973108"/>
            </a:xfrm>
            <a:prstGeom prst="rect">
              <a:avLst/>
            </a:prstGeom>
          </p:spPr>
        </p:pic>
        <p:sp>
          <p:nvSpPr>
            <p:cNvPr id="10" name="Rectangle 9"/>
            <p:cNvSpPr/>
            <p:nvPr/>
          </p:nvSpPr>
          <p:spPr>
            <a:xfrm>
              <a:off x="1175418" y="6443865"/>
              <a:ext cx="2236510"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Gw = 0; increasing the drive</a:t>
              </a:r>
              <a:endParaRPr kumimoji="0" lang="zh-CN" altLang="en-US" sz="1400" b="0" i="1"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p:grpSp>
          <p:nvGrpSpPr>
            <p:cNvPr id="11" name="Group 10"/>
            <p:cNvGrpSpPr/>
            <p:nvPr/>
          </p:nvGrpSpPr>
          <p:grpSpPr>
            <a:xfrm>
              <a:off x="571392" y="6844565"/>
              <a:ext cx="3212996" cy="1006062"/>
              <a:chOff x="5861509" y="6888498"/>
              <a:chExt cx="3212996" cy="1006062"/>
            </a:xfrm>
          </p:grpSpPr>
          <p:grpSp>
            <p:nvGrpSpPr>
              <p:cNvPr id="12" name="Group 11"/>
              <p:cNvGrpSpPr/>
              <p:nvPr/>
            </p:nvGrpSpPr>
            <p:grpSpPr>
              <a:xfrm>
                <a:off x="5861509" y="6888498"/>
                <a:ext cx="3212996" cy="890012"/>
                <a:chOff x="5609387" y="4271372"/>
                <a:chExt cx="3212996" cy="890012"/>
              </a:xfrm>
            </p:grpSpPr>
            <p:cxnSp>
              <p:nvCxnSpPr>
                <p:cNvPr id="16" name="Straight Connector 15"/>
                <p:cNvCxnSpPr/>
                <p:nvPr/>
              </p:nvCxnSpPr>
              <p:spPr>
                <a:xfrm>
                  <a:off x="5609387" y="4427287"/>
                  <a:ext cx="604026" cy="0"/>
                </a:xfrm>
                <a:prstGeom prst="line">
                  <a:avLst/>
                </a:prstGeom>
                <a:ln w="19050">
                  <a:solidFill>
                    <a:srgbClr val="96FF96"/>
                  </a:solidFill>
                  <a:prstDash val="lgDash"/>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7" name="Straight Connector 16"/>
                <p:cNvCxnSpPr/>
                <p:nvPr/>
              </p:nvCxnSpPr>
              <p:spPr>
                <a:xfrm>
                  <a:off x="7520492" y="4420380"/>
                  <a:ext cx="604026" cy="0"/>
                </a:xfrm>
                <a:prstGeom prst="line">
                  <a:avLst/>
                </a:prstGeom>
                <a:ln w="19050">
                  <a:solidFill>
                    <a:schemeClr val="tx1"/>
                  </a:solidFill>
                  <a:prstDash val="lgDash"/>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8" name="Straight Connector 17"/>
                <p:cNvCxnSpPr/>
                <p:nvPr/>
              </p:nvCxnSpPr>
              <p:spPr>
                <a:xfrm>
                  <a:off x="5629751" y="4839031"/>
                  <a:ext cx="604026" cy="0"/>
                </a:xfrm>
                <a:prstGeom prst="line">
                  <a:avLst/>
                </a:prstGeom>
                <a:ln w="19050">
                  <a:solidFill>
                    <a:srgbClr val="7E2F8E"/>
                  </a:solidFill>
                  <a:prstDash val="lgDash"/>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9" name="Straight Connector 18"/>
                <p:cNvCxnSpPr/>
                <p:nvPr/>
              </p:nvCxnSpPr>
              <p:spPr>
                <a:xfrm>
                  <a:off x="7503794" y="4884214"/>
                  <a:ext cx="604026" cy="0"/>
                </a:xfrm>
                <a:prstGeom prst="line">
                  <a:avLst/>
                </a:prstGeom>
                <a:ln w="19050">
                  <a:solidFill>
                    <a:srgbClr val="0172BD"/>
                  </a:solidFill>
                  <a:prstDash val="lgDash"/>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Straight Connector 19"/>
                <p:cNvCxnSpPr/>
                <p:nvPr/>
              </p:nvCxnSpPr>
              <p:spPr>
                <a:xfrm>
                  <a:off x="7505649" y="5161384"/>
                  <a:ext cx="604026" cy="0"/>
                </a:xfrm>
                <a:prstGeom prst="line">
                  <a:avLst/>
                </a:prstGeom>
                <a:ln w="19050">
                  <a:solidFill>
                    <a:srgbClr val="DA561D"/>
                  </a:solidFill>
                  <a:prstDash val="lgDash"/>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1" name="Straight Connector 20"/>
                <p:cNvCxnSpPr/>
                <p:nvPr/>
              </p:nvCxnSpPr>
              <p:spPr>
                <a:xfrm>
                  <a:off x="5629751" y="5146629"/>
                  <a:ext cx="604026" cy="0"/>
                </a:xfrm>
                <a:prstGeom prst="line">
                  <a:avLst/>
                </a:prstGeom>
                <a:ln w="19050">
                  <a:solidFill>
                    <a:srgbClr val="FF7236"/>
                  </a:solidFill>
                  <a:prstDash val="lgDash"/>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2" name="TextBox 21"/>
                <p:cNvSpPr txBox="1"/>
                <p:nvPr/>
              </p:nvSpPr>
              <p:spPr>
                <a:xfrm>
                  <a:off x="6213413" y="4271372"/>
                  <a:ext cx="742893" cy="19712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smtClean="0">
                      <a:ln>
                        <a:noFill/>
                      </a:ln>
                      <a:solidFill>
                        <a:prstClr val="black"/>
                      </a:solidFill>
                      <a:effectLst/>
                      <a:uLnTx/>
                      <a:uFillTx/>
                      <a:latin typeface="Segoe UI Historic" panose="020B0502040204020203" pitchFamily="34" charset="0"/>
                      <a:ea typeface="Segoe UI Historic" panose="020B0502040204020203" pitchFamily="34" charset="0"/>
                      <a:cs typeface="Segoe UI Historic" panose="020B0502040204020203" pitchFamily="34" charset="0"/>
                    </a:rPr>
                    <a:t>h - nullcline</a:t>
                  </a:r>
                  <a:endParaRPr kumimoji="0" lang="zh-CN" altLang="en-US" sz="1100" b="0" i="0" u="none" strike="noStrike" kern="1200" cap="none" spc="0" normalizeH="0" baseline="0" noProof="0" dirty="0">
                    <a:ln>
                      <a:noFill/>
                    </a:ln>
                    <a:solidFill>
                      <a:prstClr val="black"/>
                    </a:solidFill>
                    <a:effectLst/>
                    <a:uLnTx/>
                    <a:uFillTx/>
                    <a:latin typeface="Segoe UI Historic" panose="020B0502040204020203" pitchFamily="34" charset="0"/>
                    <a:ea typeface="宋体" panose="02010600030101010101" pitchFamily="2" charset="-122"/>
                    <a:cs typeface="Segoe UI Historic" panose="020B0502040204020203" pitchFamily="34" charset="0"/>
                  </a:endParaRPr>
                </a:p>
              </p:txBody>
            </p:sp>
            <p:sp>
              <p:nvSpPr>
                <p:cNvPr id="23" name="TextBox 22"/>
                <p:cNvSpPr txBox="1"/>
                <p:nvPr/>
              </p:nvSpPr>
              <p:spPr>
                <a:xfrm>
                  <a:off x="8169545" y="4284598"/>
                  <a:ext cx="652838" cy="19712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smtClean="0">
                      <a:ln>
                        <a:noFill/>
                      </a:ln>
                      <a:solidFill>
                        <a:prstClr val="black"/>
                      </a:solidFill>
                      <a:effectLst/>
                      <a:uLnTx/>
                      <a:uFillTx/>
                      <a:latin typeface="Segoe UI Historic" panose="020B0502040204020203" pitchFamily="34" charset="0"/>
                      <a:ea typeface="Segoe UI Historic" panose="020B0502040204020203" pitchFamily="34" charset="0"/>
                      <a:cs typeface="Segoe UI Historic" panose="020B0502040204020203" pitchFamily="34" charset="0"/>
                    </a:rPr>
                    <a:t>Threshold</a:t>
                  </a:r>
                  <a:endParaRPr kumimoji="0" lang="zh-CN" altLang="en-US" sz="1100" b="0" i="0" u="none" strike="noStrike" kern="1200" cap="none" spc="0" normalizeH="0" baseline="0" noProof="0" dirty="0">
                    <a:ln>
                      <a:noFill/>
                    </a:ln>
                    <a:solidFill>
                      <a:prstClr val="black"/>
                    </a:solidFill>
                    <a:effectLst/>
                    <a:uLnTx/>
                    <a:uFillTx/>
                    <a:latin typeface="Segoe UI Historic" panose="020B0502040204020203" pitchFamily="34" charset="0"/>
                    <a:ea typeface="宋体" panose="02010600030101010101" pitchFamily="2" charset="-122"/>
                    <a:cs typeface="Segoe UI Historic" panose="020B0502040204020203" pitchFamily="34" charset="0"/>
                  </a:endParaRPr>
                </a:p>
              </p:txBody>
            </p:sp>
            <p:sp>
              <p:nvSpPr>
                <p:cNvPr id="24" name="TextBox 23"/>
                <p:cNvSpPr txBox="1"/>
                <p:nvPr/>
              </p:nvSpPr>
              <p:spPr>
                <a:xfrm>
                  <a:off x="6338651" y="4707798"/>
                  <a:ext cx="53251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smtClean="0">
                      <a:ln>
                        <a:noFill/>
                      </a:ln>
                      <a:solidFill>
                        <a:prstClr val="black"/>
                      </a:solidFill>
                      <a:effectLst/>
                      <a:uLnTx/>
                      <a:uFillTx/>
                      <a:latin typeface="Segoe UI Historic" panose="020B0502040204020203" pitchFamily="34" charset="0"/>
                      <a:ea typeface="Segoe UI Historic" panose="020B0502040204020203" pitchFamily="34" charset="0"/>
                      <a:cs typeface="Segoe UI Historic" panose="020B0502040204020203" pitchFamily="34" charset="0"/>
                    </a:rPr>
                    <a:t>D = 0</a:t>
                  </a:r>
                  <a:endParaRPr kumimoji="0" lang="zh-CN" altLang="en-US" sz="1100" b="0" i="0" u="none" strike="noStrike" kern="1200" cap="none" spc="0" normalizeH="0" baseline="0" noProof="0" dirty="0">
                    <a:ln>
                      <a:noFill/>
                    </a:ln>
                    <a:solidFill>
                      <a:prstClr val="black"/>
                    </a:solidFill>
                    <a:effectLst/>
                    <a:uLnTx/>
                    <a:uFillTx/>
                    <a:latin typeface="Segoe UI Historic" panose="020B0502040204020203" pitchFamily="34" charset="0"/>
                    <a:ea typeface="宋体" panose="02010600030101010101" pitchFamily="2" charset="-122"/>
                    <a:cs typeface="Segoe UI Historic" panose="020B0502040204020203" pitchFamily="34" charset="0"/>
                  </a:endParaRPr>
                </a:p>
              </p:txBody>
            </p:sp>
          </p:grpSp>
          <p:sp>
            <p:nvSpPr>
              <p:cNvPr id="13" name="TextBox 12"/>
              <p:cNvSpPr txBox="1"/>
              <p:nvPr/>
            </p:nvSpPr>
            <p:spPr>
              <a:xfrm>
                <a:off x="8464816" y="7324924"/>
                <a:ext cx="53251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smtClean="0">
                    <a:ln>
                      <a:noFill/>
                    </a:ln>
                    <a:solidFill>
                      <a:prstClr val="black"/>
                    </a:solidFill>
                    <a:effectLst/>
                    <a:uLnTx/>
                    <a:uFillTx/>
                    <a:latin typeface="Segoe UI Historic" panose="020B0502040204020203" pitchFamily="34" charset="0"/>
                    <a:ea typeface="Segoe UI Historic" panose="020B0502040204020203" pitchFamily="34" charset="0"/>
                    <a:cs typeface="Segoe UI Historic" panose="020B0502040204020203" pitchFamily="34" charset="0"/>
                  </a:rPr>
                  <a:t>D = 2</a:t>
                </a:r>
                <a:endParaRPr kumimoji="0" lang="zh-CN" altLang="en-US" sz="1100" b="0" i="0" u="none" strike="noStrike" kern="1200" cap="none" spc="0" normalizeH="0" baseline="0" noProof="0" dirty="0">
                  <a:ln>
                    <a:noFill/>
                  </a:ln>
                  <a:solidFill>
                    <a:prstClr val="black"/>
                  </a:solidFill>
                  <a:effectLst/>
                  <a:uLnTx/>
                  <a:uFillTx/>
                  <a:latin typeface="Segoe UI Historic" panose="020B0502040204020203" pitchFamily="34" charset="0"/>
                  <a:ea typeface="宋体" panose="02010600030101010101" pitchFamily="2" charset="-122"/>
                  <a:cs typeface="Segoe UI Historic" panose="020B0502040204020203" pitchFamily="34" charset="0"/>
                </a:endParaRPr>
              </a:p>
            </p:txBody>
          </p:sp>
          <p:sp>
            <p:nvSpPr>
              <p:cNvPr id="14" name="TextBox 13"/>
              <p:cNvSpPr txBox="1"/>
              <p:nvPr/>
            </p:nvSpPr>
            <p:spPr>
              <a:xfrm>
                <a:off x="6590773" y="7598664"/>
                <a:ext cx="53251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smtClean="0">
                    <a:ln>
                      <a:noFill/>
                    </a:ln>
                    <a:solidFill>
                      <a:prstClr val="black"/>
                    </a:solidFill>
                    <a:effectLst/>
                    <a:uLnTx/>
                    <a:uFillTx/>
                    <a:latin typeface="Segoe UI Historic" panose="020B0502040204020203" pitchFamily="34" charset="0"/>
                    <a:ea typeface="Segoe UI Historic" panose="020B0502040204020203" pitchFamily="34" charset="0"/>
                    <a:cs typeface="Segoe UI Historic" panose="020B0502040204020203" pitchFamily="34" charset="0"/>
                  </a:rPr>
                  <a:t>D = 4</a:t>
                </a:r>
                <a:endParaRPr kumimoji="0" lang="zh-CN" altLang="en-US" sz="1100" b="0" i="0" u="none" strike="noStrike" kern="1200" cap="none" spc="0" normalizeH="0" baseline="0" noProof="0" dirty="0">
                  <a:ln>
                    <a:noFill/>
                  </a:ln>
                  <a:solidFill>
                    <a:prstClr val="black"/>
                  </a:solidFill>
                  <a:effectLst/>
                  <a:uLnTx/>
                  <a:uFillTx/>
                  <a:latin typeface="Segoe UI Historic" panose="020B0502040204020203" pitchFamily="34" charset="0"/>
                  <a:ea typeface="宋体" panose="02010600030101010101" pitchFamily="2" charset="-122"/>
                  <a:cs typeface="Segoe UI Historic" panose="020B0502040204020203" pitchFamily="34" charset="0"/>
                </a:endParaRPr>
              </a:p>
            </p:txBody>
          </p:sp>
          <p:sp>
            <p:nvSpPr>
              <p:cNvPr id="15" name="TextBox 14"/>
              <p:cNvSpPr txBox="1"/>
              <p:nvPr/>
            </p:nvSpPr>
            <p:spPr>
              <a:xfrm>
                <a:off x="8464816" y="7632950"/>
                <a:ext cx="53251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smtClean="0">
                    <a:ln>
                      <a:noFill/>
                    </a:ln>
                    <a:solidFill>
                      <a:prstClr val="black"/>
                    </a:solidFill>
                    <a:effectLst/>
                    <a:uLnTx/>
                    <a:uFillTx/>
                    <a:latin typeface="Segoe UI Historic" panose="020B0502040204020203" pitchFamily="34" charset="0"/>
                    <a:ea typeface="Segoe UI Historic" panose="020B0502040204020203" pitchFamily="34" charset="0"/>
                    <a:cs typeface="Segoe UI Historic" panose="020B0502040204020203" pitchFamily="34" charset="0"/>
                  </a:rPr>
                  <a:t>D = 6</a:t>
                </a:r>
                <a:endParaRPr kumimoji="0" lang="zh-CN" altLang="en-US" sz="1100" b="0" i="0" u="none" strike="noStrike" kern="1200" cap="none" spc="0" normalizeH="0" baseline="0" noProof="0" dirty="0">
                  <a:ln>
                    <a:noFill/>
                  </a:ln>
                  <a:solidFill>
                    <a:prstClr val="black"/>
                  </a:solidFill>
                  <a:effectLst/>
                  <a:uLnTx/>
                  <a:uFillTx/>
                  <a:latin typeface="Segoe UI Historic" panose="020B0502040204020203" pitchFamily="34" charset="0"/>
                  <a:ea typeface="宋体" panose="02010600030101010101" pitchFamily="2" charset="-122"/>
                  <a:cs typeface="Segoe UI Historic" panose="020B0502040204020203" pitchFamily="34" charset="0"/>
                </a:endParaRPr>
              </a:p>
            </p:txBody>
          </p:sp>
        </p:grpSp>
      </p:grpSp>
      <mc:AlternateContent xmlns:mc="http://schemas.openxmlformats.org/markup-compatibility/2006" xmlns:a14="http://schemas.microsoft.com/office/drawing/2010/main">
        <mc:Choice Requires="a14">
          <p:sp>
            <p:nvSpPr>
              <p:cNvPr id="28" name="Rectangle 27"/>
              <p:cNvSpPr/>
              <p:nvPr/>
            </p:nvSpPr>
            <p:spPr>
              <a:xfrm>
                <a:off x="4500111" y="3447679"/>
                <a:ext cx="3918093" cy="267765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black"/>
                    </a:solidFill>
                    <a:effectLst/>
                    <a:uLnTx/>
                    <a:uFillTx/>
                    <a:latin typeface="Georgia"/>
                    <a:ea typeface="宋体" panose="02010600030101010101" pitchFamily="2" charset="-122"/>
                    <a:cs typeface="+mn-cs"/>
                  </a:rPr>
                  <a:t>If </a:t>
                </a:r>
                <a14:m>
                  <m:oMath xmlns:m="http://schemas.openxmlformats.org/officeDocument/2006/math">
                    <m:r>
                      <a:rPr kumimoji="0" lang="zh-CN" altLang="en-US" sz="1600" b="0" i="1" u="none" strike="noStrike" kern="1200" cap="none" spc="0" normalizeH="0" baseline="0" noProof="0">
                        <a:ln>
                          <a:noFill/>
                        </a:ln>
                        <a:solidFill>
                          <a:prstClr val="black"/>
                        </a:solidFill>
                        <a:effectLst/>
                        <a:uLnTx/>
                        <a:uFillTx/>
                        <a:latin typeface="Cambria Math" panose="02040503050406030204" pitchFamily="18" charset="0"/>
                        <a:cs typeface="+mn-cs"/>
                      </a:rPr>
                      <m:t>𝛿</m:t>
                    </m:r>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&lt;</m:t>
                    </m:r>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oMath>
                </a14:m>
                <a:r>
                  <a:rPr kumimoji="0" lang="en-US" altLang="zh-CN" sz="1600" b="0" i="0" u="none" strike="noStrike" kern="1200" cap="none" spc="0" normalizeH="0" baseline="0" noProof="0" dirty="0" smtClean="0">
                    <a:ln>
                      <a:noFill/>
                    </a:ln>
                    <a:solidFill>
                      <a:prstClr val="black"/>
                    </a:solidFill>
                    <a:effectLst/>
                    <a:uLnTx/>
                    <a:uFillTx/>
                    <a:latin typeface="Georgia"/>
                    <a:ea typeface="宋体" panose="02010600030101010101" pitchFamily="2" charset="-122"/>
                    <a:cs typeface="+mn-cs"/>
                  </a:rPr>
                  <a:t>, then the inhibited neuron will remain below the resting threshold for all time, establishing a stable equilibrium.</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black"/>
                    </a:solidFill>
                    <a:effectLst/>
                    <a:uLnTx/>
                    <a:uFillTx/>
                    <a:latin typeface="Georgia"/>
                    <a:ea typeface="宋体" panose="02010600030101010101" pitchFamily="2" charset="-122"/>
                    <a:cs typeface="+mn-cs"/>
                  </a:rPr>
                  <a:t>(The system is </a:t>
                </a:r>
                <a:r>
                  <a:rPr kumimoji="0" lang="en-US" altLang="zh-CN" sz="1600" b="0" i="0" u="none" strike="noStrike" kern="1200" cap="none" spc="0" normalizeH="0" baseline="0" noProof="0" dirty="0" smtClean="0">
                    <a:ln>
                      <a:noFill/>
                    </a:ln>
                    <a:solidFill>
                      <a:srgbClr val="FF0000"/>
                    </a:solidFill>
                    <a:effectLst/>
                    <a:uLnTx/>
                    <a:uFillTx/>
                    <a:latin typeface="Georgia"/>
                    <a:ea typeface="宋体" panose="02010600030101010101" pitchFamily="2" charset="-122"/>
                    <a:cs typeface="+mn-cs"/>
                  </a:rPr>
                  <a:t>escape mechanism</a:t>
                </a:r>
                <a:r>
                  <a:rPr kumimoji="0" lang="en-US" altLang="zh-CN" sz="1600" b="0" i="0" u="none" strike="noStrike" kern="1200" cap="none" spc="0" normalizeH="0" baseline="0" noProof="0" dirty="0" smtClean="0">
                    <a:ln>
                      <a:noFill/>
                    </a:ln>
                    <a:solidFill>
                      <a:prstClr val="black"/>
                    </a:solidFill>
                    <a:effectLst/>
                    <a:uLnTx/>
                    <a:uFillTx/>
                    <a:latin typeface="Georgia"/>
                    <a:ea typeface="宋体" panose="02010600030101010101" pitchFamily="2" charset="-122"/>
                    <a:cs typeface="+mn-cs"/>
                  </a:rPr>
                  <a:t>. If </a:t>
                </a:r>
                <a14:m>
                  <m:oMath xmlns:m="http://schemas.openxmlformats.org/officeDocument/2006/math">
                    <m:r>
                      <a:rPr kumimoji="0" lang="zh-CN" altLang="en-US" sz="1600" b="0" i="1" u="none" strike="noStrike" kern="1200" cap="none" spc="0" normalizeH="0" baseline="0" noProof="0">
                        <a:ln>
                          <a:noFill/>
                        </a:ln>
                        <a:solidFill>
                          <a:prstClr val="black"/>
                        </a:solidFill>
                        <a:effectLst/>
                        <a:uLnTx/>
                        <a:uFillTx/>
                        <a:latin typeface="Cambria Math" panose="02040503050406030204" pitchFamily="18" charset="0"/>
                        <a:cs typeface="+mn-cs"/>
                      </a:rPr>
                      <m:t>𝛿</m:t>
                    </m:r>
                    <m:r>
                      <a:rPr kumimoji="0" lang="en-US" altLang="zh-C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&lt;</m:t>
                    </m:r>
                    <m:r>
                      <a:rPr kumimoji="0" lang="en-US" altLang="zh-CN" sz="1600" b="0" i="1" u="none" strike="noStrike" kern="1200" cap="none" spc="0" normalizeH="0" baseline="0" noProof="0">
                        <a:ln>
                          <a:noFill/>
                        </a:ln>
                        <a:solidFill>
                          <a:prstClr val="black"/>
                        </a:solidFill>
                        <a:effectLst/>
                        <a:uLnTx/>
                        <a:uFillTx/>
                        <a:latin typeface="Cambria Math" panose="02040503050406030204" pitchFamily="18" charset="0"/>
                        <a:cs typeface="+mn-cs"/>
                      </a:rPr>
                      <m:t>0</m:t>
                    </m:r>
                  </m:oMath>
                </a14:m>
                <a:r>
                  <a:rPr kumimoji="0" lang="en-US" altLang="zh-CN" sz="1600" b="0" i="0" u="none" strike="noStrike" kern="1200" cap="none" spc="0" normalizeH="0" baseline="0" noProof="0" dirty="0" smtClean="0">
                    <a:ln>
                      <a:noFill/>
                    </a:ln>
                    <a:solidFill>
                      <a:prstClr val="black"/>
                    </a:solidFill>
                    <a:effectLst/>
                    <a:uLnTx/>
                    <a:uFillTx/>
                    <a:latin typeface="Georgia"/>
                    <a:ea typeface="宋体" panose="02010600030101010101" pitchFamily="2" charset="-122"/>
                    <a:cs typeface="+mn-cs"/>
                  </a:rPr>
                  <a:t>, the inhibited neuron can not escape from the stable equilibrium).</a:t>
                </a:r>
                <a:endParaRPr kumimoji="0" lang="zh-CN" altLang="en-US" sz="16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mc:Choice>
        <mc:Fallback xmlns="">
          <p:sp>
            <p:nvSpPr>
              <p:cNvPr id="28" name="Rectangle 27"/>
              <p:cNvSpPr>
                <a:spLocks noRot="1" noChangeAspect="1" noMove="1" noResize="1" noEditPoints="1" noAdjustHandles="1" noChangeArrowheads="1" noChangeShapeType="1" noTextEdit="1"/>
              </p:cNvSpPr>
              <p:nvPr/>
            </p:nvSpPr>
            <p:spPr>
              <a:xfrm>
                <a:off x="4500111" y="3447679"/>
                <a:ext cx="3918093" cy="2677656"/>
              </a:xfrm>
              <a:prstGeom prst="rect">
                <a:avLst/>
              </a:prstGeom>
              <a:blipFill>
                <a:blip r:embed="rId7"/>
                <a:stretch>
                  <a:fillRect l="-778" r="-1711" b="-4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87948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40897" y="682128"/>
            <a:ext cx="4168161" cy="3868958"/>
            <a:chOff x="340897" y="682128"/>
            <a:chExt cx="4168161" cy="3868958"/>
          </a:xfrm>
        </p:grpSpPr>
        <p:pic>
          <p:nvPicPr>
            <p:cNvPr id="2" name="Picture 1"/>
            <p:cNvPicPr>
              <a:picLocks noChangeAspect="1"/>
            </p:cNvPicPr>
            <p:nvPr/>
          </p:nvPicPr>
          <p:blipFill rotWithShape="1">
            <a:blip r:embed="rId3"/>
            <a:srcRect r="30101" b="52491"/>
            <a:stretch/>
          </p:blipFill>
          <p:spPr>
            <a:xfrm>
              <a:off x="340897" y="682128"/>
              <a:ext cx="3870618" cy="1432421"/>
            </a:xfrm>
            <a:prstGeom prst="rect">
              <a:avLst/>
            </a:prstGeom>
          </p:spPr>
        </p:pic>
        <p:sp>
          <p:nvSpPr>
            <p:cNvPr id="7" name="Rectangle 6"/>
            <p:cNvSpPr/>
            <p:nvPr/>
          </p:nvSpPr>
          <p:spPr>
            <a:xfrm>
              <a:off x="441733" y="2175686"/>
              <a:ext cx="4007176" cy="120032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200" b="0" i="1"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Interneurons</a:t>
              </a: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C</a:t>
              </a:r>
              <a:r>
                <a:rPr kumimoji="0" lang="en-US" altLang="zh-CN" sz="1200" b="0" i="0" u="none" strike="noStrike" kern="1200" cap="none" spc="0" normalizeH="0" baseline="-2500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a:t>
              </a: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 5 </a:t>
              </a:r>
              <a:r>
                <a:rPr kumimoji="0" lang="en-US" altLang="zh-CN" sz="12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nF</a:t>
              </a: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G</a:t>
              </a:r>
              <a:r>
                <a:rPr kumimoji="0" lang="en-US" altLang="zh-CN" sz="1200" b="0" i="0" u="none" strike="noStrike" kern="1200" cap="none" spc="0" normalizeH="0" baseline="-2500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a:t>
              </a: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 1 </a:t>
              </a:r>
              <a:r>
                <a:rPr kumimoji="0" lang="en-US" altLang="zh-CN" sz="12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uS</a:t>
              </a: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G</a:t>
              </a:r>
              <a:r>
                <a:rPr kumimoji="0" lang="en-US" altLang="zh-CN" sz="1200" b="0" i="0" u="none" strike="noStrike" kern="1200" cap="none" spc="0" normalizeH="0" baseline="-2500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Na</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 0 </a:t>
              </a:r>
              <a:r>
                <a:rPr kumimoji="0" lang="en-US" altLang="zh-CN" sz="1200" b="0" i="1"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uS ,</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E</a:t>
              </a:r>
              <a:r>
                <a:rPr kumimoji="0" lang="en-US" altLang="zh-CN" sz="1200" b="0" i="0" u="none" strike="noStrike" kern="1200" cap="none" spc="0" normalizeH="0" baseline="-2500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r</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-60 </a:t>
              </a:r>
              <a:r>
                <a:rPr kumimoji="0" lang="en-US" altLang="zh-CN" sz="12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mV</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200" b="0" i="1"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HC Neurons</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C</a:t>
              </a:r>
              <a:r>
                <a:rPr kumimoji="0" lang="en-US" altLang="zh-CN" sz="1200" b="0" i="0" u="none" strike="noStrike" kern="1200" cap="none" spc="0" normalizeH="0" baseline="-2500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 5 </a:t>
              </a:r>
              <a:r>
                <a:rPr kumimoji="0" lang="en-US" altLang="zh-CN" sz="1200" b="0" i="1"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nF</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G</a:t>
              </a:r>
              <a:r>
                <a:rPr kumimoji="0" lang="en-US" altLang="zh-CN" sz="1200" b="0" i="0" u="none" strike="noStrike" kern="1200" cap="none" spc="0" normalizeH="0" baseline="-2500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 1 </a:t>
              </a:r>
              <a:r>
                <a:rPr kumimoji="0" lang="en-US" altLang="zh-CN" sz="1200" b="0" i="1"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uS</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G</a:t>
              </a:r>
              <a:r>
                <a:rPr kumimoji="0" lang="en-US" altLang="zh-CN" sz="1200" b="0" i="0" u="none" strike="noStrike" kern="1200" cap="none" spc="0" normalizeH="0" baseline="-2500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Na</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 1 </a:t>
              </a:r>
              <a:r>
                <a:rPr kumimoji="0" lang="en-US" altLang="zh-CN" sz="1200" b="0" i="1"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uS</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E</a:t>
              </a:r>
              <a:r>
                <a:rPr kumimoji="0" lang="en-US" altLang="zh-CN" sz="1200" b="0" i="0" u="none" strike="noStrike" kern="1200" cap="none" spc="0" normalizeH="0" baseline="-2500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Na</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 50 </a:t>
              </a:r>
              <a:r>
                <a:rPr kumimoji="0" lang="en-US" altLang="zh-CN" sz="1200" b="0" i="1"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mV</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a:t>
              </a:r>
              <a:r>
                <a:rPr kumimoji="0" lang="en-US" altLang="zh-CN" sz="1200" b="0" i="0" u="none" strike="noStrike" kern="1200" cap="none" spc="0" normalizeH="0" baseline="-2500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h</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 0.5, S</a:t>
              </a:r>
              <a:r>
                <a:rPr kumimoji="0" lang="en-US" altLang="zh-CN" sz="1200" b="0" i="0" u="none" strike="noStrike" kern="1200" cap="none" spc="0" normalizeH="0" baseline="-2500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h</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 </a:t>
              </a:r>
              <a:r>
                <a:rPr kumimoji="0" lang="en-US" altLang="zh-CN" sz="1200" b="0" i="0"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-0.046</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E</a:t>
              </a:r>
              <a:r>
                <a:rPr kumimoji="0" lang="en-US" altLang="zh-CN" sz="1200" b="0" i="0" u="none" strike="noStrike" kern="1200" cap="none" spc="0" normalizeH="0" baseline="-2500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h</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 -60 </a:t>
              </a:r>
              <a:r>
                <a:rPr kumimoji="0" lang="en-US" altLang="zh-CN" sz="1200" b="0" i="1"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mV</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a:t>
              </a:r>
              <a:r>
                <a:rPr kumimoji="0" lang="en-US" altLang="zh-CN" sz="1200" b="0" i="0" u="none" strike="noStrike" kern="1200" cap="none" spc="0" normalizeH="0" baseline="-2500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 1, S</a:t>
              </a:r>
              <a:r>
                <a:rPr kumimoji="0" lang="en-US" altLang="zh-CN" sz="1200" b="0" i="0" u="none" strike="noStrike" kern="1200" cap="none" spc="0" normalizeH="0" baseline="-2500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 </a:t>
              </a:r>
              <a:r>
                <a:rPr kumimoji="0" lang="en-US" altLang="zh-CN" sz="12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0.046</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E</a:t>
              </a:r>
              <a:r>
                <a:rPr kumimoji="0" lang="en-US" altLang="zh-CN" sz="1200" b="0" i="0" u="none" strike="noStrike" kern="1200" cap="none" spc="0" normalizeH="0" baseline="-2500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 - 40 mV.</a:t>
              </a:r>
              <a:endParaRPr kumimoji="0" lang="zh-CN" altLang="zh-CN" sz="1200" b="0" i="0" u="none" strike="noStrike" kern="1200" cap="none" spc="0" normalizeH="0" baseline="0" noProof="0" dirty="0" smtClean="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
          <p:nvSpPr>
            <p:cNvPr id="11" name="Rectangle 10"/>
            <p:cNvSpPr/>
            <p:nvPr/>
          </p:nvSpPr>
          <p:spPr>
            <a:xfrm>
              <a:off x="441733" y="3379996"/>
              <a:ext cx="2731261" cy="1171090"/>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HC→IN:   g</a:t>
              </a:r>
              <a:r>
                <a:rPr kumimoji="0" lang="en-US" altLang="zh-CN" sz="1200" b="0" i="0" u="none" strike="noStrike" kern="1200" cap="none" spc="0" normalizeH="0" baseline="-2500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Syn</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0.118 </a:t>
              </a:r>
              <a:r>
                <a:rPr kumimoji="0" lang="en-US" altLang="zh-CN" sz="12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uS, </a:t>
              </a: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E</a:t>
              </a:r>
              <a:r>
                <a:rPr kumimoji="0" lang="en-US" altLang="zh-CN" sz="1200" b="0" i="0" u="none" strike="noStrike" kern="1200" cap="none" spc="0" normalizeH="0" baseline="-2500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a:t>
              </a: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 </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300 </a:t>
              </a:r>
              <a:r>
                <a:rPr kumimoji="0" lang="en-US" altLang="zh-CN" sz="1200" b="0" i="1"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mV.</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E</a:t>
              </a:r>
              <a:r>
                <a:rPr kumimoji="0" lang="en-US" altLang="zh-CN" sz="1200" b="0" i="0" u="none" strike="noStrike" kern="1200" cap="none" spc="0" normalizeH="0" baseline="-2500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lo</a:t>
              </a: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 -60 </a:t>
              </a:r>
              <a:r>
                <a:rPr kumimoji="0" lang="en-US" altLang="zh-CN" sz="12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mV</a:t>
              </a: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E</a:t>
              </a:r>
              <a:r>
                <a:rPr kumimoji="0" lang="en-US" altLang="zh-CN" sz="1200" b="0" i="0" u="none" strike="noStrike" kern="1200" cap="none" spc="0" normalizeH="0" baseline="-2500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hi</a:t>
              </a: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 - </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20 </a:t>
              </a:r>
              <a:r>
                <a:rPr kumimoji="0" lang="en-US" altLang="zh-CN" sz="12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mV</a:t>
              </a: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zh-CN" sz="1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IN→HC:   </a:t>
              </a: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g</a:t>
              </a:r>
              <a:r>
                <a:rPr kumimoji="0" lang="en-US" altLang="zh-CN" sz="1200" b="0" i="0" u="none" strike="noStrike" kern="1200" cap="none" spc="0" normalizeH="0" baseline="-2500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Syn</a:t>
              </a: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 </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1.041 </a:t>
              </a:r>
              <a:r>
                <a:rPr kumimoji="0" lang="en-US" altLang="zh-CN" sz="12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uS, </a:t>
              </a: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E</a:t>
              </a:r>
              <a:r>
                <a:rPr kumimoji="0" lang="en-US" altLang="zh-CN" sz="1200" b="0" i="0" u="none" strike="noStrike" kern="1200" cap="none" spc="0" normalizeH="0" baseline="-2500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a:t>
              </a: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 </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-100 </a:t>
              </a:r>
              <a:r>
                <a:rPr kumimoji="0" lang="en-US" altLang="zh-CN" sz="12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mV.</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E</a:t>
              </a:r>
              <a:r>
                <a:rPr kumimoji="0" lang="en-US" altLang="zh-CN" sz="1200" b="0" i="0" u="none" strike="noStrike" kern="1200" cap="none" spc="0" normalizeH="0" baseline="-2500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lo</a:t>
              </a: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 -60 </a:t>
              </a:r>
              <a:r>
                <a:rPr kumimoji="0" lang="en-US" altLang="zh-CN" sz="12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mV</a:t>
              </a: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E</a:t>
              </a:r>
              <a:r>
                <a:rPr kumimoji="0" lang="en-US" altLang="zh-CN" sz="1200" b="0" i="0" u="none" strike="noStrike" kern="1200" cap="none" spc="0" normalizeH="0" baseline="-2500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hi</a:t>
              </a: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 - 20 </a:t>
              </a:r>
              <a:r>
                <a:rPr kumimoji="0" lang="en-US" altLang="zh-CN" sz="12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mV</a:t>
              </a:r>
              <a:r>
                <a:rPr kumimoji="0" lang="en-US" altLang="zh-CN"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zh-CN" sz="1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Rectangle 11"/>
                <p:cNvSpPr/>
                <p:nvPr/>
              </p:nvSpPr>
              <p:spPr>
                <a:xfrm>
                  <a:off x="3489645" y="2900616"/>
                  <a:ext cx="642612"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zh-CN" sz="1600" b="0"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zh-CN" sz="1600" b="0" i="1" u="none" strike="noStrike" kern="1200" cap="none" spc="0" normalizeH="0" baseline="0" noProof="0">
                              <a:ln>
                                <a:noFill/>
                              </a:ln>
                              <a:solidFill>
                                <a:srgbClr val="FF0000"/>
                              </a:solidFill>
                              <a:effectLst/>
                              <a:uLnTx/>
                              <a:uFillTx/>
                              <a:latin typeface="Cambria Math" panose="02040503050406030204" pitchFamily="18" charset="0"/>
                              <a:cs typeface="Times New Roman" panose="02020603050405020304" pitchFamily="18" charset="0"/>
                            </a:rPr>
                            <m:t>𝜏</m:t>
                          </m:r>
                        </m:e>
                        <m:sub>
                          <m:r>
                            <a:rPr kumimoji="0" lang="en-US" altLang="zh-CN" sz="1600" b="0" i="1" u="none" strike="noStrike" kern="1200" cap="none" spc="0" normalizeH="0" baseline="0" noProof="0">
                              <a:ln>
                                <a:noFill/>
                              </a:ln>
                              <a:solidFill>
                                <a:srgbClr val="FF0000"/>
                              </a:solidFill>
                              <a:effectLst/>
                              <a:uLnTx/>
                              <a:uFillTx/>
                              <a:latin typeface="Cambria Math" panose="02040503050406030204" pitchFamily="18" charset="0"/>
                              <a:cs typeface="Times New Roman" panose="02020603050405020304" pitchFamily="18" charset="0"/>
                            </a:rPr>
                            <m:t>h</m:t>
                          </m:r>
                        </m:sub>
                      </m:sSub>
                    </m:oMath>
                  </a14:m>
                  <a:r>
                    <a:rPr kumimoji="0" lang="zh-CN" altLang="en-US" sz="16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cs typeface="+mn-cs"/>
                    </a:rPr>
                    <a:t>   </a:t>
                  </a:r>
                  <a:r>
                    <a:rPr kumimoji="0" lang="en-US" altLang="zh-CN" sz="16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zh-CN" sz="1600" b="0"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zh-CN" sz="1600" b="0" i="1" u="none" strike="noStrike" kern="1200" cap="none" spc="0" normalizeH="0" baseline="0" noProof="0">
                              <a:ln>
                                <a:noFill/>
                              </a:ln>
                              <a:solidFill>
                                <a:srgbClr val="FF0000"/>
                              </a:solidFill>
                              <a:effectLst/>
                              <a:uLnTx/>
                              <a:uFillTx/>
                              <a:latin typeface="Cambria Math" panose="02040503050406030204" pitchFamily="18" charset="0"/>
                              <a:cs typeface="Times New Roman" panose="02020603050405020304" pitchFamily="18" charset="0"/>
                            </a:rPr>
                            <m:t>𝜏</m:t>
                          </m:r>
                        </m:e>
                        <m:sub>
                          <m:r>
                            <a:rPr kumimoji="0" lang="en-US" altLang="zh-CN" sz="1600" b="0" i="1" u="none" strike="noStrike" kern="1200" cap="none" spc="0" normalizeH="0" baseline="0" noProof="0">
                              <a:ln>
                                <a:noFill/>
                              </a:ln>
                              <a:solidFill>
                                <a:srgbClr val="FF0000"/>
                              </a:solidFill>
                              <a:effectLst/>
                              <a:uLnTx/>
                              <a:uFillTx/>
                              <a:latin typeface="Cambria Math" panose="02040503050406030204" pitchFamily="18" charset="0"/>
                              <a:cs typeface="Times New Roman" panose="02020603050405020304" pitchFamily="18" charset="0"/>
                            </a:rPr>
                            <m:t>𝑚</m:t>
                          </m:r>
                        </m:sub>
                      </m:sSub>
                    </m:oMath>
                  </a14:m>
                  <a:r>
                    <a:rPr kumimoji="0" lang="zh-CN" altLang="en-US" sz="16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cs typeface="+mn-cs"/>
                    </a:rPr>
                    <a:t>  </a:t>
                  </a:r>
                  <a:r>
                    <a:rPr kumimoji="0" lang="en-US" altLang="zh-CN" sz="16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cs typeface="+mn-cs"/>
                    </a:rPr>
                    <a:t>?</a:t>
                  </a:r>
                  <a:endParaRPr kumimoji="0" lang="zh-CN" altLang="en-US" sz="16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p:txBody>
            </p:sp>
          </mc:Choice>
          <mc:Fallback xmlns="">
            <p:sp>
              <p:nvSpPr>
                <p:cNvPr id="12" name="Rectangle 11"/>
                <p:cNvSpPr>
                  <a:spLocks noRot="1" noChangeAspect="1" noMove="1" noResize="1" noEditPoints="1" noAdjustHandles="1" noChangeArrowheads="1" noChangeShapeType="1" noTextEdit="1"/>
                </p:cNvSpPr>
                <p:nvPr/>
              </p:nvSpPr>
              <p:spPr>
                <a:xfrm>
                  <a:off x="3489645" y="2900616"/>
                  <a:ext cx="642612" cy="584775"/>
                </a:xfrm>
                <a:prstGeom prst="rect">
                  <a:avLst/>
                </a:prstGeom>
                <a:blipFill>
                  <a:blip r:embed="rId5"/>
                  <a:stretch>
                    <a:fillRect t="-3125" r="-2830"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277122" y="3921352"/>
                  <a:ext cx="1231936"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𝜏</m:t>
                          </m:r>
                        </m:e>
                        <m:sub>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h</m:t>
                          </m:r>
                        </m:sub>
                      </m:sSub>
                    </m:oMath>
                  </a14:m>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1400" b="0" i="0"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500 ms </a:t>
                  </a:r>
                  <a:endParaRPr kumimoji="0" lang="en-US" altLang="zh-CN" sz="1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𝜏</m:t>
                          </m:r>
                        </m:e>
                        <m:sub>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𝑚</m:t>
                          </m:r>
                        </m:sub>
                      </m:sSub>
                    </m:oMath>
                  </a14:m>
                  <a:r>
                    <a:rPr kumimoji="0" lang="en-US" altLang="zh-CN" sz="1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a:t>
                  </a:r>
                  <a:r>
                    <a:rPr kumimoji="0" lang="en-US" altLang="zh-CN" sz="1400" b="0" i="0"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2 </a:t>
                  </a:r>
                  <a:r>
                    <a:rPr kumimoji="0" lang="en-US" altLang="zh-CN" sz="1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ms </a:t>
                  </a:r>
                </a:p>
              </p:txBody>
            </p:sp>
          </mc:Choice>
          <mc:Fallback xmlns="">
            <p:sp>
              <p:nvSpPr>
                <p:cNvPr id="8" name="Rectangle 7"/>
                <p:cNvSpPr>
                  <a:spLocks noRot="1" noChangeAspect="1" noMove="1" noResize="1" noEditPoints="1" noAdjustHandles="1" noChangeArrowheads="1" noChangeShapeType="1" noTextEdit="1"/>
                </p:cNvSpPr>
                <p:nvPr/>
              </p:nvSpPr>
              <p:spPr>
                <a:xfrm>
                  <a:off x="3277122" y="3921352"/>
                  <a:ext cx="1231936" cy="523220"/>
                </a:xfrm>
                <a:prstGeom prst="rect">
                  <a:avLst/>
                </a:prstGeom>
                <a:blipFill>
                  <a:blip r:embed="rId6"/>
                  <a:stretch>
                    <a:fillRect t="-3488" b="-10465"/>
                  </a:stretch>
                </a:blipFill>
              </p:spPr>
              <p:txBody>
                <a:bodyPr/>
                <a:lstStyle/>
                <a:p>
                  <a:r>
                    <a:rPr lang="zh-CN" altLang="en-US">
                      <a:noFill/>
                    </a:rPr>
                    <a:t> </a:t>
                  </a:r>
                </a:p>
              </p:txBody>
            </p:sp>
          </mc:Fallback>
        </mc:AlternateContent>
        <p:cxnSp>
          <p:nvCxnSpPr>
            <p:cNvPr id="10" name="Straight Arrow Connector 9"/>
            <p:cNvCxnSpPr/>
            <p:nvPr/>
          </p:nvCxnSpPr>
          <p:spPr>
            <a:xfrm>
              <a:off x="3811898" y="3523335"/>
              <a:ext cx="0" cy="3539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32" name="Group 31"/>
          <p:cNvGrpSpPr/>
          <p:nvPr/>
        </p:nvGrpSpPr>
        <p:grpSpPr>
          <a:xfrm>
            <a:off x="8146924" y="1101968"/>
            <a:ext cx="3441006" cy="5309759"/>
            <a:chOff x="8198905" y="986542"/>
            <a:chExt cx="3441006" cy="5309759"/>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98905" y="2824450"/>
              <a:ext cx="3441006" cy="1633943"/>
            </a:xfrm>
            <a:prstGeom prst="rect">
              <a:avLst/>
            </a:prstGeom>
          </p:spPr>
        </p:pic>
        <p:pic>
          <p:nvPicPr>
            <p:cNvPr id="27" name="Picture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98905" y="4662358"/>
              <a:ext cx="3441006" cy="1633943"/>
            </a:xfrm>
            <a:prstGeom prst="rect">
              <a:avLst/>
            </a:prstGeom>
          </p:spPr>
        </p:pic>
        <p:pic>
          <p:nvPicPr>
            <p:cNvPr id="29" name="Picture 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98905" y="986542"/>
              <a:ext cx="3441006" cy="1633943"/>
            </a:xfrm>
            <a:prstGeom prst="rect">
              <a:avLst/>
            </a:prstGeom>
          </p:spPr>
        </p:pic>
      </p:grpSp>
      <p:pic>
        <p:nvPicPr>
          <p:cNvPr id="31" name="Picture 30"/>
          <p:cNvPicPr>
            <a:picLocks noChangeAspect="1"/>
          </p:cNvPicPr>
          <p:nvPr/>
        </p:nvPicPr>
        <p:blipFill rotWithShape="1">
          <a:blip r:embed="rId10"/>
          <a:srcRect r="4033"/>
          <a:stretch/>
        </p:blipFill>
        <p:spPr>
          <a:xfrm>
            <a:off x="4613187" y="682128"/>
            <a:ext cx="3132065" cy="5897968"/>
          </a:xfrm>
          <a:prstGeom prst="rect">
            <a:avLst/>
          </a:prstGeom>
        </p:spPr>
      </p:pic>
      <p:grpSp>
        <p:nvGrpSpPr>
          <p:cNvPr id="33" name="Group 32"/>
          <p:cNvGrpSpPr/>
          <p:nvPr/>
        </p:nvGrpSpPr>
        <p:grpSpPr>
          <a:xfrm>
            <a:off x="630202" y="4520459"/>
            <a:ext cx="3070518" cy="2148591"/>
            <a:chOff x="7682752" y="253453"/>
            <a:chExt cx="4133850" cy="2667000"/>
          </a:xfrm>
        </p:grpSpPr>
        <p:pic>
          <p:nvPicPr>
            <p:cNvPr id="34" name="Picture 33"/>
            <p:cNvPicPr>
              <a:picLocks noChangeAspect="1"/>
            </p:cNvPicPr>
            <p:nvPr/>
          </p:nvPicPr>
          <p:blipFill>
            <a:blip r:embed="rId11"/>
            <a:stretch>
              <a:fillRect/>
            </a:stretch>
          </p:blipFill>
          <p:spPr>
            <a:xfrm>
              <a:off x="7682752" y="253453"/>
              <a:ext cx="4133850" cy="2667000"/>
            </a:xfrm>
            <a:prstGeom prst="rect">
              <a:avLst/>
            </a:prstGeom>
          </p:spPr>
        </p:pic>
        <mc:AlternateContent xmlns:mc="http://schemas.openxmlformats.org/markup-compatibility/2006" xmlns:a14="http://schemas.microsoft.com/office/drawing/2010/main">
          <mc:Choice Requires="a14">
            <p:sp>
              <p:nvSpPr>
                <p:cNvPr id="38" name="TextBox 37"/>
                <p:cNvSpPr txBox="1"/>
                <p:nvPr/>
              </p:nvSpPr>
              <p:spPr>
                <a:xfrm>
                  <a:off x="9585041" y="932533"/>
                  <a:ext cx="309597" cy="24625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𝐺</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𝑤</m:t>
                            </m:r>
                          </m:sub>
                        </m:sSub>
                      </m:oMath>
                    </m:oMathPara>
                  </a14:m>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9585041" y="932533"/>
                  <a:ext cx="309597" cy="246259"/>
                </a:xfrm>
                <a:prstGeom prst="rect">
                  <a:avLst/>
                </a:prstGeom>
                <a:blipFill>
                  <a:blip r:embed="rId12"/>
                  <a:stretch>
                    <a:fillRect l="-21569" r="-7843" b="-25000"/>
                  </a:stretch>
                </a:blipFill>
              </p:spPr>
              <p:txBody>
                <a:bodyPr/>
                <a:lstStyle/>
                <a:p>
                  <a:r>
                    <a:rPr lang="zh-CN" altLang="en-US">
                      <a:noFill/>
                    </a:rPr>
                    <a:t> </a:t>
                  </a:r>
                </a:p>
              </p:txBody>
            </p:sp>
          </mc:Fallback>
        </mc:AlternateContent>
      </p:grpSp>
      <p:sp>
        <p:nvSpPr>
          <p:cNvPr id="3" name="TextBox 2"/>
          <p:cNvSpPr txBox="1"/>
          <p:nvPr/>
        </p:nvSpPr>
        <p:spPr>
          <a:xfrm>
            <a:off x="441733" y="134997"/>
            <a:ext cx="4961615" cy="400110"/>
          </a:xfrm>
          <a:prstGeom prst="rect">
            <a:avLst/>
          </a:prstGeom>
          <a:noFill/>
        </p:spPr>
        <p:txBody>
          <a:bodyPr wrap="none" rtlCol="0">
            <a:spAutoFit/>
          </a:bodyPr>
          <a:lstStyle/>
          <a:p>
            <a:pPr marL="285750" indent="-285750">
              <a:buFont typeface="Arial" panose="020B0604020202020204" pitchFamily="34" charset="0"/>
              <a:buChar char="•"/>
            </a:pPr>
            <a:r>
              <a:rPr lang="en-US" altLang="zh-CN" sz="2000" dirty="0" smtClean="0">
                <a:latin typeface="Georgia" panose="02040502050405020303" pitchFamily="18" charset="0"/>
              </a:rPr>
              <a:t>I reproduced the result from NS’s work.</a:t>
            </a:r>
            <a:endParaRPr lang="zh-CN" altLang="en-US" sz="2000" dirty="0">
              <a:latin typeface="Georgia" panose="02040502050405020303" pitchFamily="18" charset="0"/>
            </a:endParaRPr>
          </a:p>
        </p:txBody>
      </p:sp>
    </p:spTree>
    <p:extLst>
      <p:ext uri="{BB962C8B-B14F-4D97-AF65-F5344CB8AC3E}">
        <p14:creationId xmlns:p14="http://schemas.microsoft.com/office/powerpoint/2010/main" val="2053562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4660"/>
          <a:stretch/>
        </p:blipFill>
        <p:spPr>
          <a:xfrm>
            <a:off x="3053239" y="660148"/>
            <a:ext cx="6627714" cy="3206297"/>
          </a:xfrm>
          <a:prstGeom prst="rect">
            <a:avLst/>
          </a:prstGeom>
        </p:spPr>
      </p:pic>
      <p:grpSp>
        <p:nvGrpSpPr>
          <p:cNvPr id="2" name="Group 1"/>
          <p:cNvGrpSpPr/>
          <p:nvPr/>
        </p:nvGrpSpPr>
        <p:grpSpPr>
          <a:xfrm>
            <a:off x="1765997" y="4175626"/>
            <a:ext cx="8259749" cy="1993334"/>
            <a:chOff x="1765997" y="4175626"/>
            <a:chExt cx="8259749" cy="1993334"/>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3246" y="4175626"/>
              <a:ext cx="3982500" cy="199333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5997" y="4175626"/>
              <a:ext cx="3982500" cy="1993334"/>
            </a:xfrm>
            <a:prstGeom prst="rect">
              <a:avLst/>
            </a:prstGeom>
          </p:spPr>
        </p:pic>
      </p:grpSp>
      <p:pic>
        <p:nvPicPr>
          <p:cNvPr id="9" name="Picture 8"/>
          <p:cNvPicPr>
            <a:picLocks noChangeAspect="1"/>
          </p:cNvPicPr>
          <p:nvPr/>
        </p:nvPicPr>
        <p:blipFill>
          <a:blip r:embed="rId5"/>
          <a:stretch>
            <a:fillRect/>
          </a:stretch>
        </p:blipFill>
        <p:spPr>
          <a:xfrm>
            <a:off x="621962" y="952782"/>
            <a:ext cx="1900060" cy="2441049"/>
          </a:xfrm>
          <a:prstGeom prst="rect">
            <a:avLst/>
          </a:prstGeom>
        </p:spPr>
      </p:pic>
      <p:sp>
        <p:nvSpPr>
          <p:cNvPr id="10" name="TextBox 9"/>
          <p:cNvSpPr txBox="1"/>
          <p:nvPr/>
        </p:nvSpPr>
        <p:spPr>
          <a:xfrm>
            <a:off x="441733" y="134997"/>
            <a:ext cx="4961615" cy="400110"/>
          </a:xfrm>
          <a:prstGeom prst="rect">
            <a:avLst/>
          </a:prstGeom>
          <a:noFill/>
        </p:spPr>
        <p:txBody>
          <a:bodyPr wrap="none" rtlCol="0">
            <a:spAutoFit/>
          </a:bodyPr>
          <a:lstStyle/>
          <a:p>
            <a:pPr marL="285750" indent="-285750">
              <a:buFont typeface="Arial" panose="020B0604020202020204" pitchFamily="34" charset="0"/>
              <a:buChar char="•"/>
            </a:pPr>
            <a:r>
              <a:rPr lang="en-US" altLang="zh-CN" sz="2000" dirty="0" smtClean="0">
                <a:latin typeface="Georgia" panose="02040502050405020303" pitchFamily="18" charset="0"/>
              </a:rPr>
              <a:t>I reproduced the result from NS’s work.</a:t>
            </a:r>
            <a:endParaRPr lang="zh-CN" altLang="en-US" sz="2000" dirty="0">
              <a:latin typeface="Georgia" panose="02040502050405020303" pitchFamily="18" charset="0"/>
            </a:endParaRPr>
          </a:p>
        </p:txBody>
      </p:sp>
    </p:spTree>
    <p:extLst>
      <p:ext uri="{BB962C8B-B14F-4D97-AF65-F5344CB8AC3E}">
        <p14:creationId xmlns:p14="http://schemas.microsoft.com/office/powerpoint/2010/main" val="788627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377" y="685800"/>
            <a:ext cx="7905298" cy="2009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nvGrpSpPr>
          <p:cNvPr id="7" name="Group 6"/>
          <p:cNvGrpSpPr/>
          <p:nvPr/>
        </p:nvGrpSpPr>
        <p:grpSpPr>
          <a:xfrm>
            <a:off x="162377" y="2832778"/>
            <a:ext cx="7843471" cy="3901398"/>
            <a:chOff x="224204" y="2470828"/>
            <a:chExt cx="7843471" cy="3901398"/>
          </a:xfrm>
        </p:grpSpPr>
        <p:sp>
          <p:nvSpPr>
            <p:cNvPr id="6" name="Rectangle 5"/>
            <p:cNvSpPr/>
            <p:nvPr/>
          </p:nvSpPr>
          <p:spPr>
            <a:xfrm>
              <a:off x="224204" y="2470828"/>
              <a:ext cx="7843471" cy="39013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R</a:t>
              </a:r>
              <a:endParaRPr lang="zh-CN" altLang="en-US" dirty="0"/>
            </a:p>
          </p:txBody>
        </p:sp>
        <p:grpSp>
          <p:nvGrpSpPr>
            <p:cNvPr id="15" name="Group 14"/>
            <p:cNvGrpSpPr/>
            <p:nvPr/>
          </p:nvGrpSpPr>
          <p:grpSpPr>
            <a:xfrm>
              <a:off x="224204" y="2832776"/>
              <a:ext cx="7608181" cy="3386047"/>
              <a:chOff x="-1478" y="3046412"/>
              <a:chExt cx="8236702" cy="3603785"/>
            </a:xfrm>
          </p:grpSpPr>
          <p:grpSp>
            <p:nvGrpSpPr>
              <p:cNvPr id="16" name="Group 15"/>
              <p:cNvGrpSpPr/>
              <p:nvPr/>
            </p:nvGrpSpPr>
            <p:grpSpPr>
              <a:xfrm>
                <a:off x="745530" y="3046412"/>
                <a:ext cx="7489694" cy="3603785"/>
                <a:chOff x="745530" y="3046412"/>
                <a:chExt cx="7489694" cy="3603785"/>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8987" y="3046412"/>
                  <a:ext cx="3596237" cy="1800000"/>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530" y="3050195"/>
                  <a:ext cx="3596239" cy="1800000"/>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531" y="4850197"/>
                  <a:ext cx="3596238" cy="1800000"/>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38986" y="4850197"/>
                  <a:ext cx="3596238" cy="1800000"/>
                </a:xfrm>
                <a:prstGeom prst="rect">
                  <a:avLst/>
                </a:prstGeom>
              </p:spPr>
            </p:pic>
          </p:grpSp>
          <mc:AlternateContent xmlns:mc="http://schemas.openxmlformats.org/markup-compatibility/2006" xmlns:a14="http://schemas.microsoft.com/office/drawing/2010/main">
            <mc:Choice Requires="a14">
              <p:sp>
                <p:nvSpPr>
                  <p:cNvPr id="17" name="TextBox 16"/>
                  <p:cNvSpPr txBox="1"/>
                  <p:nvPr/>
                </p:nvSpPr>
                <p:spPr>
                  <a:xfrm>
                    <a:off x="-1478" y="3811696"/>
                    <a:ext cx="64780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5 </m:t>
                          </m:r>
                          <m:r>
                            <a:rPr lang="en-US" altLang="zh-CN" sz="1200" b="0" i="1" smtClean="0">
                              <a:latin typeface="Cambria Math" panose="02040503050406030204" pitchFamily="18" charset="0"/>
                              <a:ea typeface="Cambria Math" panose="02040503050406030204" pitchFamily="18" charset="0"/>
                            </a:rPr>
                            <m:t>𝑛𝐴</m:t>
                          </m:r>
                        </m:oMath>
                      </m:oMathPara>
                    </a14:m>
                    <a:endParaRPr lang="zh-CN" altLang="en-US" sz="1200" dirty="0"/>
                  </a:p>
                </p:txBody>
              </p:sp>
            </mc:Choice>
            <mc:Fallback xmlns="">
              <p:sp>
                <p:nvSpPr>
                  <p:cNvPr id="17" name="TextBox 16"/>
                  <p:cNvSpPr txBox="1">
                    <a:spLocks noRot="1" noChangeAspect="1" noMove="1" noResize="1" noEditPoints="1" noAdjustHandles="1" noChangeArrowheads="1" noChangeShapeType="1" noTextEdit="1"/>
                  </p:cNvSpPr>
                  <p:nvPr/>
                </p:nvSpPr>
                <p:spPr>
                  <a:xfrm>
                    <a:off x="-1478" y="3811696"/>
                    <a:ext cx="647806" cy="276999"/>
                  </a:xfrm>
                  <a:prstGeom prst="rect">
                    <a:avLst/>
                  </a:prstGeom>
                  <a:blipFill>
                    <a:blip r:embed="rId7"/>
                    <a:stretch>
                      <a:fillRect b="-23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478" y="5611697"/>
                    <a:ext cx="76482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0.5 </m:t>
                          </m:r>
                          <m:r>
                            <a:rPr lang="en-US" altLang="zh-CN" sz="1200" b="0" i="1" smtClean="0">
                              <a:latin typeface="Cambria Math" panose="02040503050406030204" pitchFamily="18" charset="0"/>
                              <a:ea typeface="Cambria Math" panose="02040503050406030204" pitchFamily="18" charset="0"/>
                            </a:rPr>
                            <m:t>𝑛𝐴</m:t>
                          </m:r>
                        </m:oMath>
                      </m:oMathPara>
                    </a14:m>
                    <a:endParaRPr lang="zh-CN" altLang="en-US" sz="1200" dirty="0"/>
                  </a:p>
                </p:txBody>
              </p:sp>
            </mc:Choice>
            <mc:Fallback xmlns="">
              <p:sp>
                <p:nvSpPr>
                  <p:cNvPr id="19" name="TextBox 18"/>
                  <p:cNvSpPr txBox="1">
                    <a:spLocks noRot="1" noChangeAspect="1" noMove="1" noResize="1" noEditPoints="1" noAdjustHandles="1" noChangeArrowheads="1" noChangeShapeType="1" noTextEdit="1"/>
                  </p:cNvSpPr>
                  <p:nvPr/>
                </p:nvSpPr>
                <p:spPr>
                  <a:xfrm>
                    <a:off x="-1478" y="5611697"/>
                    <a:ext cx="764825" cy="276999"/>
                  </a:xfrm>
                  <a:prstGeom prst="rect">
                    <a:avLst/>
                  </a:prstGeom>
                  <a:blipFill>
                    <a:blip r:embed="rId11"/>
                    <a:stretch>
                      <a:fillRect b="-2326"/>
                    </a:stretch>
                  </a:blipFill>
                </p:spPr>
                <p:txBody>
                  <a:bodyPr/>
                  <a:lstStyle/>
                  <a:p>
                    <a:r>
                      <a:rPr lang="zh-CN" altLang="en-US">
                        <a:noFill/>
                      </a:rPr>
                      <a:t> </a:t>
                    </a:r>
                  </a:p>
                </p:txBody>
              </p:sp>
            </mc:Fallback>
          </mc:AlternateContent>
        </p:grpSp>
      </p:grpSp>
      <p:sp>
        <p:nvSpPr>
          <p:cNvPr id="29" name="Rectangle 28"/>
          <p:cNvSpPr/>
          <p:nvPr/>
        </p:nvSpPr>
        <p:spPr>
          <a:xfrm>
            <a:off x="419100" y="177996"/>
            <a:ext cx="10791092" cy="400110"/>
          </a:xfrm>
          <a:prstGeom prst="rect">
            <a:avLst/>
          </a:prstGeom>
        </p:spPr>
        <p:txBody>
          <a:bodyPr wrap="square">
            <a:spAutoFit/>
          </a:bodyPr>
          <a:lstStyle/>
          <a:p>
            <a:pPr marL="285750" lvl="0" indent="-285750">
              <a:buFont typeface="Arial" panose="020B0604020202020204" pitchFamily="34" charset="0"/>
              <a:buChar char="•"/>
              <a:defRPr/>
            </a:pPr>
            <a:r>
              <a:rPr lang="en-US" altLang="zh-CN" sz="2000" dirty="0" smtClean="0">
                <a:solidFill>
                  <a:prstClr val="black"/>
                </a:solidFill>
                <a:latin typeface="Georgia"/>
                <a:ea typeface="宋体" panose="02010600030101010101" pitchFamily="2" charset="-122"/>
              </a:rPr>
              <a:t>Rat’s parameter CPG is more sensitive to external inputs.</a:t>
            </a:r>
            <a:endParaRPr lang="en-US" altLang="zh-CN" sz="2000" dirty="0">
              <a:solidFill>
                <a:prstClr val="black"/>
              </a:solidFill>
              <a:latin typeface="Georgia"/>
              <a:ea typeface="宋体" panose="02010600030101010101" pitchFamily="2" charset="-122"/>
            </a:endParaRPr>
          </a:p>
        </p:txBody>
      </p:sp>
      <p:grpSp>
        <p:nvGrpSpPr>
          <p:cNvPr id="2" name="Group 1"/>
          <p:cNvGrpSpPr/>
          <p:nvPr/>
        </p:nvGrpSpPr>
        <p:grpSpPr>
          <a:xfrm>
            <a:off x="8192237" y="768227"/>
            <a:ext cx="3820139" cy="1277273"/>
            <a:chOff x="309209" y="728381"/>
            <a:chExt cx="3820139" cy="1277273"/>
          </a:xfrm>
        </p:grpSpPr>
        <mc:AlternateContent xmlns:mc="http://schemas.openxmlformats.org/markup-compatibility/2006" xmlns:a14="http://schemas.microsoft.com/office/drawing/2010/main">
          <mc:Choice Requires="a14">
            <p:sp>
              <p:nvSpPr>
                <p:cNvPr id="5" name="Rectangle 4"/>
                <p:cNvSpPr/>
                <p:nvPr/>
              </p:nvSpPr>
              <p:spPr>
                <a:xfrm>
                  <a:off x="309209" y="728381"/>
                  <a:ext cx="1886607" cy="1277273"/>
                </a:xfrm>
                <a:prstGeom prst="rect">
                  <a:avLst/>
                </a:prstGeom>
              </p:spPr>
              <p:txBody>
                <a:bodyPr wrap="none">
                  <a:spAutoFit/>
                </a:bodyPr>
                <a:lstStyle/>
                <a:p>
                  <a:pPr>
                    <a:lnSpc>
                      <a:spcPct val="150000"/>
                    </a:lnSpc>
                  </a:pPr>
                  <a:r>
                    <a:rPr lang="en-US" altLang="zh-CN" sz="1400" i="1" dirty="0">
                      <a:latin typeface="Times New Roman" panose="02020603050405020304" pitchFamily="18" charset="0"/>
                      <a:cs typeface="Times New Roman" panose="02020603050405020304" pitchFamily="18" charset="0"/>
                    </a:rPr>
                    <a:t>HC Neurons</a:t>
                  </a:r>
                  <a:r>
                    <a:rPr lang="en-US" altLang="zh-CN" sz="1400" dirty="0">
                      <a:latin typeface="Times New Roman" panose="02020603050405020304" pitchFamily="18" charset="0"/>
                      <a:cs typeface="Times New Roman" panose="02020603050405020304" pitchFamily="18" charset="0"/>
                    </a:rPr>
                    <a:t>:</a:t>
                  </a:r>
                  <a:endParaRPr lang="en-US" altLang="zh-CN" sz="1400" dirty="0" smtClean="0">
                    <a:latin typeface="Times New Roman" panose="02020603050405020304" pitchFamily="18" charset="0"/>
                    <a:cs typeface="Times New Roman" panose="02020603050405020304" pitchFamily="18" charset="0"/>
                  </a:endParaRPr>
                </a:p>
                <a:p>
                  <a:r>
                    <a:rPr lang="en-US" altLang="zh-CN" sz="1400" dirty="0" smtClean="0">
                      <a:latin typeface="Times New Roman" panose="02020603050405020304" pitchFamily="18" charset="0"/>
                      <a:cs typeface="Times New Roman" panose="02020603050405020304" pitchFamily="18" charset="0"/>
                    </a:rPr>
                    <a:t>G</a:t>
                  </a:r>
                  <a:r>
                    <a:rPr lang="en-US" altLang="zh-CN" sz="1400" baseline="-25000" dirty="0" smtClean="0">
                      <a:latin typeface="Times New Roman" panose="02020603050405020304" pitchFamily="18" charset="0"/>
                      <a:cs typeface="Times New Roman" panose="02020603050405020304" pitchFamily="18" charset="0"/>
                    </a:rPr>
                    <a:t>Na</a:t>
                  </a:r>
                  <a:r>
                    <a:rPr lang="en-US" altLang="zh-CN" sz="1400" dirty="0" smtClean="0">
                      <a:latin typeface="Times New Roman" panose="02020603050405020304" pitchFamily="18" charset="0"/>
                      <a:cs typeface="Times New Roman" panose="02020603050405020304" pitchFamily="18" charset="0"/>
                    </a:rPr>
                    <a:t>:  1 </a:t>
                  </a:r>
                  <a:r>
                    <a:rPr lang="en-US" altLang="zh-CN" sz="1400" i="1" dirty="0" smtClean="0">
                      <a:latin typeface="Times New Roman" panose="02020603050405020304" pitchFamily="18" charset="0"/>
                      <a:cs typeface="Times New Roman" panose="02020603050405020304" pitchFamily="18" charset="0"/>
                    </a:rPr>
                    <a:t>uS → 1.5 uS </a:t>
                  </a:r>
                </a:p>
                <a:p>
                  <a:r>
                    <a:rPr lang="en-US" altLang="zh-CN" sz="1400" dirty="0" smtClean="0">
                      <a:latin typeface="Times New Roman" panose="02020603050405020304" pitchFamily="18" charset="0"/>
                      <a:cs typeface="Times New Roman" panose="02020603050405020304" pitchFamily="18" charset="0"/>
                    </a:rPr>
                    <a:t>S</a:t>
                  </a:r>
                  <a:r>
                    <a:rPr lang="en-US" altLang="zh-CN" sz="1400" baseline="-25000" dirty="0" smtClean="0">
                      <a:latin typeface="Times New Roman" panose="02020603050405020304" pitchFamily="18" charset="0"/>
                      <a:cs typeface="Times New Roman" panose="02020603050405020304" pitchFamily="18" charset="0"/>
                    </a:rPr>
                    <a:t>h</a:t>
                  </a:r>
                  <a:r>
                    <a:rPr lang="en-US" altLang="zh-CN" sz="1400" dirty="0" smtClean="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ea typeface="Cambria Math" panose="02040503050406030204" pitchFamily="18" charset="0"/>
                      <a:cs typeface="Times New Roman" panose="02020603050405020304" pitchFamily="18" charset="0"/>
                    </a:rPr>
                    <a:t>-</a:t>
                  </a:r>
                  <a:r>
                    <a:rPr lang="en-US" altLang="zh-CN" sz="1400" i="1" dirty="0">
                      <a:latin typeface="Times New Roman" panose="02020603050405020304" pitchFamily="18" charset="0"/>
                      <a:ea typeface="Cambria Math" panose="02040503050406030204" pitchFamily="18" charset="0"/>
                      <a:cs typeface="Times New Roman" panose="02020603050405020304" pitchFamily="18" charset="0"/>
                    </a:rPr>
                    <a:t>0.046</a:t>
                  </a:r>
                  <a:r>
                    <a:rPr lang="en-US" altLang="zh-CN" sz="1400" i="1" dirty="0" smtClean="0">
                      <a:latin typeface="Times New Roman" panose="02020603050405020304" pitchFamily="18" charset="0"/>
                      <a:cs typeface="Times New Roman" panose="02020603050405020304" pitchFamily="18" charset="0"/>
                    </a:rPr>
                    <a:t> → -0.6</a:t>
                  </a:r>
                </a:p>
                <a:p>
                  <a:r>
                    <a:rPr lang="en-US" altLang="zh-CN" sz="1400" dirty="0" smtClean="0">
                      <a:latin typeface="Times New Roman" panose="02020603050405020304" pitchFamily="18" charset="0"/>
                      <a:cs typeface="Times New Roman" panose="02020603050405020304" pitchFamily="18" charset="0"/>
                    </a:rPr>
                    <a:t>S</a:t>
                  </a:r>
                  <a:r>
                    <a:rPr lang="en-US" altLang="zh-CN" sz="1400" baseline="-25000" dirty="0" smtClean="0">
                      <a:latin typeface="Times New Roman" panose="02020603050405020304" pitchFamily="18" charset="0"/>
                      <a:cs typeface="Times New Roman" panose="02020603050405020304" pitchFamily="18" charset="0"/>
                    </a:rPr>
                    <a:t>m</a:t>
                  </a:r>
                  <a:r>
                    <a:rPr lang="en-US" altLang="zh-CN" sz="1400" dirty="0" smtClean="0">
                      <a:latin typeface="Times New Roman" panose="02020603050405020304" pitchFamily="18" charset="0"/>
                      <a:cs typeface="Times New Roman" panose="02020603050405020304" pitchFamily="18" charset="0"/>
                    </a:rPr>
                    <a:t>:    </a:t>
                  </a:r>
                  <a:r>
                    <a:rPr lang="en-US" altLang="zh-CN" sz="1400" i="1" dirty="0" smtClean="0">
                      <a:latin typeface="Times New Roman" panose="02020603050405020304" pitchFamily="18" charset="0"/>
                      <a:ea typeface="Cambria Math" panose="02040503050406030204" pitchFamily="18" charset="0"/>
                      <a:cs typeface="Times New Roman" panose="02020603050405020304" pitchFamily="18" charset="0"/>
                    </a:rPr>
                    <a:t>0.046</a:t>
                  </a:r>
                  <a:r>
                    <a:rPr lang="en-US" altLang="zh-CN" sz="1400" i="1" dirty="0" smtClean="0">
                      <a:latin typeface="Times New Roman" panose="02020603050405020304" pitchFamily="18" charset="0"/>
                      <a:cs typeface="Times New Roman" panose="02020603050405020304" pitchFamily="18" charset="0"/>
                    </a:rPr>
                    <a:t> </a:t>
                  </a:r>
                  <a:r>
                    <a:rPr lang="en-US" altLang="zh-CN" sz="1400" i="1" dirty="0">
                      <a:latin typeface="Times New Roman" panose="02020603050405020304" pitchFamily="18" charset="0"/>
                      <a:cs typeface="Times New Roman" panose="02020603050405020304" pitchFamily="18" charset="0"/>
                    </a:rPr>
                    <a:t>→ </a:t>
                  </a:r>
                  <a:r>
                    <a:rPr lang="en-US" altLang="zh-CN" sz="1400" i="1" dirty="0" smtClean="0">
                      <a:latin typeface="Times New Roman" panose="02020603050405020304" pitchFamily="18" charset="0"/>
                      <a:cs typeface="Times New Roman" panose="02020603050405020304" pitchFamily="18" charset="0"/>
                    </a:rPr>
                    <a:t>0.2</a:t>
                  </a:r>
                </a:p>
                <a:p>
                  <a14:m>
                    <m:oMath xmlns:m="http://schemas.openxmlformats.org/officeDocument/2006/math">
                      <m:sSub>
                        <m:sSubPr>
                          <m:ctrlPr>
                            <a:rPr lang="zh-CN"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prstClr val="black"/>
                              </a:solidFill>
                              <a:latin typeface="Cambria Math" panose="02040503050406030204" pitchFamily="18" charset="0"/>
                              <a:cs typeface="Times New Roman" panose="02020603050405020304" pitchFamily="18" charset="0"/>
                            </a:rPr>
                            <m:t>𝜏</m:t>
                          </m:r>
                        </m:e>
                        <m:sub>
                          <m:r>
                            <a:rPr lang="en-US" altLang="zh-CN" sz="1400" i="1">
                              <a:solidFill>
                                <a:prstClr val="black"/>
                              </a:solidFill>
                              <a:latin typeface="Cambria Math" panose="02040503050406030204" pitchFamily="18" charset="0"/>
                              <a:cs typeface="Times New Roman" panose="02020603050405020304" pitchFamily="18" charset="0"/>
                            </a:rPr>
                            <m:t>h</m:t>
                          </m:r>
                        </m:sub>
                      </m:sSub>
                    </m:oMath>
                  </a14:m>
                  <a:r>
                    <a:rPr lang="en-US" altLang="zh-CN" sz="1400" dirty="0" smtClean="0">
                      <a:solidFill>
                        <a:prstClr val="black"/>
                      </a:solidFill>
                      <a:latin typeface="Times New Roman" panose="02020603050405020304" pitchFamily="18" charset="0"/>
                      <a:cs typeface="Times New Roman" panose="02020603050405020304" pitchFamily="18" charset="0"/>
                    </a:rPr>
                    <a:t>:    </a:t>
                  </a:r>
                  <a:r>
                    <a:rPr lang="en-US" altLang="zh-CN" sz="1400" i="1" dirty="0" smtClean="0">
                      <a:latin typeface="Times New Roman" panose="02020603050405020304" pitchFamily="18" charset="0"/>
                      <a:cs typeface="Times New Roman" panose="02020603050405020304" pitchFamily="18" charset="0"/>
                    </a:rPr>
                    <a:t>500 ms → 350 ms</a:t>
                  </a:r>
                  <a:endParaRPr lang="en-US" altLang="zh-CN" sz="140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09209" y="728381"/>
                  <a:ext cx="1886607" cy="1277273"/>
                </a:xfrm>
                <a:prstGeom prst="rect">
                  <a:avLst/>
                </a:prstGeom>
                <a:blipFill>
                  <a:blip r:embed="rId12"/>
                  <a:stretch>
                    <a:fillRect l="-971" b="-4306"/>
                  </a:stretch>
                </a:blipFill>
              </p:spPr>
              <p:txBody>
                <a:bodyPr/>
                <a:lstStyle/>
                <a:p>
                  <a:r>
                    <a:rPr lang="zh-CN" altLang="en-US">
                      <a:noFill/>
                    </a:rPr>
                    <a:t> </a:t>
                  </a:r>
                </a:p>
              </p:txBody>
            </p:sp>
          </mc:Fallback>
        </mc:AlternateContent>
        <p:sp>
          <p:nvSpPr>
            <p:cNvPr id="12" name="Rectangle 11"/>
            <p:cNvSpPr/>
            <p:nvPr/>
          </p:nvSpPr>
          <p:spPr>
            <a:xfrm>
              <a:off x="2336934" y="728381"/>
              <a:ext cx="1792414" cy="738664"/>
            </a:xfrm>
            <a:prstGeom prst="rect">
              <a:avLst/>
            </a:prstGeom>
          </p:spPr>
          <p:txBody>
            <a:bodyPr wrap="none">
              <a:spAutoFit/>
            </a:bodyPr>
            <a:lstStyle/>
            <a:p>
              <a:pPr>
                <a:lnSpc>
                  <a:spcPct val="150000"/>
                </a:lnSpc>
              </a:pPr>
              <a:r>
                <a:rPr lang="en-US" altLang="zh-CN" sz="1400" i="1" dirty="0" smtClean="0">
                  <a:latin typeface="Times New Roman" panose="02020603050405020304" pitchFamily="18" charset="0"/>
                  <a:cs typeface="Times New Roman" panose="02020603050405020304" pitchFamily="18" charset="0"/>
                </a:rPr>
                <a:t>Synapse</a:t>
              </a:r>
              <a:r>
                <a:rPr lang="en-US" altLang="zh-CN" sz="1400" dirty="0" smtClean="0">
                  <a:latin typeface="Times New Roman" panose="02020603050405020304" pitchFamily="18" charset="0"/>
                  <a:cs typeface="Times New Roman" panose="02020603050405020304" pitchFamily="18" charset="0"/>
                </a:rPr>
                <a:t>:</a:t>
              </a:r>
            </a:p>
            <a:p>
              <a:pPr lvl="0">
                <a:lnSpc>
                  <a:spcPct val="150000"/>
                </a:lnSpc>
              </a:pPr>
              <a:r>
                <a:rPr lang="en-US" altLang="zh-CN" sz="1400" dirty="0" smtClean="0">
                  <a:solidFill>
                    <a:prstClr val="black"/>
                  </a:solidFill>
                  <a:latin typeface="Times New Roman" panose="02020603050405020304" pitchFamily="18" charset="0"/>
                  <a:cs typeface="Times New Roman" panose="02020603050405020304" pitchFamily="18" charset="0"/>
                </a:rPr>
                <a:t>E</a:t>
              </a:r>
              <a:r>
                <a:rPr lang="en-US" altLang="zh-CN" sz="1400" baseline="-25000" dirty="0" smtClean="0">
                  <a:solidFill>
                    <a:prstClr val="black"/>
                  </a:solidFill>
                  <a:latin typeface="Times New Roman" panose="02020603050405020304" pitchFamily="18" charset="0"/>
                  <a:cs typeface="Times New Roman" panose="02020603050405020304" pitchFamily="18" charset="0"/>
                </a:rPr>
                <a:t>hi</a:t>
              </a:r>
              <a:r>
                <a:rPr lang="en-US" altLang="zh-CN" sz="1400" dirty="0" smtClean="0">
                  <a:solidFill>
                    <a:prstClr val="black"/>
                  </a:solidFill>
                  <a:latin typeface="Times New Roman" panose="02020603050405020304" pitchFamily="18" charset="0"/>
                  <a:cs typeface="Times New Roman" panose="02020603050405020304" pitchFamily="18" charset="0"/>
                </a:rPr>
                <a:t>: </a:t>
              </a:r>
              <a:r>
                <a:rPr lang="en-US" altLang="zh-CN" sz="1400" i="1" dirty="0" smtClean="0">
                  <a:solidFill>
                    <a:prstClr val="black"/>
                  </a:solidFill>
                  <a:latin typeface="Times New Roman" panose="02020603050405020304" pitchFamily="18" charset="0"/>
                  <a:cs typeface="Times New Roman" panose="02020603050405020304" pitchFamily="18" charset="0"/>
                </a:rPr>
                <a:t>-20 mV</a:t>
              </a:r>
              <a:r>
                <a:rPr lang="en-US" altLang="zh-CN" sz="1400" i="1" dirty="0">
                  <a:latin typeface="Times New Roman" panose="02020603050405020304" pitchFamily="18" charset="0"/>
                  <a:cs typeface="Times New Roman" panose="02020603050405020304" pitchFamily="18" charset="0"/>
                </a:rPr>
                <a:t> </a:t>
              </a:r>
              <a:r>
                <a:rPr lang="en-US" altLang="zh-CN" sz="1400" i="1" dirty="0" smtClean="0">
                  <a:latin typeface="Times New Roman" panose="02020603050405020304" pitchFamily="18" charset="0"/>
                  <a:cs typeface="Times New Roman" panose="02020603050405020304" pitchFamily="18" charset="0"/>
                </a:rPr>
                <a:t>→</a:t>
              </a:r>
              <a:r>
                <a:rPr lang="en-US" altLang="zh-CN" sz="1400" i="1" dirty="0">
                  <a:solidFill>
                    <a:prstClr val="black"/>
                  </a:solidFill>
                  <a:latin typeface="Times New Roman" panose="02020603050405020304" pitchFamily="18" charset="0"/>
                  <a:cs typeface="Times New Roman" panose="02020603050405020304" pitchFamily="18" charset="0"/>
                </a:rPr>
                <a:t> </a:t>
              </a:r>
              <a:r>
                <a:rPr lang="en-US" altLang="zh-CN" sz="1400" i="1" dirty="0" smtClean="0">
                  <a:solidFill>
                    <a:prstClr val="black"/>
                  </a:solidFill>
                  <a:latin typeface="Times New Roman" panose="02020603050405020304" pitchFamily="18" charset="0"/>
                  <a:cs typeface="Times New Roman" panose="02020603050405020304" pitchFamily="18" charset="0"/>
                </a:rPr>
                <a:t>-40 mV</a:t>
              </a:r>
            </a:p>
          </p:txBody>
        </p:sp>
      </p:grpSp>
      <p:sp>
        <p:nvSpPr>
          <p:cNvPr id="23" name="Rectangle 22"/>
          <p:cNvSpPr/>
          <p:nvPr/>
        </p:nvSpPr>
        <p:spPr>
          <a:xfrm>
            <a:off x="8221155" y="2832778"/>
            <a:ext cx="3918093" cy="341632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black"/>
                </a:solidFill>
                <a:effectLst/>
                <a:uLnTx/>
                <a:uFillTx/>
                <a:latin typeface="Georgia"/>
                <a:ea typeface="宋体" panose="02010600030101010101" pitchFamily="2" charset="-122"/>
                <a:cs typeface="+mn-cs"/>
              </a:rPr>
              <a:t>When comparing rat’s PRC</a:t>
            </a:r>
            <a:r>
              <a:rPr kumimoji="0" lang="en-US" altLang="zh-CN" sz="1600" b="0" i="0" u="none" strike="noStrike" kern="1200" cap="none" spc="0" normalizeH="0" noProof="0" dirty="0" smtClean="0">
                <a:ln>
                  <a:noFill/>
                </a:ln>
                <a:solidFill>
                  <a:prstClr val="black"/>
                </a:solidFill>
                <a:effectLst/>
                <a:uLnTx/>
                <a:uFillTx/>
                <a:latin typeface="Georgia"/>
                <a:ea typeface="宋体" panose="02010600030101010101" pitchFamily="2" charset="-122"/>
                <a:cs typeface="+mn-cs"/>
              </a:rPr>
              <a:t> with insect’s PRC from NS’s work.  The rat’s model has a </a:t>
            </a:r>
            <a:r>
              <a:rPr kumimoji="0" lang="en-US" altLang="zh-CN" sz="1600" b="0" i="0" u="none" strike="noStrike" kern="1200" cap="none" spc="0" normalizeH="0" noProof="0" dirty="0" smtClean="0">
                <a:ln>
                  <a:noFill/>
                </a:ln>
                <a:solidFill>
                  <a:srgbClr val="FF0000"/>
                </a:solidFill>
                <a:effectLst/>
                <a:uLnTx/>
                <a:uFillTx/>
                <a:latin typeface="Georgia"/>
                <a:ea typeface="宋体" panose="02010600030101010101" pitchFamily="2" charset="-122"/>
                <a:cs typeface="+mn-cs"/>
              </a:rPr>
              <a:t>sharper</a:t>
            </a:r>
            <a:r>
              <a:rPr kumimoji="0" lang="en-US" altLang="zh-CN" sz="1600" b="0" i="0" u="none" strike="noStrike" kern="1200" cap="none" spc="0" normalizeH="0" noProof="0" dirty="0" smtClean="0">
                <a:ln>
                  <a:noFill/>
                </a:ln>
                <a:solidFill>
                  <a:prstClr val="black"/>
                </a:solidFill>
                <a:effectLst/>
                <a:uLnTx/>
                <a:uFillTx/>
                <a:latin typeface="Georgia"/>
                <a:ea typeface="宋体" panose="02010600030101010101" pitchFamily="2" charset="-122"/>
                <a:cs typeface="+mn-cs"/>
              </a:rPr>
              <a:t> PRC when the same</a:t>
            </a:r>
            <a:r>
              <a:rPr lang="en-US" altLang="zh-CN" sz="1600" noProof="0" dirty="0">
                <a:solidFill>
                  <a:prstClr val="black"/>
                </a:solidFill>
                <a:latin typeface="Georgia"/>
                <a:ea typeface="宋体" panose="02010600030101010101" pitchFamily="2" charset="-122"/>
              </a:rPr>
              <a:t> </a:t>
            </a:r>
            <a:r>
              <a:rPr lang="en-US" altLang="zh-CN" sz="1600" dirty="0" smtClean="0">
                <a:solidFill>
                  <a:prstClr val="black"/>
                </a:solidFill>
                <a:latin typeface="Georgia"/>
                <a:ea typeface="宋体" panose="02010600030101010101" pitchFamily="2" charset="-122"/>
              </a:rPr>
              <a:t>level of external stimulus involved. </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600" dirty="0" smtClean="0">
                <a:solidFill>
                  <a:prstClr val="black"/>
                </a:solidFill>
                <a:latin typeface="Georgia"/>
                <a:ea typeface="宋体" panose="02010600030101010101" pitchFamily="2" charset="-122"/>
              </a:rPr>
              <a:t>When the external current in rat model reduced to 0.5 nA  (10 % of insect’s current), the PRC is then similar to NS’s work.</a:t>
            </a:r>
            <a:endParaRPr kumimoji="0" lang="zh-CN" altLang="en-US" sz="1600" b="0" i="0" u="none" strike="noStrike" kern="1200" cap="none" spc="0" normalizeH="0" baseline="0" noProof="0" dirty="0">
              <a:ln>
                <a:noFill/>
              </a:ln>
              <a:solidFill>
                <a:prstClr val="black"/>
              </a:solidFill>
              <a:effectLst/>
              <a:uLnTx/>
              <a:uFillTx/>
              <a:latin typeface="Georgia"/>
              <a:ea typeface="宋体" panose="02010600030101010101" pitchFamily="2" charset="-122"/>
              <a:cs typeface="+mn-cs"/>
            </a:endParaRPr>
          </a:p>
        </p:txBody>
      </p:sp>
      <p:grpSp>
        <p:nvGrpSpPr>
          <p:cNvPr id="24" name="Group 23"/>
          <p:cNvGrpSpPr/>
          <p:nvPr/>
        </p:nvGrpSpPr>
        <p:grpSpPr>
          <a:xfrm>
            <a:off x="817947" y="823002"/>
            <a:ext cx="7017907" cy="1763634"/>
            <a:chOff x="1765997" y="4175626"/>
            <a:chExt cx="8259749" cy="1993334"/>
          </a:xfrm>
        </p:grpSpPr>
        <p:pic>
          <p:nvPicPr>
            <p:cNvPr id="25" name="Picture 2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43246" y="4175626"/>
              <a:ext cx="3982500" cy="1993334"/>
            </a:xfrm>
            <a:prstGeom prst="rect">
              <a:avLst/>
            </a:prstGeom>
          </p:spPr>
        </p:pic>
        <p:pic>
          <p:nvPicPr>
            <p:cNvPr id="30" name="Picture 2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65997" y="4175626"/>
              <a:ext cx="3982500" cy="1993334"/>
            </a:xfrm>
            <a:prstGeom prst="rect">
              <a:avLst/>
            </a:prstGeom>
          </p:spPr>
        </p:pic>
      </p:grpSp>
      <p:sp>
        <p:nvSpPr>
          <p:cNvPr id="3" name="TextBox 2"/>
          <p:cNvSpPr txBox="1"/>
          <p:nvPr/>
        </p:nvSpPr>
        <p:spPr>
          <a:xfrm>
            <a:off x="224204" y="1358627"/>
            <a:ext cx="562975" cy="646331"/>
          </a:xfrm>
          <a:prstGeom prst="rect">
            <a:avLst/>
          </a:prstGeom>
          <a:noFill/>
        </p:spPr>
        <p:txBody>
          <a:bodyPr wrap="none" rtlCol="0">
            <a:spAutoFit/>
          </a:bodyPr>
          <a:lstStyle/>
          <a:p>
            <a:r>
              <a:rPr lang="en-US" altLang="zh-CN" dirty="0" smtClean="0">
                <a:latin typeface="Georgia" panose="02040502050405020303" pitchFamily="18" charset="0"/>
              </a:rPr>
              <a:t>NS:</a:t>
            </a:r>
            <a:endParaRPr lang="en-US" altLang="zh-CN" dirty="0" smtClean="0">
              <a:solidFill>
                <a:srgbClr val="FF0000"/>
              </a:solidFill>
              <a:latin typeface="Georgia" panose="02040502050405020303" pitchFamily="18" charset="0"/>
            </a:endParaRPr>
          </a:p>
          <a:p>
            <a:endParaRPr lang="zh-CN" altLang="en-US" dirty="0">
              <a:solidFill>
                <a:srgbClr val="FF0000"/>
              </a:solidFill>
              <a:latin typeface="Georgia" panose="02040502050405020303" pitchFamily="18" charset="0"/>
            </a:endParaRPr>
          </a:p>
        </p:txBody>
      </p:sp>
      <mc:AlternateContent xmlns:mc="http://schemas.openxmlformats.org/markup-compatibility/2006" xmlns:a14="http://schemas.microsoft.com/office/drawing/2010/main">
        <mc:Choice Requires="a14">
          <p:sp>
            <p:nvSpPr>
              <p:cNvPr id="31" name="TextBox 30"/>
              <p:cNvSpPr txBox="1"/>
              <p:nvPr/>
            </p:nvSpPr>
            <p:spPr>
              <a:xfrm>
                <a:off x="162377" y="1704819"/>
                <a:ext cx="598374" cy="2602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5 </m:t>
                      </m:r>
                      <m:r>
                        <a:rPr lang="en-US" altLang="zh-CN" sz="1200" b="0" i="1" smtClean="0">
                          <a:latin typeface="Cambria Math" panose="02040503050406030204" pitchFamily="18" charset="0"/>
                          <a:ea typeface="Cambria Math" panose="02040503050406030204" pitchFamily="18" charset="0"/>
                        </a:rPr>
                        <m:t>𝑛𝐴</m:t>
                      </m:r>
                    </m:oMath>
                  </m:oMathPara>
                </a14:m>
                <a:endParaRPr lang="zh-CN" altLang="en-US" sz="1200" dirty="0"/>
              </a:p>
            </p:txBody>
          </p:sp>
        </mc:Choice>
        <mc:Fallback xmlns="">
          <p:sp>
            <p:nvSpPr>
              <p:cNvPr id="31" name="TextBox 30"/>
              <p:cNvSpPr txBox="1">
                <a:spLocks noRot="1" noChangeAspect="1" noMove="1" noResize="1" noEditPoints="1" noAdjustHandles="1" noChangeArrowheads="1" noChangeShapeType="1" noTextEdit="1"/>
              </p:cNvSpPr>
              <p:nvPr/>
            </p:nvSpPr>
            <p:spPr>
              <a:xfrm>
                <a:off x="162377" y="1704819"/>
                <a:ext cx="598374" cy="260263"/>
              </a:xfrm>
              <a:prstGeom prst="rect">
                <a:avLst/>
              </a:prstGeom>
              <a:blipFill>
                <a:blip r:embed="rId15"/>
                <a:stretch>
                  <a:fillRect b="-4762"/>
                </a:stretch>
              </a:blipFill>
            </p:spPr>
            <p:txBody>
              <a:bodyPr/>
              <a:lstStyle/>
              <a:p>
                <a:r>
                  <a:rPr lang="zh-CN" altLang="en-US">
                    <a:noFill/>
                  </a:rPr>
                  <a:t> </a:t>
                </a:r>
              </a:p>
            </p:txBody>
          </p:sp>
        </mc:Fallback>
      </mc:AlternateContent>
      <p:sp>
        <p:nvSpPr>
          <p:cNvPr id="8" name="TextBox 7"/>
          <p:cNvSpPr txBox="1"/>
          <p:nvPr/>
        </p:nvSpPr>
        <p:spPr>
          <a:xfrm>
            <a:off x="199443" y="2890131"/>
            <a:ext cx="615874" cy="369332"/>
          </a:xfrm>
          <a:prstGeom prst="rect">
            <a:avLst/>
          </a:prstGeom>
          <a:noFill/>
        </p:spPr>
        <p:txBody>
          <a:bodyPr wrap="none" rtlCol="0">
            <a:spAutoFit/>
          </a:bodyPr>
          <a:lstStyle/>
          <a:p>
            <a:r>
              <a:rPr lang="en-US" altLang="zh-CN" dirty="0" smtClean="0">
                <a:latin typeface="Georgia" panose="02040502050405020303" pitchFamily="18" charset="0"/>
              </a:rPr>
              <a:t>Rat:</a:t>
            </a:r>
            <a:endParaRPr lang="zh-CN" altLang="en-US" dirty="0">
              <a:latin typeface="Georgia" panose="02040502050405020303" pitchFamily="18" charset="0"/>
            </a:endParaRPr>
          </a:p>
        </p:txBody>
      </p:sp>
    </p:spTree>
    <p:extLst>
      <p:ext uri="{BB962C8B-B14F-4D97-AF65-F5344CB8AC3E}">
        <p14:creationId xmlns:p14="http://schemas.microsoft.com/office/powerpoint/2010/main" val="4124883540"/>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1507</TotalTime>
  <Words>1642</Words>
  <Application>Microsoft Office PowerPoint</Application>
  <PresentationFormat>Widescreen</PresentationFormat>
  <Paragraphs>242</Paragraphs>
  <Slides>31</Slides>
  <Notes>11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31</vt:i4>
      </vt:variant>
    </vt:vector>
  </HeadingPairs>
  <TitlesOfParts>
    <vt:vector size="44" baseType="lpstr">
      <vt:lpstr>等线</vt:lpstr>
      <vt:lpstr>等线 Light</vt:lpstr>
      <vt:lpstr>宋体</vt:lpstr>
      <vt:lpstr>Arial</vt:lpstr>
      <vt:lpstr>Calibri</vt:lpstr>
      <vt:lpstr>Cambria Math</vt:lpstr>
      <vt:lpstr>Georgia</vt:lpstr>
      <vt:lpstr>Segoe UI Historic</vt:lpstr>
      <vt:lpstr>Times New Roman</vt:lpstr>
      <vt:lpstr>Trebuchet MS</vt:lpstr>
      <vt:lpstr>Wingdings 2</vt:lpstr>
      <vt:lpstr>Office Theme</vt:lpstr>
      <vt:lpstr>Urban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Kaiyu Deng</dc:creator>
  <cp:lastModifiedBy>Kaiyu Deng</cp:lastModifiedBy>
  <cp:revision>192</cp:revision>
  <dcterms:created xsi:type="dcterms:W3CDTF">2021-07-09T02:25:17Z</dcterms:created>
  <dcterms:modified xsi:type="dcterms:W3CDTF">2021-08-02T14:25:25Z</dcterms:modified>
</cp:coreProperties>
</file>