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27" autoAdjust="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DA32F-9CD9-45A4-ADE3-8B5AC8F8FF39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E0EC7-D332-4F45-90D8-418BBAE0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Ia SE</a:t>
            </a:r>
            <a:r>
              <a:rPr lang="en-US" altLang="zh-CN" baseline="0" dirty="0" smtClean="0"/>
              <a:t> length (Length and velocity of muscle)</a:t>
            </a:r>
          </a:p>
          <a:p>
            <a:r>
              <a:rPr lang="en-US" altLang="zh-CN" baseline="0" dirty="0" smtClean="0"/>
              <a:t>Ib tension in muscle</a:t>
            </a:r>
          </a:p>
          <a:p>
            <a:r>
              <a:rPr lang="en-US" altLang="zh-CN" baseline="0" dirty="0" smtClean="0"/>
              <a:t>II PE length 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E0EC7-D332-4F45-90D8-418BBAE06A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8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E0EC7-D332-4F45-90D8-418BBAE06A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07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E0EC7-D332-4F45-90D8-418BBAE06A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6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56B-AA8C-4CDC-8137-F4CD21E2489B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9F0-F43D-4ECE-A15B-408BDF72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8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56B-AA8C-4CDC-8137-F4CD21E2489B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9F0-F43D-4ECE-A15B-408BDF72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1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56B-AA8C-4CDC-8137-F4CD21E2489B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9F0-F43D-4ECE-A15B-408BDF72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9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56B-AA8C-4CDC-8137-F4CD21E2489B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9F0-F43D-4ECE-A15B-408BDF72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52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56B-AA8C-4CDC-8137-F4CD21E2489B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9F0-F43D-4ECE-A15B-408BDF72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0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56B-AA8C-4CDC-8137-F4CD21E2489B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9F0-F43D-4ECE-A15B-408BDF72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56B-AA8C-4CDC-8137-F4CD21E2489B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9F0-F43D-4ECE-A15B-408BDF72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5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56B-AA8C-4CDC-8137-F4CD21E2489B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9F0-F43D-4ECE-A15B-408BDF72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08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56B-AA8C-4CDC-8137-F4CD21E2489B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9F0-F43D-4ECE-A15B-408BDF72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56B-AA8C-4CDC-8137-F4CD21E2489B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9F0-F43D-4ECE-A15B-408BDF72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56B-AA8C-4CDC-8137-F4CD21E2489B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9F0-F43D-4ECE-A15B-408BDF72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8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0056B-AA8C-4CDC-8137-F4CD21E2489B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19F0-F43D-4ECE-A15B-408BDF72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6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29" y="108115"/>
            <a:ext cx="3079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Arial Black" panose="020B0A04020102020204" pitchFamily="34" charset="0"/>
              </a:rPr>
              <a:t>Project outline</a:t>
            </a:r>
            <a:endParaRPr lang="zh-CN" altLang="en-US" sz="2800" b="1" dirty="0">
              <a:latin typeface="Arial Black" panose="020B0A040201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6949" y="801262"/>
            <a:ext cx="8909737" cy="5838823"/>
            <a:chOff x="1112410" y="1012202"/>
            <a:chExt cx="8123206" cy="5402815"/>
          </a:xfrm>
        </p:grpSpPr>
        <p:sp>
          <p:nvSpPr>
            <p:cNvPr id="7" name="Bent-Up Arrow 6"/>
            <p:cNvSpPr/>
            <p:nvPr/>
          </p:nvSpPr>
          <p:spPr>
            <a:xfrm rot="5400000">
              <a:off x="1483371" y="2610564"/>
              <a:ext cx="1400175" cy="1594049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cene3d>
              <a:camera prst="orthographicFront"/>
              <a:lightRig rig="flat" dir="t"/>
            </a:scene3d>
            <a:sp3d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1112410" y="1058442"/>
              <a:ext cx="2357070" cy="1649872"/>
            </a:xfrm>
            <a:custGeom>
              <a:avLst/>
              <a:gdLst>
                <a:gd name="connsiteX0" fmla="*/ 0 w 2357070"/>
                <a:gd name="connsiteY0" fmla="*/ 275034 h 1649872"/>
                <a:gd name="connsiteX1" fmla="*/ 275034 w 2357070"/>
                <a:gd name="connsiteY1" fmla="*/ 0 h 1649872"/>
                <a:gd name="connsiteX2" fmla="*/ 2082036 w 2357070"/>
                <a:gd name="connsiteY2" fmla="*/ 0 h 1649872"/>
                <a:gd name="connsiteX3" fmla="*/ 2357070 w 2357070"/>
                <a:gd name="connsiteY3" fmla="*/ 275034 h 1649872"/>
                <a:gd name="connsiteX4" fmla="*/ 2357070 w 2357070"/>
                <a:gd name="connsiteY4" fmla="*/ 1374838 h 1649872"/>
                <a:gd name="connsiteX5" fmla="*/ 2082036 w 2357070"/>
                <a:gd name="connsiteY5" fmla="*/ 1649872 h 1649872"/>
                <a:gd name="connsiteX6" fmla="*/ 275034 w 2357070"/>
                <a:gd name="connsiteY6" fmla="*/ 1649872 h 1649872"/>
                <a:gd name="connsiteX7" fmla="*/ 0 w 2357070"/>
                <a:gd name="connsiteY7" fmla="*/ 1374838 h 1649872"/>
                <a:gd name="connsiteX8" fmla="*/ 0 w 2357070"/>
                <a:gd name="connsiteY8" fmla="*/ 275034 h 164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7070" h="1649872">
                  <a:moveTo>
                    <a:pt x="0" y="275034"/>
                  </a:moveTo>
                  <a:cubicBezTo>
                    <a:pt x="0" y="123137"/>
                    <a:pt x="123137" y="0"/>
                    <a:pt x="275034" y="0"/>
                  </a:cubicBezTo>
                  <a:lnTo>
                    <a:pt x="2082036" y="0"/>
                  </a:lnTo>
                  <a:cubicBezTo>
                    <a:pt x="2233933" y="0"/>
                    <a:pt x="2357070" y="123137"/>
                    <a:pt x="2357070" y="275034"/>
                  </a:cubicBezTo>
                  <a:lnTo>
                    <a:pt x="2357070" y="1374838"/>
                  </a:lnTo>
                  <a:cubicBezTo>
                    <a:pt x="2357070" y="1526735"/>
                    <a:pt x="2233933" y="1649872"/>
                    <a:pt x="2082036" y="1649872"/>
                  </a:cubicBezTo>
                  <a:lnTo>
                    <a:pt x="275034" y="1649872"/>
                  </a:lnTo>
                  <a:cubicBezTo>
                    <a:pt x="123137" y="1649872"/>
                    <a:pt x="0" y="1526735"/>
                    <a:pt x="0" y="1374838"/>
                  </a:cubicBezTo>
                  <a:lnTo>
                    <a:pt x="0" y="27503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0095" tIns="210095" rIns="210095" bIns="210095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400" kern="1200" dirty="0" smtClean="0"/>
                <a:t>Inverse Dynamics</a:t>
              </a:r>
              <a:endParaRPr lang="en-US" altLang="zh-CN" sz="34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469480" y="1012202"/>
              <a:ext cx="5766136" cy="1694448"/>
            </a:xfrm>
            <a:custGeom>
              <a:avLst/>
              <a:gdLst>
                <a:gd name="connsiteX0" fmla="*/ 0 w 1714308"/>
                <a:gd name="connsiteY0" fmla="*/ 0 h 1333500"/>
                <a:gd name="connsiteX1" fmla="*/ 1714308 w 1714308"/>
                <a:gd name="connsiteY1" fmla="*/ 0 h 1333500"/>
                <a:gd name="connsiteX2" fmla="*/ 1714308 w 1714308"/>
                <a:gd name="connsiteY2" fmla="*/ 1333500 h 1333500"/>
                <a:gd name="connsiteX3" fmla="*/ 0 w 1714308"/>
                <a:gd name="connsiteY3" fmla="*/ 1333500 h 1333500"/>
                <a:gd name="connsiteX4" fmla="*/ 0 w 1714308"/>
                <a:gd name="connsiteY4" fmla="*/ 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308" h="1333500">
                  <a:moveTo>
                    <a:pt x="0" y="0"/>
                  </a:moveTo>
                  <a:lnTo>
                    <a:pt x="1714308" y="0"/>
                  </a:lnTo>
                  <a:lnTo>
                    <a:pt x="1714308" y="1333500"/>
                  </a:lnTo>
                  <a:lnTo>
                    <a:pt x="0" y="1333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Muscle Tensions/Motoneuron activations from animal kinematic data.</a:t>
              </a:r>
            </a:p>
            <a:p>
              <a:pPr marL="171450" lvl="1" indent="-17145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Mostly done, work has been present and publishing in Living Machine 2020 proceeding.</a:t>
              </a:r>
            </a:p>
            <a:p>
              <a:pPr marL="171450" lvl="1" indent="-17145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kern="12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Need better optimization method for muscle tension calculation, bridging muscle tension with motoneuron activation.</a:t>
              </a:r>
              <a:endParaRPr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Bent-Up Arrow 9"/>
            <p:cNvSpPr/>
            <p:nvPr/>
          </p:nvSpPr>
          <p:spPr>
            <a:xfrm rot="5400000">
              <a:off x="3437633" y="4463916"/>
              <a:ext cx="1400175" cy="1594049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cene3d>
              <a:camera prst="orthographicFront"/>
              <a:lightRig rig="flat" dir="t"/>
            </a:scene3d>
            <a:sp3d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3066672" y="2911794"/>
              <a:ext cx="2357070" cy="1649872"/>
            </a:xfrm>
            <a:custGeom>
              <a:avLst/>
              <a:gdLst>
                <a:gd name="connsiteX0" fmla="*/ 0 w 2357070"/>
                <a:gd name="connsiteY0" fmla="*/ 275034 h 1649872"/>
                <a:gd name="connsiteX1" fmla="*/ 275034 w 2357070"/>
                <a:gd name="connsiteY1" fmla="*/ 0 h 1649872"/>
                <a:gd name="connsiteX2" fmla="*/ 2082036 w 2357070"/>
                <a:gd name="connsiteY2" fmla="*/ 0 h 1649872"/>
                <a:gd name="connsiteX3" fmla="*/ 2357070 w 2357070"/>
                <a:gd name="connsiteY3" fmla="*/ 275034 h 1649872"/>
                <a:gd name="connsiteX4" fmla="*/ 2357070 w 2357070"/>
                <a:gd name="connsiteY4" fmla="*/ 1374838 h 1649872"/>
                <a:gd name="connsiteX5" fmla="*/ 2082036 w 2357070"/>
                <a:gd name="connsiteY5" fmla="*/ 1649872 h 1649872"/>
                <a:gd name="connsiteX6" fmla="*/ 275034 w 2357070"/>
                <a:gd name="connsiteY6" fmla="*/ 1649872 h 1649872"/>
                <a:gd name="connsiteX7" fmla="*/ 0 w 2357070"/>
                <a:gd name="connsiteY7" fmla="*/ 1374838 h 1649872"/>
                <a:gd name="connsiteX8" fmla="*/ 0 w 2357070"/>
                <a:gd name="connsiteY8" fmla="*/ 275034 h 164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7070" h="1649872">
                  <a:moveTo>
                    <a:pt x="0" y="275034"/>
                  </a:moveTo>
                  <a:cubicBezTo>
                    <a:pt x="0" y="123137"/>
                    <a:pt x="123137" y="0"/>
                    <a:pt x="275034" y="0"/>
                  </a:cubicBezTo>
                  <a:lnTo>
                    <a:pt x="2082036" y="0"/>
                  </a:lnTo>
                  <a:cubicBezTo>
                    <a:pt x="2233933" y="0"/>
                    <a:pt x="2357070" y="123137"/>
                    <a:pt x="2357070" y="275034"/>
                  </a:cubicBezTo>
                  <a:lnTo>
                    <a:pt x="2357070" y="1374838"/>
                  </a:lnTo>
                  <a:cubicBezTo>
                    <a:pt x="2357070" y="1526735"/>
                    <a:pt x="2233933" y="1649872"/>
                    <a:pt x="2082036" y="1649872"/>
                  </a:cubicBezTo>
                  <a:lnTo>
                    <a:pt x="275034" y="1649872"/>
                  </a:lnTo>
                  <a:cubicBezTo>
                    <a:pt x="123137" y="1649872"/>
                    <a:pt x="0" y="1526735"/>
                    <a:pt x="0" y="1374838"/>
                  </a:cubicBezTo>
                  <a:lnTo>
                    <a:pt x="0" y="27503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0095" tIns="210095" rIns="210095" bIns="210095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400" kern="1200" dirty="0" smtClean="0"/>
                <a:t>Network Design</a:t>
              </a:r>
              <a:endParaRPr lang="en-US" altLang="zh-CN" sz="34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423743" y="3069147"/>
              <a:ext cx="1714308" cy="1333500"/>
            </a:xfrm>
            <a:custGeom>
              <a:avLst/>
              <a:gdLst>
                <a:gd name="connsiteX0" fmla="*/ 0 w 1714308"/>
                <a:gd name="connsiteY0" fmla="*/ 0 h 1333500"/>
                <a:gd name="connsiteX1" fmla="*/ 1714308 w 1714308"/>
                <a:gd name="connsiteY1" fmla="*/ 0 h 1333500"/>
                <a:gd name="connsiteX2" fmla="*/ 1714308 w 1714308"/>
                <a:gd name="connsiteY2" fmla="*/ 1333500 h 1333500"/>
                <a:gd name="connsiteX3" fmla="*/ 0 w 1714308"/>
                <a:gd name="connsiteY3" fmla="*/ 1333500 h 1333500"/>
                <a:gd name="connsiteX4" fmla="*/ 0 w 1714308"/>
                <a:gd name="connsiteY4" fmla="*/ 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308" h="1333500">
                  <a:moveTo>
                    <a:pt x="0" y="0"/>
                  </a:moveTo>
                  <a:lnTo>
                    <a:pt x="1714308" y="0"/>
                  </a:lnTo>
                  <a:lnTo>
                    <a:pt x="1714308" y="1333500"/>
                  </a:lnTo>
                  <a:lnTo>
                    <a:pt x="0" y="1333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altLang="zh-CN" sz="28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5020934" y="4765145"/>
              <a:ext cx="2357070" cy="1649872"/>
            </a:xfrm>
            <a:custGeom>
              <a:avLst/>
              <a:gdLst>
                <a:gd name="connsiteX0" fmla="*/ 0 w 2357070"/>
                <a:gd name="connsiteY0" fmla="*/ 275034 h 1649872"/>
                <a:gd name="connsiteX1" fmla="*/ 275034 w 2357070"/>
                <a:gd name="connsiteY1" fmla="*/ 0 h 1649872"/>
                <a:gd name="connsiteX2" fmla="*/ 2082036 w 2357070"/>
                <a:gd name="connsiteY2" fmla="*/ 0 h 1649872"/>
                <a:gd name="connsiteX3" fmla="*/ 2357070 w 2357070"/>
                <a:gd name="connsiteY3" fmla="*/ 275034 h 1649872"/>
                <a:gd name="connsiteX4" fmla="*/ 2357070 w 2357070"/>
                <a:gd name="connsiteY4" fmla="*/ 1374838 h 1649872"/>
                <a:gd name="connsiteX5" fmla="*/ 2082036 w 2357070"/>
                <a:gd name="connsiteY5" fmla="*/ 1649872 h 1649872"/>
                <a:gd name="connsiteX6" fmla="*/ 275034 w 2357070"/>
                <a:gd name="connsiteY6" fmla="*/ 1649872 h 1649872"/>
                <a:gd name="connsiteX7" fmla="*/ 0 w 2357070"/>
                <a:gd name="connsiteY7" fmla="*/ 1374838 h 1649872"/>
                <a:gd name="connsiteX8" fmla="*/ 0 w 2357070"/>
                <a:gd name="connsiteY8" fmla="*/ 275034 h 164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7070" h="1649872">
                  <a:moveTo>
                    <a:pt x="0" y="275034"/>
                  </a:moveTo>
                  <a:cubicBezTo>
                    <a:pt x="0" y="123137"/>
                    <a:pt x="123137" y="0"/>
                    <a:pt x="275034" y="0"/>
                  </a:cubicBezTo>
                  <a:lnTo>
                    <a:pt x="2082036" y="0"/>
                  </a:lnTo>
                  <a:cubicBezTo>
                    <a:pt x="2233933" y="0"/>
                    <a:pt x="2357070" y="123137"/>
                    <a:pt x="2357070" y="275034"/>
                  </a:cubicBezTo>
                  <a:lnTo>
                    <a:pt x="2357070" y="1374838"/>
                  </a:lnTo>
                  <a:cubicBezTo>
                    <a:pt x="2357070" y="1526735"/>
                    <a:pt x="2233933" y="1649872"/>
                    <a:pt x="2082036" y="1649872"/>
                  </a:cubicBezTo>
                  <a:lnTo>
                    <a:pt x="275034" y="1649872"/>
                  </a:lnTo>
                  <a:cubicBezTo>
                    <a:pt x="123137" y="1649872"/>
                    <a:pt x="0" y="1526735"/>
                    <a:pt x="0" y="1374838"/>
                  </a:cubicBezTo>
                  <a:lnTo>
                    <a:pt x="0" y="27503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0095" tIns="210095" rIns="210095" bIns="210095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400" kern="1200" dirty="0" smtClean="0"/>
                <a:t>Parameter Tuning</a:t>
              </a:r>
              <a:endParaRPr lang="en-US" altLang="zh-CN" sz="34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7378005" y="4922498"/>
              <a:ext cx="1714308" cy="1333500"/>
            </a:xfrm>
            <a:custGeom>
              <a:avLst/>
              <a:gdLst>
                <a:gd name="connsiteX0" fmla="*/ 0 w 1714308"/>
                <a:gd name="connsiteY0" fmla="*/ 0 h 1333500"/>
                <a:gd name="connsiteX1" fmla="*/ 1714308 w 1714308"/>
                <a:gd name="connsiteY1" fmla="*/ 0 h 1333500"/>
                <a:gd name="connsiteX2" fmla="*/ 1714308 w 1714308"/>
                <a:gd name="connsiteY2" fmla="*/ 1333500 h 1333500"/>
                <a:gd name="connsiteX3" fmla="*/ 0 w 1714308"/>
                <a:gd name="connsiteY3" fmla="*/ 1333500 h 1333500"/>
                <a:gd name="connsiteX4" fmla="*/ 0 w 1714308"/>
                <a:gd name="connsiteY4" fmla="*/ 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308" h="1333500">
                  <a:moveTo>
                    <a:pt x="0" y="0"/>
                  </a:moveTo>
                  <a:lnTo>
                    <a:pt x="1714308" y="0"/>
                  </a:lnTo>
                  <a:lnTo>
                    <a:pt x="1714308" y="1333500"/>
                  </a:lnTo>
                  <a:lnTo>
                    <a:pt x="0" y="1333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altLang="zh-CN" sz="2800" kern="1200" dirty="0"/>
            </a:p>
          </p:txBody>
        </p:sp>
      </p:grpSp>
      <p:sp>
        <p:nvSpPr>
          <p:cNvPr id="15" name="Freeform 14"/>
          <p:cNvSpPr/>
          <p:nvPr/>
        </p:nvSpPr>
        <p:spPr>
          <a:xfrm>
            <a:off x="7369211" y="4832081"/>
            <a:ext cx="4456443" cy="1831190"/>
          </a:xfrm>
          <a:custGeom>
            <a:avLst/>
            <a:gdLst>
              <a:gd name="connsiteX0" fmla="*/ 0 w 1714308"/>
              <a:gd name="connsiteY0" fmla="*/ 0 h 1333500"/>
              <a:gd name="connsiteX1" fmla="*/ 1714308 w 1714308"/>
              <a:gd name="connsiteY1" fmla="*/ 0 h 1333500"/>
              <a:gd name="connsiteX2" fmla="*/ 1714308 w 1714308"/>
              <a:gd name="connsiteY2" fmla="*/ 1333500 h 1333500"/>
              <a:gd name="connsiteX3" fmla="*/ 0 w 1714308"/>
              <a:gd name="connsiteY3" fmla="*/ 1333500 h 1333500"/>
              <a:gd name="connsiteX4" fmla="*/ 0 w 1714308"/>
              <a:gd name="connsiteY4" fmla="*/ 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308" h="1333500">
                <a:moveTo>
                  <a:pt x="0" y="0"/>
                </a:moveTo>
                <a:lnTo>
                  <a:pt x="1714308" y="0"/>
                </a:lnTo>
                <a:lnTo>
                  <a:pt x="1714308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marL="171450" lvl="1" indent="-171450" algn="ju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kern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Tuning the calcium channel of RG and PF matching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walking period.</a:t>
            </a:r>
          </a:p>
          <a:p>
            <a:pPr marL="171450" lvl="1" indent="-171450" algn="ju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kern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Tuning the feedback synaptic connectives to matching animal kinematics.</a:t>
            </a:r>
          </a:p>
          <a:p>
            <a:pPr marL="171450" lvl="1" indent="-171450" algn="ju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work has been done and published in biomimetics, the method is nick’s program of tune_animatlab.</a:t>
            </a:r>
            <a:endParaRPr lang="en-US" altLang="zh-CN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3985" y="338995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Ongoing Project</a:t>
            </a:r>
            <a:endParaRPr lang="zh-CN" altLang="en-US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676" y="131885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Network Design Outlines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6524" y="738553"/>
            <a:ext cx="11561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the design neural controller, all current work of neural driven biomechanical model/simulation are using the same architecture and that is also the foundation of our work. That is RG →PF→MN, the set up of CPG (RG&amp;PF) is set, the only difference comes into how the construct of motoneuron pool: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991" y="2092572"/>
            <a:ext cx="10661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Nick: Using position and velocity feedback directly correcting the MN activities, this method works on insect.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Alex: Using Ia, Ib, II, Renshaw interneurons to influence MN activities, based on know literature.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100" y="3552476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 smtClean="0"/>
              <a:t>What we wanna do?</a:t>
            </a:r>
            <a:endParaRPr lang="zh-CN" alt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04991" y="4371466"/>
            <a:ext cx="10836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RG&amp;PF are common, we could set up the CPG for the leg. The neuron numbers and synaptic connectivity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set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Just left the calcium channel as portal for the next step to tune the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up the MN pools, the interneurons, connectivity.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 each muscle have 1 MN that connects to the muscle; set up Ia, Ib, II,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 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Renshaw interneurons.)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676" y="131885"/>
            <a:ext cx="324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Programming Process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8886" y="778598"/>
            <a:ext cx="10013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Made a new repository, easy for Fletcher or others to reuse the code.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Input to the code are: ‘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Organism_name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’; ‘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Leg_name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’; ‘Tension/activation data’.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.aproj file to the objective save/used data from it.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07405" y="2668676"/>
            <a:ext cx="11371155" cy="3285219"/>
            <a:chOff x="488886" y="2722996"/>
            <a:chExt cx="11371155" cy="3285219"/>
          </a:xfrm>
        </p:grpSpPr>
        <p:grpSp>
          <p:nvGrpSpPr>
            <p:cNvPr id="5" name="Group 4"/>
            <p:cNvGrpSpPr/>
            <p:nvPr/>
          </p:nvGrpSpPr>
          <p:grpSpPr>
            <a:xfrm>
              <a:off x="488886" y="2722996"/>
              <a:ext cx="11371155" cy="3285219"/>
              <a:chOff x="1399965" y="2656353"/>
              <a:chExt cx="10300003" cy="1903189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5566754" y="2656353"/>
                <a:ext cx="1809502" cy="623201"/>
              </a:xfrm>
              <a:custGeom>
                <a:avLst/>
                <a:gdLst>
                  <a:gd name="connsiteX0" fmla="*/ 0 w 1350093"/>
                  <a:gd name="connsiteY0" fmla="*/ 0 h 675046"/>
                  <a:gd name="connsiteX1" fmla="*/ 1350093 w 1350093"/>
                  <a:gd name="connsiteY1" fmla="*/ 0 h 675046"/>
                  <a:gd name="connsiteX2" fmla="*/ 1350093 w 1350093"/>
                  <a:gd name="connsiteY2" fmla="*/ 675046 h 675046"/>
                  <a:gd name="connsiteX3" fmla="*/ 0 w 1350093"/>
                  <a:gd name="connsiteY3" fmla="*/ 675046 h 675046"/>
                  <a:gd name="connsiteX4" fmla="*/ 0 w 1350093"/>
                  <a:gd name="connsiteY4" fmla="*/ 0 h 67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0093" h="675046">
                    <a:moveTo>
                      <a:pt x="0" y="0"/>
                    </a:moveTo>
                    <a:lnTo>
                      <a:pt x="1350093" y="0"/>
                    </a:lnTo>
                    <a:lnTo>
                      <a:pt x="1350093" y="675046"/>
                    </a:lnTo>
                    <a:lnTo>
                      <a:pt x="0" y="675046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kern="1200" dirty="0" smtClean="0"/>
                  <a:t>Network Design</a:t>
                </a:r>
                <a:endParaRPr lang="en-US" altLang="zh-CN" sz="2000" kern="1200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1399965" y="3873028"/>
                <a:ext cx="1350093" cy="675046"/>
              </a:xfrm>
              <a:custGeom>
                <a:avLst/>
                <a:gdLst>
                  <a:gd name="connsiteX0" fmla="*/ 0 w 1350093"/>
                  <a:gd name="connsiteY0" fmla="*/ 0 h 675046"/>
                  <a:gd name="connsiteX1" fmla="*/ 1350093 w 1350093"/>
                  <a:gd name="connsiteY1" fmla="*/ 0 h 675046"/>
                  <a:gd name="connsiteX2" fmla="*/ 1350093 w 1350093"/>
                  <a:gd name="connsiteY2" fmla="*/ 675046 h 675046"/>
                  <a:gd name="connsiteX3" fmla="*/ 0 w 1350093"/>
                  <a:gd name="connsiteY3" fmla="*/ 675046 h 675046"/>
                  <a:gd name="connsiteX4" fmla="*/ 0 w 1350093"/>
                  <a:gd name="connsiteY4" fmla="*/ 0 h 67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0093" h="675046">
                    <a:moveTo>
                      <a:pt x="0" y="0"/>
                    </a:moveTo>
                    <a:lnTo>
                      <a:pt x="1350093" y="0"/>
                    </a:lnTo>
                    <a:lnTo>
                      <a:pt x="1350093" y="675046"/>
                    </a:lnTo>
                    <a:lnTo>
                      <a:pt x="0" y="675046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kern="1200" dirty="0" smtClean="0"/>
                  <a:t>Design neuron</a:t>
                </a:r>
                <a:endParaRPr lang="en-US" altLang="zh-CN" sz="2000" kern="1200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3162078" y="3878577"/>
                <a:ext cx="1350093" cy="675046"/>
              </a:xfrm>
              <a:custGeom>
                <a:avLst/>
                <a:gdLst>
                  <a:gd name="connsiteX0" fmla="*/ 0 w 1350093"/>
                  <a:gd name="connsiteY0" fmla="*/ 0 h 675046"/>
                  <a:gd name="connsiteX1" fmla="*/ 1350093 w 1350093"/>
                  <a:gd name="connsiteY1" fmla="*/ 0 h 675046"/>
                  <a:gd name="connsiteX2" fmla="*/ 1350093 w 1350093"/>
                  <a:gd name="connsiteY2" fmla="*/ 675046 h 675046"/>
                  <a:gd name="connsiteX3" fmla="*/ 0 w 1350093"/>
                  <a:gd name="connsiteY3" fmla="*/ 675046 h 675046"/>
                  <a:gd name="connsiteX4" fmla="*/ 0 w 1350093"/>
                  <a:gd name="connsiteY4" fmla="*/ 0 h 67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0093" h="675046">
                    <a:moveTo>
                      <a:pt x="0" y="0"/>
                    </a:moveTo>
                    <a:lnTo>
                      <a:pt x="1350093" y="0"/>
                    </a:lnTo>
                    <a:lnTo>
                      <a:pt x="1350093" y="675046"/>
                    </a:lnTo>
                    <a:lnTo>
                      <a:pt x="0" y="675046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kern="1200" dirty="0" smtClean="0"/>
                  <a:t>Assign parameters.</a:t>
                </a:r>
                <a:endParaRPr lang="en-US" altLang="zh-CN" sz="2000" kern="1200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32033" y="3884496"/>
                <a:ext cx="1350093" cy="675046"/>
              </a:xfrm>
              <a:custGeom>
                <a:avLst/>
                <a:gdLst>
                  <a:gd name="connsiteX0" fmla="*/ 0 w 1350093"/>
                  <a:gd name="connsiteY0" fmla="*/ 0 h 675046"/>
                  <a:gd name="connsiteX1" fmla="*/ 1350093 w 1350093"/>
                  <a:gd name="connsiteY1" fmla="*/ 0 h 675046"/>
                  <a:gd name="connsiteX2" fmla="*/ 1350093 w 1350093"/>
                  <a:gd name="connsiteY2" fmla="*/ 675046 h 675046"/>
                  <a:gd name="connsiteX3" fmla="*/ 0 w 1350093"/>
                  <a:gd name="connsiteY3" fmla="*/ 675046 h 675046"/>
                  <a:gd name="connsiteX4" fmla="*/ 0 w 1350093"/>
                  <a:gd name="connsiteY4" fmla="*/ 0 h 67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0093" h="675046">
                    <a:moveTo>
                      <a:pt x="0" y="0"/>
                    </a:moveTo>
                    <a:lnTo>
                      <a:pt x="1350093" y="0"/>
                    </a:lnTo>
                    <a:lnTo>
                      <a:pt x="1350093" y="675046"/>
                    </a:lnTo>
                    <a:lnTo>
                      <a:pt x="0" y="675046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kern="1200" dirty="0" smtClean="0"/>
                  <a:t>Design synapse</a:t>
                </a:r>
                <a:endParaRPr lang="en-US" altLang="zh-CN" sz="2000" kern="1200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660885" y="3878577"/>
                <a:ext cx="1350093" cy="675046"/>
              </a:xfrm>
              <a:custGeom>
                <a:avLst/>
                <a:gdLst>
                  <a:gd name="connsiteX0" fmla="*/ 0 w 1350093"/>
                  <a:gd name="connsiteY0" fmla="*/ 0 h 675046"/>
                  <a:gd name="connsiteX1" fmla="*/ 1350093 w 1350093"/>
                  <a:gd name="connsiteY1" fmla="*/ 0 h 675046"/>
                  <a:gd name="connsiteX2" fmla="*/ 1350093 w 1350093"/>
                  <a:gd name="connsiteY2" fmla="*/ 675046 h 675046"/>
                  <a:gd name="connsiteX3" fmla="*/ 0 w 1350093"/>
                  <a:gd name="connsiteY3" fmla="*/ 675046 h 675046"/>
                  <a:gd name="connsiteX4" fmla="*/ 0 w 1350093"/>
                  <a:gd name="connsiteY4" fmla="*/ 0 h 67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0093" h="675046">
                    <a:moveTo>
                      <a:pt x="0" y="0"/>
                    </a:moveTo>
                    <a:lnTo>
                      <a:pt x="1350093" y="0"/>
                    </a:lnTo>
                    <a:lnTo>
                      <a:pt x="1350093" y="675046"/>
                    </a:lnTo>
                    <a:lnTo>
                      <a:pt x="0" y="675046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kern="1200" dirty="0" smtClean="0"/>
                  <a:t>Network connection</a:t>
                </a:r>
                <a:endParaRPr lang="en-US" altLang="zh-CN" sz="2000" kern="1200" dirty="0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8505380" y="3878577"/>
                <a:ext cx="1350093" cy="675046"/>
              </a:xfrm>
              <a:custGeom>
                <a:avLst/>
                <a:gdLst>
                  <a:gd name="connsiteX0" fmla="*/ 0 w 1350093"/>
                  <a:gd name="connsiteY0" fmla="*/ 0 h 675046"/>
                  <a:gd name="connsiteX1" fmla="*/ 1350093 w 1350093"/>
                  <a:gd name="connsiteY1" fmla="*/ 0 h 675046"/>
                  <a:gd name="connsiteX2" fmla="*/ 1350093 w 1350093"/>
                  <a:gd name="connsiteY2" fmla="*/ 675046 h 675046"/>
                  <a:gd name="connsiteX3" fmla="*/ 0 w 1350093"/>
                  <a:gd name="connsiteY3" fmla="*/ 675046 h 675046"/>
                  <a:gd name="connsiteX4" fmla="*/ 0 w 1350093"/>
                  <a:gd name="connsiteY4" fmla="*/ 0 h 67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0093" h="675046">
                    <a:moveTo>
                      <a:pt x="0" y="0"/>
                    </a:moveTo>
                    <a:lnTo>
                      <a:pt x="1350093" y="0"/>
                    </a:lnTo>
                    <a:lnTo>
                      <a:pt x="1350093" y="675046"/>
                    </a:lnTo>
                    <a:lnTo>
                      <a:pt x="0" y="675046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kern="1200" dirty="0" smtClean="0"/>
                  <a:t>Obtain feedback</a:t>
                </a:r>
                <a:endParaRPr lang="en-US" altLang="zh-CN" sz="2000" kern="1200" dirty="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10349875" y="3878577"/>
                <a:ext cx="1350093" cy="675046"/>
              </a:xfrm>
              <a:custGeom>
                <a:avLst/>
                <a:gdLst>
                  <a:gd name="connsiteX0" fmla="*/ 0 w 1350093"/>
                  <a:gd name="connsiteY0" fmla="*/ 0 h 675046"/>
                  <a:gd name="connsiteX1" fmla="*/ 1350093 w 1350093"/>
                  <a:gd name="connsiteY1" fmla="*/ 0 h 675046"/>
                  <a:gd name="connsiteX2" fmla="*/ 1350093 w 1350093"/>
                  <a:gd name="connsiteY2" fmla="*/ 675046 h 675046"/>
                  <a:gd name="connsiteX3" fmla="*/ 0 w 1350093"/>
                  <a:gd name="connsiteY3" fmla="*/ 675046 h 675046"/>
                  <a:gd name="connsiteX4" fmla="*/ 0 w 1350093"/>
                  <a:gd name="connsiteY4" fmla="*/ 0 h 67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0093" h="675046">
                    <a:moveTo>
                      <a:pt x="0" y="0"/>
                    </a:moveTo>
                    <a:lnTo>
                      <a:pt x="1350093" y="0"/>
                    </a:lnTo>
                    <a:lnTo>
                      <a:pt x="1350093" y="675046"/>
                    </a:lnTo>
                    <a:lnTo>
                      <a:pt x="0" y="675046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kern="1200" dirty="0" smtClean="0"/>
                  <a:t>Sim run</a:t>
                </a:r>
                <a:endParaRPr lang="en-US" altLang="zh-CN" sz="2000" kern="1200" dirty="0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6087843" y="3871521"/>
              <a:ext cx="0" cy="9516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979382" y="5362325"/>
              <a:ext cx="454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933405" y="5383744"/>
              <a:ext cx="454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878769" y="5399702"/>
              <a:ext cx="418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787413" y="5399702"/>
              <a:ext cx="545818" cy="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823727" y="5399702"/>
              <a:ext cx="545818" cy="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91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5551" y="202369"/>
            <a:ext cx="2233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Design neuron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568" y="905346"/>
            <a:ext cx="1153411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.aproj file have existing network/neurons, read the data from sim-file and separate it to three cells base on the labels.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.aproj file does not have existing network/neurons, automatically build motoneurons base on numbers of the muscle.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65352"/>
              </p:ext>
            </p:extLst>
          </p:nvPr>
        </p:nvGraphicFramePr>
        <p:xfrm>
          <a:off x="8004101" y="2276309"/>
          <a:ext cx="3843030" cy="4351330"/>
        </p:xfrm>
        <a:graphic>
          <a:graphicData uri="http://schemas.openxmlformats.org/drawingml/2006/table">
            <a:tbl>
              <a:tblPr/>
              <a:tblGrid>
                <a:gridCol w="1035235">
                  <a:extLst>
                    <a:ext uri="{9D8B030D-6E8A-4147-A177-3AD203B41FA5}">
                      <a16:colId xmlns:a16="http://schemas.microsoft.com/office/drawing/2014/main" val="3921289295"/>
                    </a:ext>
                  </a:extLst>
                </a:gridCol>
                <a:gridCol w="1258667">
                  <a:extLst>
                    <a:ext uri="{9D8B030D-6E8A-4147-A177-3AD203B41FA5}">
                      <a16:colId xmlns:a16="http://schemas.microsoft.com/office/drawing/2014/main" val="637648124"/>
                    </a:ext>
                  </a:extLst>
                </a:gridCol>
                <a:gridCol w="1549128">
                  <a:extLst>
                    <a:ext uri="{9D8B030D-6E8A-4147-A177-3AD203B41FA5}">
                      <a16:colId xmlns:a16="http://schemas.microsoft.com/office/drawing/2014/main" val="2949523747"/>
                    </a:ext>
                  </a:extLst>
                </a:gridCol>
              </a:tblGrid>
              <a:tr h="106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Rhythem Generator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Pattern Formation Layer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Motoneurons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68619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'LH_RG EXT'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'LH_Ankle PF EXT 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'LH_AdductorLongus MN'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6481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'LH_RG FLX'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'LH_Ankle PF FLX'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'LH_AdductorLongus Ia'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52142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'LH_RG IN EXT'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'LH_Ankle PF IN EXT 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'LH_AdductorLongus Ib'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13332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'LH_RG IN FLX'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'LH_Ankle PF IN FLX'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'LH_AdductorLongus II'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50178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'LH_Hip  PF EXT 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'LH_AdductorLongus Re'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8391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'LH_Hip  PF FLX'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'LH_AdductorLongus Ia IN'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6026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'LH_Hip  PF IN EXT 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'LH_Illiopsoas MN'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071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'LH_Hip  PF IN FLX'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'LH_Illiopsoas Ia'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72725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'LH_Knee PF EXT 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'LH_Illiopsoas Ib'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58827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'LH_Knee PF FLX'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'LH_Illiopsoas II'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03500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'LH_Knee PF IN EXT 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'LH_Illiopsoas Re'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3307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'LH_Knee PF IN FLX'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'LH_Illiopsoas Ia IN'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7887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'LH_GluteusMaximus MN'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7693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'LH_GluteusMaximus Ia'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85360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'LH_GluteusMaximus Ib'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67638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'LH_GluteusMaximus II'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28256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'LH_GluteusMaximus Re'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93603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'LH_GluteusMaximus Ia IN'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69066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'LH_GracilisAnterior MN'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36725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'LH_GracilisAnterior Ia'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53452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'LH_GracilisAnterior Ib'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5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'LH_GracilisAnterior II'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7983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'LH_GracilisAnterior Re'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51093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'LH_GracilisAnterior Ia IN'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50915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'LH_Pectineus MN'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2107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'LH_Pectineus Ia'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67244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'LH_Pectineus Ib'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3430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'LH_Pectineus II'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4390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'LH_Pectineus Re'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90375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'LH_Pectineus Ia IN'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71087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'LH_GluteusMinimus MN'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04341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LH_GluteusMinimus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Ia'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31166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'LH_GluteusMinimus Ib'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26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'LH_GluteusMinimus II'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74590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'LH_GluteusMinimus Re'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29843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'LH_GluteusMinimus Ia IN'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05929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'LH_SemitendinosusPrincipal MN'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05405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'LH_SemitendinosusPrincipal Ia'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9341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'LH_SemitendinosusPrincipal Ib'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84946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LH_SemitendinosusPrincipal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II'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17142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2678"/>
          <a:stretch/>
        </p:blipFill>
        <p:spPr>
          <a:xfrm>
            <a:off x="7555484" y="4930366"/>
            <a:ext cx="2604834" cy="150495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34287"/>
              </p:ext>
            </p:extLst>
          </p:nvPr>
        </p:nvGraphicFramePr>
        <p:xfrm>
          <a:off x="4047845" y="2276309"/>
          <a:ext cx="3358927" cy="4351330"/>
        </p:xfrm>
        <a:graphic>
          <a:graphicData uri="http://schemas.openxmlformats.org/drawingml/2006/table">
            <a:tbl>
              <a:tblPr/>
              <a:tblGrid>
                <a:gridCol w="848571">
                  <a:extLst>
                    <a:ext uri="{9D8B030D-6E8A-4147-A177-3AD203B41FA5}">
                      <a16:colId xmlns:a16="http://schemas.microsoft.com/office/drawing/2014/main" val="1749448972"/>
                    </a:ext>
                  </a:extLst>
                </a:gridCol>
                <a:gridCol w="1131428">
                  <a:extLst>
                    <a:ext uri="{9D8B030D-6E8A-4147-A177-3AD203B41FA5}">
                      <a16:colId xmlns:a16="http://schemas.microsoft.com/office/drawing/2014/main" val="4229833693"/>
                    </a:ext>
                  </a:extLst>
                </a:gridCol>
                <a:gridCol w="1378928">
                  <a:extLst>
                    <a:ext uri="{9D8B030D-6E8A-4147-A177-3AD203B41FA5}">
                      <a16:colId xmlns:a16="http://schemas.microsoft.com/office/drawing/2014/main" val="2708831903"/>
                    </a:ext>
                  </a:extLst>
                </a:gridCol>
              </a:tblGrid>
              <a:tr h="106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Rhythem Generator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Pattern Formation Layer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Bia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3131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'LH_RG EXT'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'LH_Hip PF EXT'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'LH_BicepsFemorisAnterior MN'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8556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'LH_RG FLX'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'LH_Hip PF FLX'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'LH_BicepsFemorisAnterior Ia'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5008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'LH_RG IN EXT'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'LH_Hip PF IN EXT'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'LH_BicepsFemorisAnterior Ib'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998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'LH_RG IN FLX'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'LH_Hip PF IN FLX'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'LH_BicepsFemorisAnterior II'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75592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'LH_Knee PF EXT'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'LH_BicepsFemorisAnterior Re'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5603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'LH_Knee PF FLX'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'LH_BicepsFemorisAnterior Ia IN'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2816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'LH_Knee PF IN EXT'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'LH_BicepsFemorisPosterior MN'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1294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'LH_Knee PF IN FLX'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'LH_BicepsFemorisPosterior Ia'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08355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'LH_Ankle PF EXT'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'LH_BicepsFemorisPosterior Ib'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09746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'LH_Ankle PF FLX'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'LH_BicepsFemorisPosterior II'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92475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'LH_Ankle PF IN EXT'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'LH_BicepsFemorisPosterior Re'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5816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'LH_Ankle PF IN FLX'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'LH_BicepsFemorisPosterior Ia IN'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051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'LH_Vastii MN'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16354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'LH_Vastii Ia'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0653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'LH_Vastii Ib'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200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'LH_Vastii II'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62621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'LH_Vastii Re'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47740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'LH_Vastii Ia IN'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6472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'LH_Gastrocnemius MN'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3776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'LH_Gastrocnemius Ia'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02916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'LH_Gastrocnemius Ib'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94641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'LH_Gastrocnemius II'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65045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'LH_Gastrocnemius Re'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15305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'LH_Gastrocnemius Ia IN'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7407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'LH_TibialisAnterior MN'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29152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'LH_TibialisAnterior Ia'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45212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'LH_TibialisAnterior Ib'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87018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'LH_TibialisAnterior II'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97221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'LH_TibialisAnterior Re'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60244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'LH_TibialisAnterior Ia IN'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48011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'LH_Soleus MN'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8669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'LH_Soleus Ia'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60589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'LH_Soleus Ib'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5807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'LH_Soleus II'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20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'LH_Soleus Re'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5946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'LH_Soleus Ia IN'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5665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'LH_Illiopsoas MN'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7136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'LH_Illiopsoas Ia'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4078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'LH_Illiopsoas Ib'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909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LH_Illiopsoas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II'</a:t>
                      </a:r>
                    </a:p>
                  </a:txBody>
                  <a:tcPr marL="5586" marR="5586" marT="55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39256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844" y="4930366"/>
            <a:ext cx="2171700" cy="149542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75398"/>
              </p:ext>
            </p:extLst>
          </p:nvPr>
        </p:nvGraphicFramePr>
        <p:xfrm>
          <a:off x="664314" y="2382674"/>
          <a:ext cx="2856784" cy="4351320"/>
        </p:xfrm>
        <a:graphic>
          <a:graphicData uri="http://schemas.openxmlformats.org/drawingml/2006/table">
            <a:tbl>
              <a:tblPr/>
              <a:tblGrid>
                <a:gridCol w="813802">
                  <a:extLst>
                    <a:ext uri="{9D8B030D-6E8A-4147-A177-3AD203B41FA5}">
                      <a16:colId xmlns:a16="http://schemas.microsoft.com/office/drawing/2014/main" val="1350324197"/>
                    </a:ext>
                  </a:extLst>
                </a:gridCol>
                <a:gridCol w="969781">
                  <a:extLst>
                    <a:ext uri="{9D8B030D-6E8A-4147-A177-3AD203B41FA5}">
                      <a16:colId xmlns:a16="http://schemas.microsoft.com/office/drawing/2014/main" val="774779208"/>
                    </a:ext>
                  </a:extLst>
                </a:gridCol>
                <a:gridCol w="1073201">
                  <a:extLst>
                    <a:ext uri="{9D8B030D-6E8A-4147-A177-3AD203B41FA5}">
                      <a16:colId xmlns:a16="http://schemas.microsoft.com/office/drawing/2014/main" val="1373114985"/>
                    </a:ext>
                  </a:extLst>
                </a:gridCol>
              </a:tblGrid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Rhythem Generator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Pattern Formation Layer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Motoneurons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11331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'LH_RG EXT'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'LH_Ankle PF EXT 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'LH_BFA   Ia EXT'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62139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'LH_RG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'LH_Ankle PF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'LH_BFA MN EXT'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03325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'LH_RG IN EXT'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'LH_Ankle PF IN EXT 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'LH_BFA RE EXT'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95634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'LH_RG IN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'LH_Ankle PF IN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'LH_BFA- Ext Ib'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93769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'LH_Hip  PF EXT 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'LH_BFA-Ext Ia'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71831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'LH_Hip  PF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'LH_BFP  Ia EXT'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42103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'LH_Hip  PF IN EXT 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'LH_BFP IN EXT 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92883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'LH_Hip  PF IN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'LH_BFP MN EXT'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7356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'LH_Knee PF EXT 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'LH_BFP RE EXT'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35680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'LH_Knee PF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'LH_BFP- Ext Ib'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03283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'LH_Knee PF IN EXT 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'LH_BFP-Ext Ia'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17701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'LH_Knee PF IN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'LH_GA     Ia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71683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'LH_GA     RE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37686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'LH_GA    MN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80933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'LH_GA-    FLX Ia'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75837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'LH_GA-    FLX Ib'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57333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'LH_HipZ-Ext II'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97446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LH_HipZ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-FLX II'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30121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'LH_IP       Ia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2925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'LH_IP     RE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49432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'LH_IP    MN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81735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'LH_IP-    FLX Ia'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39820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'LH_IP-    FLX Ib'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90329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'LH_RF     Ia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5109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'LH_RF     RE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0722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'LH_RF    MN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86086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'LH_RF-    FLX Ia'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49552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'LH_RF-    FLX Ib'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67932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'LH_SO    Ia EXT'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02782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'LH_SO   RE EXT'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78569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'LH_SO MN EXT'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93485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'LH_SO- Ext Ib'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83360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'LH_SO-Ext Ia'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6791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'LH_TA     Ia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6476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'LH_TA     RE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04240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'LH_TA    MN FLX'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86368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'LH_TA-    FLX Ia'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7063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'LH_TA-    FLX Ib'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9115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'LH_TA-FLX II'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13102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'LH_VA    Ia EXT'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48617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'LH_VA   RE EXT'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82396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'LH_VA MN EXT'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98439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'LH_VA- Ext Ib'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77454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'LH_VA-Ext Ia'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589368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51" y="4930366"/>
            <a:ext cx="2133600" cy="1524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4314" y="399257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Biar</a:t>
            </a:r>
            <a:r>
              <a:rPr lang="en-US" altLang="zh-CN" dirty="0"/>
              <a:t>-</a:t>
            </a:r>
            <a:r>
              <a:rPr lang="en-US" altLang="zh-CN" dirty="0" smtClean="0"/>
              <a:t>net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91947" y="4100029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Biar</a:t>
            </a:r>
            <a:r>
              <a:rPr lang="en-US" altLang="zh-CN" dirty="0" smtClean="0"/>
              <a:t>-auto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6689" y="417724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Full-muscle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82460" y="655888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65463" y="654932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5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5551" y="202369"/>
            <a:ext cx="2759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Assign Parameters</a:t>
            </a:r>
            <a:endParaRPr lang="en-US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5551" y="887239"/>
            <a:ext cx="11608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neurons, the most important parameters for all neurons are Time Constant, Resetting Potential and Size.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for the CPGs, there is more parameters need taking consider for the oscillator neurons.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36845"/>
              </p:ext>
            </p:extLst>
          </p:nvPr>
        </p:nvGraphicFramePr>
        <p:xfrm>
          <a:off x="203951" y="2416529"/>
          <a:ext cx="4279900" cy="904875"/>
        </p:xfrm>
        <a:graphic>
          <a:graphicData uri="http://schemas.openxmlformats.org/drawingml/2006/table">
            <a:tbl>
              <a:tblPr/>
              <a:tblGrid>
                <a:gridCol w="1129462">
                  <a:extLst>
                    <a:ext uri="{9D8B030D-6E8A-4147-A177-3AD203B41FA5}">
                      <a16:colId xmlns:a16="http://schemas.microsoft.com/office/drawing/2014/main" val="1797867061"/>
                    </a:ext>
                  </a:extLst>
                </a:gridCol>
                <a:gridCol w="1269059">
                  <a:extLst>
                    <a:ext uri="{9D8B030D-6E8A-4147-A177-3AD203B41FA5}">
                      <a16:colId xmlns:a16="http://schemas.microsoft.com/office/drawing/2014/main" val="1299828950"/>
                    </a:ext>
                  </a:extLst>
                </a:gridCol>
                <a:gridCol w="942276">
                  <a:extLst>
                    <a:ext uri="{9D8B030D-6E8A-4147-A177-3AD203B41FA5}">
                      <a16:colId xmlns:a16="http://schemas.microsoft.com/office/drawing/2014/main" val="3904611488"/>
                    </a:ext>
                  </a:extLst>
                </a:gridCol>
                <a:gridCol w="939103">
                  <a:extLst>
                    <a:ext uri="{9D8B030D-6E8A-4147-A177-3AD203B41FA5}">
                      <a16:colId xmlns:a16="http://schemas.microsoft.com/office/drawing/2014/main" val="231569331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Neuron_Name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RestingPotential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RelativeSize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TimeConstant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8778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LH_RG EXT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427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LH_RG FLX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856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LH_RG IN EXT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8517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LH_RG IN FLX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0180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92512"/>
              </p:ext>
            </p:extLst>
          </p:nvPr>
        </p:nvGraphicFramePr>
        <p:xfrm>
          <a:off x="4585451" y="1982504"/>
          <a:ext cx="4483100" cy="2352675"/>
        </p:xfrm>
        <a:graphic>
          <a:graphicData uri="http://schemas.openxmlformats.org/drawingml/2006/table">
            <a:tbl>
              <a:tblPr/>
              <a:tblGrid>
                <a:gridCol w="1396011">
                  <a:extLst>
                    <a:ext uri="{9D8B030D-6E8A-4147-A177-3AD203B41FA5}">
                      <a16:colId xmlns:a16="http://schemas.microsoft.com/office/drawing/2014/main" val="218544709"/>
                    </a:ext>
                  </a:extLst>
                </a:gridCol>
                <a:gridCol w="1094600">
                  <a:extLst>
                    <a:ext uri="{9D8B030D-6E8A-4147-A177-3AD203B41FA5}">
                      <a16:colId xmlns:a16="http://schemas.microsoft.com/office/drawing/2014/main" val="540991377"/>
                    </a:ext>
                  </a:extLst>
                </a:gridCol>
                <a:gridCol w="1002590">
                  <a:extLst>
                    <a:ext uri="{9D8B030D-6E8A-4147-A177-3AD203B41FA5}">
                      <a16:colId xmlns:a16="http://schemas.microsoft.com/office/drawing/2014/main" val="106983163"/>
                    </a:ext>
                  </a:extLst>
                </a:gridCol>
                <a:gridCol w="989899">
                  <a:extLst>
                    <a:ext uri="{9D8B030D-6E8A-4147-A177-3AD203B41FA5}">
                      <a16:colId xmlns:a16="http://schemas.microsoft.com/office/drawing/2014/main" val="147161756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Neuron_Name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RestingPotential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RelativeSize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TimeConstant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502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LH_Ankle PF EXT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7271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LH_Ankle PF FLX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2299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LH_Ankle PF IN EXT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0532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LH_Ankle PF IN FLX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719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LH_Hip  PF EXT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2987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LH_Hip  PF FLX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3074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LH_Hip  PF IN EXT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5154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LH_Hip  PF IN FLX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5874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LH_Knee PF EXT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97193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LH_Knee PF FLX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7943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LH_Knee PF IN EXT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8514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LH_Knee PF IN FLX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09797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677819"/>
              </p:ext>
            </p:extLst>
          </p:nvPr>
        </p:nvGraphicFramePr>
        <p:xfrm>
          <a:off x="9068551" y="1595115"/>
          <a:ext cx="3146674" cy="5262885"/>
        </p:xfrm>
        <a:graphic>
          <a:graphicData uri="http://schemas.openxmlformats.org/drawingml/2006/table">
            <a:tbl>
              <a:tblPr/>
              <a:tblGrid>
                <a:gridCol w="833430">
                  <a:extLst>
                    <a:ext uri="{9D8B030D-6E8A-4147-A177-3AD203B41FA5}">
                      <a16:colId xmlns:a16="http://schemas.microsoft.com/office/drawing/2014/main" val="2805043546"/>
                    </a:ext>
                  </a:extLst>
                </a:gridCol>
                <a:gridCol w="845269">
                  <a:extLst>
                    <a:ext uri="{9D8B030D-6E8A-4147-A177-3AD203B41FA5}">
                      <a16:colId xmlns:a16="http://schemas.microsoft.com/office/drawing/2014/main" val="2406641337"/>
                    </a:ext>
                  </a:extLst>
                </a:gridCol>
                <a:gridCol w="710310">
                  <a:extLst>
                    <a:ext uri="{9D8B030D-6E8A-4147-A177-3AD203B41FA5}">
                      <a16:colId xmlns:a16="http://schemas.microsoft.com/office/drawing/2014/main" val="1063039657"/>
                    </a:ext>
                  </a:extLst>
                </a:gridCol>
                <a:gridCol w="757665">
                  <a:extLst>
                    <a:ext uri="{9D8B030D-6E8A-4147-A177-3AD203B41FA5}">
                      <a16:colId xmlns:a16="http://schemas.microsoft.com/office/drawing/2014/main" val="4154864404"/>
                    </a:ext>
                  </a:extLst>
                </a:gridCol>
              </a:tblGrid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Neuron_Name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RestingPotential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RelativeSize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TimeConstant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75389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LH_BFA   Ia EXT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628219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LH_BFA MN EXT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397541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LH_BFA RE EXT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847686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LH_BFA- Ext Ib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230685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LH_BFA-Ext Ia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754489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LH_BFP  Ia EXT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813778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LH_BFP IN EXT 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807692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LH_BFP MN EXT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944378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LH_BFP RE EXT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20804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LH_BFP- Ext Ib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656413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LH_BFP-Ext Ia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82653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LH_GA     Ia FLX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546759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LH_GA     RE FLX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875545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LH_GA    MN FLX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59466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LH_GA-    FLX Ia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960088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LH_GA-    FLX Ib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65266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LH_HipZ-Ext II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8074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LH_HipZ-FLX II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276513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LH_IP       Ia FLX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083195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LH_IP     RE FLX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825622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LH_IP    MN FLX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235357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LH_IP-    FLX Ia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15017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LH_IP-    FLX Ib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667176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LH_RF     Ia FLX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036999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LH_RF     RE FLX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27206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LH_RF    MN FLX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522256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LH_RF-    FLX Ia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352945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LH_RF-    FLX Ib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395637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LH_SO    Ia EXT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968348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LH_SO   RE EXT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214146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LH_SO MN EXT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890774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LH_SO- Ext Ib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7159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LH_SO-Ext Ia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723491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LH_TA     Ia FLX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6309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LH_TA     RE FLX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209133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LH_TA    MN FLX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606600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LH_TA-    FLX Ia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776509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LH_TA-    FLX Ib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700600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LH_TA-FLX II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000912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LH_VA    Ia EXT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28474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LH_VA   RE EXT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86151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LH_VA MN EXT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264069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LH_VA- Ext Ib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962840"/>
                  </a:ext>
                </a:extLst>
              </a:tr>
              <a:tr h="11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LH_VA-Ext Ia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338908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845515"/>
              </p:ext>
            </p:extLst>
          </p:nvPr>
        </p:nvGraphicFramePr>
        <p:xfrm>
          <a:off x="305551" y="5047684"/>
          <a:ext cx="753427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3" imgW="7534243" imgH="1638351" progId="Excel.Sheet.8">
                  <p:embed/>
                </p:oleObj>
              </mc:Choice>
              <mc:Fallback>
                <p:oleObj name="Worksheet" r:id="rId3" imgW="7534243" imgH="1638351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51" y="5047684"/>
                        <a:ext cx="7534275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7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5551" y="202369"/>
            <a:ext cx="2380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Design </a:t>
            </a:r>
            <a:r>
              <a:rPr lang="en-US" altLang="zh-CN" sz="2400" b="1" dirty="0" smtClean="0"/>
              <a:t>Synapse</a:t>
            </a:r>
            <a:endParaRPr lang="en-US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3621" y="769962"/>
            <a:ext cx="11534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design-method 1 is chosen, read the data from sim-file and save it to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syn_obj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design-method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chosen,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synapse type from existing .m files.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729995"/>
              </p:ext>
            </p:extLst>
          </p:nvPr>
        </p:nvGraphicFramePr>
        <p:xfrm>
          <a:off x="1365574" y="1910258"/>
          <a:ext cx="2978571" cy="4648626"/>
        </p:xfrm>
        <a:graphic>
          <a:graphicData uri="http://schemas.openxmlformats.org/drawingml/2006/table">
            <a:tbl>
              <a:tblPr/>
              <a:tblGrid>
                <a:gridCol w="519176">
                  <a:extLst>
                    <a:ext uri="{9D8B030D-6E8A-4147-A177-3AD203B41FA5}">
                      <a16:colId xmlns:a16="http://schemas.microsoft.com/office/drawing/2014/main" val="2100191028"/>
                    </a:ext>
                  </a:extLst>
                </a:gridCol>
                <a:gridCol w="574037">
                  <a:extLst>
                    <a:ext uri="{9D8B030D-6E8A-4147-A177-3AD203B41FA5}">
                      <a16:colId xmlns:a16="http://schemas.microsoft.com/office/drawing/2014/main" val="613753981"/>
                    </a:ext>
                  </a:extLst>
                </a:gridCol>
                <a:gridCol w="760031">
                  <a:extLst>
                    <a:ext uri="{9D8B030D-6E8A-4147-A177-3AD203B41FA5}">
                      <a16:colId xmlns:a16="http://schemas.microsoft.com/office/drawing/2014/main" val="1893336298"/>
                    </a:ext>
                  </a:extLst>
                </a:gridCol>
                <a:gridCol w="574037">
                  <a:extLst>
                    <a:ext uri="{9D8B030D-6E8A-4147-A177-3AD203B41FA5}">
                      <a16:colId xmlns:a16="http://schemas.microsoft.com/office/drawing/2014/main" val="4084058710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193704680"/>
                    </a:ext>
                  </a:extLst>
                </a:gridCol>
              </a:tblGrid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Synapse Name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Equilibrium Potential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Max Synaptic Conductance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Pre-Syn Saturatation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Pre-Syn Threshold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035588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MN Excite BFP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4.93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650480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Knee_HFaI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-70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0.39212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-58.548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-52.833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661450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Ankle_HE2I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-70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0.86311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-48.499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-37.636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64086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RG-Excite 2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310880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MN Excite SO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4.054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807778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KnA GA Ib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40205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H_R2Ia-Inhibit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-70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446398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H_IaE-Excite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542319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RG_HE2I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-70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0.20805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-48.87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-30.025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622588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H_R-Inhibit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-70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731194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RG_HF2I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-70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0.64758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-49.706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-38.539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617047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Ankle_HFaI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-70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0.3446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-59.064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-48.475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086313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Hip BFA Ib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917928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Hip IP Ia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410159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Hip BFA Ia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249085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KnA GA Ia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785173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Ankle TA Ib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09293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Hip_HE2I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-70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0.20805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-48.87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-30.025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413599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MN Excite GA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4.069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068695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RG-Excite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2.7494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438595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Knee VA Ia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324902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MN Excite BFA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2.656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036352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MN Excite VA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2.324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622836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Ankle_HF2I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-70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0.4834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-49.995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-31.395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8657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Biar connect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23273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HnK RF Ib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692266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Knee_HE2I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-70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0.81962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-49.022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-39.363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421245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H_CPG_Ib-Inhibit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-59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709639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Ankle SO Ia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836540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Knee VA Ib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31777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PF-Inhibit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-70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2.7494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192270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H_IaF-Excite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859312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H_Ia-Inhibit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-70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987616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HnK BFP Ib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759777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H_R-Excite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39257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Knee_HF2I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-70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0.72538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-51.519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-39.178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639640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Knee_AEbE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0.97583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-57.454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-50.019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516191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Hip_AEbE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0.17525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-56.292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-49.191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908192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RG_HFaI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-70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0.241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-57.606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-45.583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228752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HnK RF Ia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022158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Ankle_AEbE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0.69453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-57.189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-44.524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457158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RG_AEbE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021794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RG-Inhibit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-70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2.7494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201802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H_Ia2MN-Inhibit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538162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Ankle TA II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18486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H_R2MN-Inhibit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032241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Ankle SO Ib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047547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PF-Excite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2.7494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514838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HnK BFP Ia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594653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Hip_HF2I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-70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0.64758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-49.706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-38.539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104191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Hip IP Ib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266336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Ankle TA Ia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06389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MN Excite RF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1.516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725931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MN Excite TA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4.522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083677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Hip_HFaI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-70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0.241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-57.606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-45.583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947130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MN Excite IP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3.632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-50</a:t>
                      </a:r>
                    </a:p>
                  </a:txBody>
                  <a:tcPr marL="4018" marR="4018" marT="4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87953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6995" y="360422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DM1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58184" y="1941962"/>
            <a:ext cx="501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DM2 is using Nick’s subnet work approach method: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460" y="2555764"/>
            <a:ext cx="3905250" cy="7143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975" y="3485095"/>
            <a:ext cx="2476500" cy="8858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422" y="3532719"/>
            <a:ext cx="2314575" cy="79057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1755" y="3727951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6916" y="4585873"/>
            <a:ext cx="6774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up basic value of Equilibrium potential, synaptic low and high threshold. Calculate conductance from input transmission ratio k or c.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transmission ratio is how we want the signal transmit inside the network, also the parameters needs to tune in this network design project.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4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5551" y="202369"/>
            <a:ext cx="5072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Examples of sub-network synaptic</a:t>
            </a:r>
            <a:endParaRPr lang="en-US" altLang="zh-CN" sz="2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305551" y="742384"/>
            <a:ext cx="11807986" cy="2682166"/>
            <a:chOff x="305551" y="1086415"/>
            <a:chExt cx="11807986" cy="2682166"/>
          </a:xfrm>
        </p:grpSpPr>
        <p:sp>
          <p:nvSpPr>
            <p:cNvPr id="3" name="TextBox 2"/>
            <p:cNvSpPr txBox="1"/>
            <p:nvPr/>
          </p:nvSpPr>
          <p:spPr>
            <a:xfrm>
              <a:off x="305551" y="1086415"/>
              <a:ext cx="56335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1: if we want a neuron receiving excitation from prior neuron with signal of half magnitude, then the Synaptic connectivity between them should be :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551" y="1999924"/>
              <a:ext cx="966222" cy="103799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108822" y="1086415"/>
              <a:ext cx="600471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2: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we want a neuron receiving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inhabitation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prior neuron with signal of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10% magnitude,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then the Synaptic connectivity between them should be :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9251" y="2009745"/>
              <a:ext cx="963856" cy="103799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05551" y="3122250"/>
              <a:ext cx="118079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3: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we want a neuron receiving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excitation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 neuron, inherent 30% signal from syn1 and 40% signal from syn2, then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Synaptic connectivity between them should be :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179" y="3424550"/>
            <a:ext cx="975152" cy="103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771" y="3424550"/>
            <a:ext cx="1025469" cy="1036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5551" y="4686091"/>
            <a:ext cx="11807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want a neuron receiving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excitation and inhabitation from prior two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neuron, inherent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70% excitation signal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syn1 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20% inhabitation signal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syn2, then the Synaptic connectivity between them should be :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179" y="5557163"/>
            <a:ext cx="1019615" cy="1036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6327" y="5557163"/>
            <a:ext cx="929913" cy="10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658" y="736524"/>
            <a:ext cx="2510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Next step works:</a:t>
            </a:r>
            <a:endParaRPr lang="en-US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6705" y="1955549"/>
            <a:ext cx="112262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on more complex sub-network approach, involving more neurons.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afferent feedback profile from muscle profile.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signal transitions on large network, have been tested on small sets, works pretty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 up how automatic connectives in the motoneurons pools and how to choose connectivity types, how to define and tune the k or c value.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2337</Words>
  <Application>Microsoft Office PowerPoint</Application>
  <PresentationFormat>Widescreen</PresentationFormat>
  <Paragraphs>789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Arial Black</vt:lpstr>
      <vt:lpstr>Times New Roman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Deng</dc:creator>
  <cp:lastModifiedBy>Kaiyu Deng</cp:lastModifiedBy>
  <cp:revision>61</cp:revision>
  <dcterms:created xsi:type="dcterms:W3CDTF">2020-08-19T01:38:49Z</dcterms:created>
  <dcterms:modified xsi:type="dcterms:W3CDTF">2020-08-19T19:28:06Z</dcterms:modified>
</cp:coreProperties>
</file>