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6E478-FC07-4DEB-943D-22A695FE9F4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5325-A978-4DE6-A708-87CC90F2F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3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5325-A978-4DE6-A708-87CC90F2FC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9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0BB-D489-4930-90D2-C9327EC08C3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3A12-F12B-4020-A1B4-77B29559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5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0BB-D489-4930-90D2-C9327EC08C3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3A12-F12B-4020-A1B4-77B29559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0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0BB-D489-4930-90D2-C9327EC08C3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3A12-F12B-4020-A1B4-77B29559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4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0BB-D489-4930-90D2-C9327EC08C3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3A12-F12B-4020-A1B4-77B29559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0BB-D489-4930-90D2-C9327EC08C3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3A12-F12B-4020-A1B4-77B29559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0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0BB-D489-4930-90D2-C9327EC08C3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3A12-F12B-4020-A1B4-77B29559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1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0BB-D489-4930-90D2-C9327EC08C3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3A12-F12B-4020-A1B4-77B29559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2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0BB-D489-4930-90D2-C9327EC08C3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3A12-F12B-4020-A1B4-77B29559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0BB-D489-4930-90D2-C9327EC08C3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3A12-F12B-4020-A1B4-77B29559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6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0BB-D489-4930-90D2-C9327EC08C3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3A12-F12B-4020-A1B4-77B29559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2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0BB-D489-4930-90D2-C9327EC08C3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3A12-F12B-4020-A1B4-77B29559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1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50BB-D489-4930-90D2-C9327EC08C3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3A12-F12B-4020-A1B4-77B295593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3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66" y="64195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Goal:</a:t>
            </a:r>
            <a:endParaRPr lang="zh-CN" altLang="en-US" sz="2000" b="1" dirty="0">
              <a:latin typeface="Segoe UI Black" panose="020B0A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310" y="505500"/>
            <a:ext cx="103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design tool for modular creation of the synthetic nervous system for legged animal with GUI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766" y="98148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Hypothesis:</a:t>
            </a:r>
            <a:endParaRPr lang="zh-CN" altLang="en-US" sz="2000" b="1" dirty="0">
              <a:latin typeface="Segoe UI Black" panose="020B0A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897" y="138106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synthetic nervous system could be decomposing into several functional subnetworks.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Functionality of units in the same layer acts the same.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Modular assembling of those functional subnetworks could replicate the original neurological </a:t>
            </a: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characteristics.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Synergistic muscles sharing Ia interneuron and Renshaw cell</a:t>
            </a: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766" y="3804801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Specific aims:</a:t>
            </a:r>
            <a:endParaRPr lang="zh-CN" altLang="en-US" sz="2000" b="1" dirty="0">
              <a:latin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766" y="432914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1</a:t>
            </a:r>
            <a:r>
              <a:rPr lang="en-US" altLang="zh-CN" kern="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Decompose the synthetic nervous system into several functional subnetworks: RG, PF, MN. Then reassemble them as a simple SNS to test if this modular created SNS could reproduce the same neurological behavior as previous models.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02766" y="5367887"/>
            <a:ext cx="1188114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b="1" kern="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2</a:t>
            </a:r>
            <a:r>
              <a:rPr lang="en-US" altLang="zh-CN" kern="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Investigate the control strategies of biarticular muscle and how synergistic muscles cooperating in the sub-pattern formation layer. Also, determine the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proprioceptor feedbacks involved in the individual motoneuron layer.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766" y="6310988"/>
            <a:ext cx="11467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3</a:t>
            </a:r>
            <a:r>
              <a:rPr lang="en-US" altLang="zh-CN" kern="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Built the graphical user interface for assembling the functional subnetworks.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8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66" y="14489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Next steps:</a:t>
            </a:r>
            <a:endParaRPr lang="zh-CN" altLang="en-US" sz="2000" b="1" dirty="0">
              <a:latin typeface="Segoe UI Black" panose="020B0A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363" y="758036"/>
            <a:ext cx="196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Short term goal:</a:t>
            </a:r>
            <a:endParaRPr lang="zh-CN" alt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362" y="3398660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Long term goal:</a:t>
            </a:r>
            <a:endParaRPr lang="zh-CN" alt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145" y="1169262"/>
            <a:ext cx="68593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solution for drag and drop and other mouse interaction.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Visualize the connection links between functional subnetworks.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Flow the signal through a complete SNS and investigate.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 up panel for parameter changing on the UI.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145" y="3966065"/>
            <a:ext cx="83247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feedbacks for each muscle.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Define the feedback signal in the muscle units and distribution.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Run the SNS with feedback and compare with animal data to do sanity check.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Setup experiment and get decent results for the journal paper.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 the journal published.</a:t>
            </a:r>
          </a:p>
        </p:txBody>
      </p:sp>
    </p:spTree>
    <p:extLst>
      <p:ext uri="{BB962C8B-B14F-4D97-AF65-F5344CB8AC3E}">
        <p14:creationId xmlns:p14="http://schemas.microsoft.com/office/powerpoint/2010/main" val="30717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2"/>
          <a:stretch/>
        </p:blipFill>
        <p:spPr>
          <a:xfrm>
            <a:off x="7470003" y="4360173"/>
            <a:ext cx="4670760" cy="2420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766" y="64195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Recap previous meetings:</a:t>
            </a:r>
            <a:endParaRPr lang="zh-CN" altLang="en-US" sz="2000" b="1" dirty="0">
              <a:latin typeface="Segoe UI Black" panose="020B0A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897" y="536331"/>
            <a:ext cx="3995734" cy="4097192"/>
            <a:chOff x="5400000" y="456611"/>
            <a:chExt cx="5400000" cy="53374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132"/>
            <a:stretch/>
          </p:blipFill>
          <p:spPr>
            <a:xfrm>
              <a:off x="5400000" y="3924912"/>
              <a:ext cx="5400000" cy="18691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132"/>
            <a:stretch/>
          </p:blipFill>
          <p:spPr>
            <a:xfrm>
              <a:off x="5400000" y="2184487"/>
              <a:ext cx="5400000" cy="18691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016"/>
            <a:stretch/>
          </p:blipFill>
          <p:spPr>
            <a:xfrm>
              <a:off x="5400000" y="456611"/>
              <a:ext cx="5400000" cy="187337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10909" y="4633523"/>
            <a:ext cx="3415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Tested stimulus to half-center oscillators </a:t>
            </a:r>
            <a:endParaRPr lang="zh-CN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77631" y="673693"/>
            <a:ext cx="2715538" cy="2312105"/>
            <a:chOff x="3785926" y="3348877"/>
            <a:chExt cx="4127601" cy="309893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926" y="3348877"/>
              <a:ext cx="4127601" cy="3098939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4373217" y="5025377"/>
              <a:ext cx="38496" cy="397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187910" y="5422790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0.25</a:t>
              </a:r>
              <a:endParaRPr lang="zh-CN" altLang="en-US" sz="8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493623" y="4649272"/>
              <a:ext cx="64901" cy="331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11713" y="4475177"/>
              <a:ext cx="316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0.3</a:t>
              </a:r>
              <a:endParaRPr lang="zh-CN" altLang="en-US" sz="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371063" y="2985798"/>
                <a:ext cx="2592445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Investigated the conductance limits for the week connection between RG oscillators.</a:t>
                </a:r>
              </a:p>
              <a:p>
                <a:endParaRPr lang="en-US" altLang="zh-CN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0.25 is the maximum conductance for the week connection</a:t>
                </a:r>
                <a:endParaRPr lang="zh-CN" altLang="en-US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63" y="2985798"/>
                <a:ext cx="2592445" cy="1600438"/>
              </a:xfrm>
              <a:prstGeom prst="rect">
                <a:avLst/>
              </a:prstGeom>
              <a:blipFill>
                <a:blip r:embed="rId8"/>
                <a:stretch>
                  <a:fillRect l="-706" t="-1145" r="-941" b="-2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/>
          <a:srcRect t="54965"/>
          <a:stretch/>
        </p:blipFill>
        <p:spPr>
          <a:xfrm>
            <a:off x="827838" y="4941300"/>
            <a:ext cx="2703849" cy="14514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/>
          <a:srcRect t="-1778" b="48855"/>
          <a:stretch/>
        </p:blipFill>
        <p:spPr>
          <a:xfrm>
            <a:off x="4183475" y="4819049"/>
            <a:ext cx="2703849" cy="17057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 t="5222" r="6598" b="5597"/>
          <a:stretch/>
        </p:blipFill>
        <p:spPr>
          <a:xfrm>
            <a:off x="7279546" y="688513"/>
            <a:ext cx="4653082" cy="378319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04267" y="228554"/>
            <a:ext cx="3002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Tested stimulus to different PF layer</a:t>
            </a:r>
            <a:endParaRPr lang="zh-CN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492" y="3551698"/>
            <a:ext cx="2694441" cy="23049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766" y="64195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Recap previous meetings:</a:t>
            </a:r>
            <a:endParaRPr lang="zh-CN" altLang="en-US" sz="2000" b="1" dirty="0">
              <a:latin typeface="Segoe UI Black" panose="020B0A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4" y="3412231"/>
            <a:ext cx="3643229" cy="2735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1754" y="6119336"/>
                <a:ext cx="372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Investigated the conductance limits between the RG and PF. (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0.067&lt;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&lt;8.2</m:t>
                    </m:r>
                  </m:oMath>
                </a14:m>
                <a:r>
                  <a:rPr lang="en-US" altLang="zh-CN" sz="1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zh-CN" sz="1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4" y="6119336"/>
                <a:ext cx="3727200" cy="523220"/>
              </a:xfrm>
              <a:prstGeom prst="rect">
                <a:avLst/>
              </a:prstGeom>
              <a:blipFill>
                <a:blip r:embed="rId4"/>
                <a:stretch>
                  <a:fillRect l="-491" t="-3488" r="-818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291537" y="623068"/>
            <a:ext cx="2338252" cy="2560319"/>
            <a:chOff x="578304" y="681823"/>
            <a:chExt cx="3234387" cy="354516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91" t="4733" r="1185" b="56765"/>
            <a:stretch/>
          </p:blipFill>
          <p:spPr>
            <a:xfrm>
              <a:off x="739413" y="681823"/>
              <a:ext cx="3073278" cy="162057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5" t="59886" r="13592"/>
            <a:stretch/>
          </p:blipFill>
          <p:spPr>
            <a:xfrm>
              <a:off x="578304" y="2527605"/>
              <a:ext cx="2969978" cy="1699387"/>
            </a:xfrm>
            <a:prstGeom prst="rect">
              <a:avLst/>
            </a:prstGeom>
          </p:spPr>
        </p:pic>
        <p:cxnSp>
          <p:nvCxnSpPr>
            <p:cNvPr id="12" name="Curved Connector 11"/>
            <p:cNvCxnSpPr/>
            <p:nvPr/>
          </p:nvCxnSpPr>
          <p:spPr>
            <a:xfrm rot="5400000">
              <a:off x="302938" y="2705055"/>
              <a:ext cx="1654632" cy="33754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5400000">
              <a:off x="1567222" y="2682560"/>
              <a:ext cx="1558840" cy="28674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1754" y="464305"/>
            <a:ext cx="3643229" cy="2947926"/>
            <a:chOff x="429247" y="349174"/>
            <a:chExt cx="4320000" cy="324338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47" y="349174"/>
              <a:ext cx="4320000" cy="3243389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2716040" y="2788468"/>
              <a:ext cx="9054" cy="479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988711" y="1932317"/>
              <a:ext cx="424445" cy="183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05676" y="1993124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0.067</a:t>
              </a:r>
              <a:endParaRPr lang="zh-CN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43369" y="2531060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0.049</a:t>
              </a:r>
              <a:endParaRPr lang="zh-CN" altLang="en-US" sz="1200" dirty="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96" y="464305"/>
            <a:ext cx="5585356" cy="434871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5419628" y="2922473"/>
            <a:ext cx="111968" cy="761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451787" y="2966268"/>
            <a:ext cx="148936" cy="71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32007" y="4551405"/>
            <a:ext cx="4805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Distributed the CPG signal to MN integral layer.</a:t>
            </a:r>
            <a:endParaRPr lang="zh-CN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409631" y="5266441"/>
            <a:ext cx="583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function of SNS has been replicate, need more work with feedbacks from muscle to do sanity with animal data. 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766" y="14489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Design GUI:</a:t>
            </a:r>
            <a:endParaRPr lang="zh-CN" altLang="en-US" sz="2000" b="1" dirty="0">
              <a:latin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310" y="505500"/>
            <a:ext cx="722075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Three different ways to build a graphic interface (GUI) in Matlab: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 program to set up UI (Canvas, etc. which fletcher use)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GUIDE (Matlab old version, no longer update and will be removed)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 designer (New feature, could export as .exe)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0" y="2461892"/>
            <a:ext cx="6819095" cy="42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766" y="14489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Design GUI:</a:t>
            </a:r>
            <a:endParaRPr lang="zh-CN" altLang="en-US" sz="2000" b="1" dirty="0">
              <a:latin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8" y="1283246"/>
            <a:ext cx="5431305" cy="4077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25" y="1283246"/>
            <a:ext cx="5575501" cy="41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726" y="654969"/>
            <a:ext cx="676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First, write the script for functional subnetwork contour or shape. 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7548" y="5619931"/>
            <a:ext cx="133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RG contour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1955" y="5619931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PF+MN contour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726" y="6099224"/>
            <a:ext cx="1053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Red are extensor oscillators, Blue are flexor oscillators, Cyan are interneurons, Yellow are motoneurons.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766" y="14489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Design GUI:</a:t>
            </a:r>
            <a:endParaRPr lang="zh-CN" altLang="en-US" sz="2000" b="1" dirty="0">
              <a:latin typeface="Segoe UI Black" panose="020B0A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84" y="0"/>
            <a:ext cx="9731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766" y="144898"/>
            <a:ext cx="293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Design GUI Problems:</a:t>
            </a:r>
            <a:endParaRPr lang="zh-CN" altLang="en-US" sz="2000" b="1" dirty="0">
              <a:latin typeface="Segoe UI Black" panose="020B0A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5941" y="1676831"/>
            <a:ext cx="9899405" cy="3797480"/>
            <a:chOff x="607403" y="733490"/>
            <a:chExt cx="9899405" cy="37974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403" y="733490"/>
              <a:ext cx="4413006" cy="379748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574" y="733490"/>
              <a:ext cx="5053234" cy="379389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71841" y="753501"/>
            <a:ext cx="1068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Limited mouse interaction, can’t right click, select.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 not perfect compile with script, the markers shows error in the app designer. (Found solution.) 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841" y="5741670"/>
            <a:ext cx="756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Can’t assign parameters since can’t select (Found solution).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Since the tool is relatively new, not much tutorial and online solutions.</a:t>
            </a:r>
          </a:p>
        </p:txBody>
      </p:sp>
    </p:spTree>
    <p:extLst>
      <p:ext uri="{BB962C8B-B14F-4D97-AF65-F5344CB8AC3E}">
        <p14:creationId xmlns:p14="http://schemas.microsoft.com/office/powerpoint/2010/main" val="11510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66" y="14489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Design GUI :</a:t>
            </a:r>
            <a:endParaRPr lang="zh-CN" altLang="en-US" sz="2000" b="1" dirty="0">
              <a:latin typeface="Segoe UI Black" panose="020B0A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26" y="654969"/>
            <a:ext cx="469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Dive into source code and search properties: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6" y="1134262"/>
            <a:ext cx="5171709" cy="44645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3725" y="5708742"/>
            <a:ext cx="51717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marker could set inside the callback </a:t>
            </a:r>
            <a:r>
              <a:rPr lang="en-US" altLang="zh-C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codes,as</a:t>
            </a: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app.UIAxes.Children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(1).Marker = 'o';</a:t>
            </a:r>
          </a:p>
          <a:p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app.UIAxes.Children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MarkerIndices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app.UIAxes.Children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MarkerFaceColor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'k';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40" y="144898"/>
            <a:ext cx="4857751" cy="46524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536" y="4862791"/>
            <a:ext cx="6303870" cy="4829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58303" y="5708742"/>
            <a:ext cx="6196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neural parameter can compile with graphic nodes in User data of children class.</a:t>
            </a:r>
            <a:endParaRPr lang="en-US" altLang="zh-C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66" y="14489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Design GUI :</a:t>
            </a:r>
            <a:endParaRPr lang="zh-CN" altLang="en-US" sz="2000" b="1" dirty="0">
              <a:latin typeface="Segoe UI Black" panose="020B0A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62" y="624138"/>
            <a:ext cx="10511000" cy="5567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5355" y="6270813"/>
            <a:ext cx="786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Signal transmit through network and generates plots for membrane voltage.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563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Palatino Linotype</vt:lpstr>
      <vt:lpstr>Segoe UI</vt:lpstr>
      <vt:lpstr>Segoe UI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59</cp:revision>
  <dcterms:created xsi:type="dcterms:W3CDTF">2020-11-11T07:46:14Z</dcterms:created>
  <dcterms:modified xsi:type="dcterms:W3CDTF">2020-11-11T10:44:08Z</dcterms:modified>
</cp:coreProperties>
</file>