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1" r:id="rId3"/>
    <p:sldId id="257" r:id="rId4"/>
    <p:sldId id="258" r:id="rId5"/>
    <p:sldId id="259" r:id="rId6"/>
    <p:sldId id="263" r:id="rId7"/>
    <p:sldId id="260" r:id="rId8"/>
    <p:sldId id="26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0D0EA2-61F3-49C4-A1AA-30887AB051D5}">
          <p14:sldIdLst>
            <p14:sldId id="256"/>
            <p14:sldId id="261"/>
            <p14:sldId id="257"/>
            <p14:sldId id="258"/>
            <p14:sldId id="259"/>
            <p14:sldId id="263"/>
            <p14:sldId id="260"/>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BEE81-032F-4645-9D70-49E8A383769C}" type="datetimeFigureOut">
              <a:rPr lang="zh-CN" altLang="en-US" smtClean="0"/>
              <a:t>2020/11/18</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E9E6AB-AF38-4AF0-9A35-9BA4C8D5BD69}" type="slidenum">
              <a:rPr lang="zh-CN" altLang="en-US" smtClean="0"/>
              <a:t>‹#›</a:t>
            </a:fld>
            <a:endParaRPr lang="zh-CN" altLang="en-US"/>
          </a:p>
        </p:txBody>
      </p:sp>
    </p:spTree>
    <p:extLst>
      <p:ext uri="{BB962C8B-B14F-4D97-AF65-F5344CB8AC3E}">
        <p14:creationId xmlns:p14="http://schemas.microsoft.com/office/powerpoint/2010/main" val="3943693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F2E9E6AB-AF38-4AF0-9A35-9BA4C8D5BD69}" type="slidenum">
              <a:rPr lang="zh-CN" altLang="en-US" smtClean="0"/>
              <a:t>1</a:t>
            </a:fld>
            <a:endParaRPr lang="zh-CN" altLang="en-US"/>
          </a:p>
        </p:txBody>
      </p:sp>
    </p:spTree>
    <p:extLst>
      <p:ext uri="{BB962C8B-B14F-4D97-AF65-F5344CB8AC3E}">
        <p14:creationId xmlns:p14="http://schemas.microsoft.com/office/powerpoint/2010/main" val="3723102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F2E9E6AB-AF38-4AF0-9A35-9BA4C8D5BD69}" type="slidenum">
              <a:rPr lang="zh-CN" altLang="en-US" smtClean="0"/>
              <a:t>2</a:t>
            </a:fld>
            <a:endParaRPr lang="zh-CN" altLang="en-US"/>
          </a:p>
        </p:txBody>
      </p:sp>
    </p:spTree>
    <p:extLst>
      <p:ext uri="{BB962C8B-B14F-4D97-AF65-F5344CB8AC3E}">
        <p14:creationId xmlns:p14="http://schemas.microsoft.com/office/powerpoint/2010/main" val="4053652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Ia SE</a:t>
            </a:r>
            <a:r>
              <a:rPr lang="en-US" altLang="zh-CN" baseline="0" dirty="0" smtClean="0"/>
              <a:t> length (Length and velocity of muscle)</a:t>
            </a:r>
          </a:p>
          <a:p>
            <a:r>
              <a:rPr lang="en-US" altLang="zh-CN" baseline="0" dirty="0" smtClean="0"/>
              <a:t>Ib tension in muscle</a:t>
            </a:r>
          </a:p>
          <a:p>
            <a:r>
              <a:rPr lang="en-US" altLang="zh-CN" baseline="0" dirty="0" smtClean="0"/>
              <a:t>II PE length </a:t>
            </a:r>
            <a:endParaRPr lang="zh-CN" altLang="en-US" dirty="0"/>
          </a:p>
        </p:txBody>
      </p:sp>
      <p:sp>
        <p:nvSpPr>
          <p:cNvPr id="4" name="Slide Number Placeholder 3"/>
          <p:cNvSpPr>
            <a:spLocks noGrp="1"/>
          </p:cNvSpPr>
          <p:nvPr>
            <p:ph type="sldNum" sz="quarter" idx="10"/>
          </p:nvPr>
        </p:nvSpPr>
        <p:spPr/>
        <p:txBody>
          <a:bodyPr/>
          <a:lstStyle/>
          <a:p>
            <a:fld id="{9FB51014-8981-4C57-AF74-BDACB5BCCC36}" type="slidenum">
              <a:rPr lang="zh-CN" altLang="en-US" smtClean="0"/>
              <a:t>7</a:t>
            </a:fld>
            <a:endParaRPr lang="zh-CN" altLang="en-US"/>
          </a:p>
        </p:txBody>
      </p:sp>
    </p:spTree>
    <p:extLst>
      <p:ext uri="{BB962C8B-B14F-4D97-AF65-F5344CB8AC3E}">
        <p14:creationId xmlns:p14="http://schemas.microsoft.com/office/powerpoint/2010/main" val="1963331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6FF6E69B-CF5C-4B83-8599-4D6202F0106C}" type="datetimeFigureOut">
              <a:rPr lang="zh-CN" altLang="en-US" smtClean="0"/>
              <a:t>2020/11/18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4C1D8E-BFC9-4662-A942-46E31E4A4682}" type="slidenum">
              <a:rPr lang="zh-CN" altLang="en-US" smtClean="0"/>
              <a:t>‹#›</a:t>
            </a:fld>
            <a:endParaRPr lang="zh-CN" altLang="en-US"/>
          </a:p>
        </p:txBody>
      </p:sp>
    </p:spTree>
    <p:extLst>
      <p:ext uri="{BB962C8B-B14F-4D97-AF65-F5344CB8AC3E}">
        <p14:creationId xmlns:p14="http://schemas.microsoft.com/office/powerpoint/2010/main" val="499514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6FF6E69B-CF5C-4B83-8599-4D6202F0106C}" type="datetimeFigureOut">
              <a:rPr lang="zh-CN" altLang="en-US" smtClean="0"/>
              <a:t>2020/11/18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4C1D8E-BFC9-4662-A942-46E31E4A4682}" type="slidenum">
              <a:rPr lang="zh-CN" altLang="en-US" smtClean="0"/>
              <a:t>‹#›</a:t>
            </a:fld>
            <a:endParaRPr lang="zh-CN" altLang="en-US"/>
          </a:p>
        </p:txBody>
      </p:sp>
    </p:spTree>
    <p:extLst>
      <p:ext uri="{BB962C8B-B14F-4D97-AF65-F5344CB8AC3E}">
        <p14:creationId xmlns:p14="http://schemas.microsoft.com/office/powerpoint/2010/main" val="103967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6FF6E69B-CF5C-4B83-8599-4D6202F0106C}" type="datetimeFigureOut">
              <a:rPr lang="zh-CN" altLang="en-US" smtClean="0"/>
              <a:t>2020/11/18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4C1D8E-BFC9-4662-A942-46E31E4A4682}" type="slidenum">
              <a:rPr lang="zh-CN" altLang="en-US" smtClean="0"/>
              <a:t>‹#›</a:t>
            </a:fld>
            <a:endParaRPr lang="zh-CN" altLang="en-US"/>
          </a:p>
        </p:txBody>
      </p:sp>
    </p:spTree>
    <p:extLst>
      <p:ext uri="{BB962C8B-B14F-4D97-AF65-F5344CB8AC3E}">
        <p14:creationId xmlns:p14="http://schemas.microsoft.com/office/powerpoint/2010/main" val="1147478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6FF6E69B-CF5C-4B83-8599-4D6202F0106C}" type="datetimeFigureOut">
              <a:rPr lang="zh-CN" altLang="en-US" smtClean="0"/>
              <a:t>2020/11/18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4C1D8E-BFC9-4662-A942-46E31E4A4682}" type="slidenum">
              <a:rPr lang="zh-CN" altLang="en-US" smtClean="0"/>
              <a:t>‹#›</a:t>
            </a:fld>
            <a:endParaRPr lang="zh-CN" altLang="en-US"/>
          </a:p>
        </p:txBody>
      </p:sp>
    </p:spTree>
    <p:extLst>
      <p:ext uri="{BB962C8B-B14F-4D97-AF65-F5344CB8AC3E}">
        <p14:creationId xmlns:p14="http://schemas.microsoft.com/office/powerpoint/2010/main" val="3466637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6FF6E69B-CF5C-4B83-8599-4D6202F0106C}" type="datetimeFigureOut">
              <a:rPr lang="zh-CN" altLang="en-US" smtClean="0"/>
              <a:t>2020/11/18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4C1D8E-BFC9-4662-A942-46E31E4A4682}" type="slidenum">
              <a:rPr lang="zh-CN" altLang="en-US" smtClean="0"/>
              <a:t>‹#›</a:t>
            </a:fld>
            <a:endParaRPr lang="zh-CN" altLang="en-US"/>
          </a:p>
        </p:txBody>
      </p:sp>
    </p:spTree>
    <p:extLst>
      <p:ext uri="{BB962C8B-B14F-4D97-AF65-F5344CB8AC3E}">
        <p14:creationId xmlns:p14="http://schemas.microsoft.com/office/powerpoint/2010/main" val="3134558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6FF6E69B-CF5C-4B83-8599-4D6202F0106C}" type="datetimeFigureOut">
              <a:rPr lang="zh-CN" altLang="en-US" smtClean="0"/>
              <a:t>2020/11/18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4C1D8E-BFC9-4662-A942-46E31E4A4682}" type="slidenum">
              <a:rPr lang="zh-CN" altLang="en-US" smtClean="0"/>
              <a:t>‹#›</a:t>
            </a:fld>
            <a:endParaRPr lang="zh-CN" altLang="en-US"/>
          </a:p>
        </p:txBody>
      </p:sp>
    </p:spTree>
    <p:extLst>
      <p:ext uri="{BB962C8B-B14F-4D97-AF65-F5344CB8AC3E}">
        <p14:creationId xmlns:p14="http://schemas.microsoft.com/office/powerpoint/2010/main" val="2889345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6FF6E69B-CF5C-4B83-8599-4D6202F0106C}" type="datetimeFigureOut">
              <a:rPr lang="zh-CN" altLang="en-US" smtClean="0"/>
              <a:t>2020/11/18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64C1D8E-BFC9-4662-A942-46E31E4A4682}" type="slidenum">
              <a:rPr lang="zh-CN" altLang="en-US" smtClean="0"/>
              <a:t>‹#›</a:t>
            </a:fld>
            <a:endParaRPr lang="zh-CN" altLang="en-US"/>
          </a:p>
        </p:txBody>
      </p:sp>
    </p:spTree>
    <p:extLst>
      <p:ext uri="{BB962C8B-B14F-4D97-AF65-F5344CB8AC3E}">
        <p14:creationId xmlns:p14="http://schemas.microsoft.com/office/powerpoint/2010/main" val="1033552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6FF6E69B-CF5C-4B83-8599-4D6202F0106C}" type="datetimeFigureOut">
              <a:rPr lang="zh-CN" altLang="en-US" smtClean="0"/>
              <a:t>2020/11/18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64C1D8E-BFC9-4662-A942-46E31E4A4682}" type="slidenum">
              <a:rPr lang="zh-CN" altLang="en-US" smtClean="0"/>
              <a:t>‹#›</a:t>
            </a:fld>
            <a:endParaRPr lang="zh-CN" altLang="en-US"/>
          </a:p>
        </p:txBody>
      </p:sp>
    </p:spTree>
    <p:extLst>
      <p:ext uri="{BB962C8B-B14F-4D97-AF65-F5344CB8AC3E}">
        <p14:creationId xmlns:p14="http://schemas.microsoft.com/office/powerpoint/2010/main" val="4085461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F6E69B-CF5C-4B83-8599-4D6202F0106C}" type="datetimeFigureOut">
              <a:rPr lang="zh-CN" altLang="en-US" smtClean="0"/>
              <a:t>2020/11/18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64C1D8E-BFC9-4662-A942-46E31E4A4682}" type="slidenum">
              <a:rPr lang="zh-CN" altLang="en-US" smtClean="0"/>
              <a:t>‹#›</a:t>
            </a:fld>
            <a:endParaRPr lang="zh-CN" altLang="en-US"/>
          </a:p>
        </p:txBody>
      </p:sp>
    </p:spTree>
    <p:extLst>
      <p:ext uri="{BB962C8B-B14F-4D97-AF65-F5344CB8AC3E}">
        <p14:creationId xmlns:p14="http://schemas.microsoft.com/office/powerpoint/2010/main" val="158340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6FF6E69B-CF5C-4B83-8599-4D6202F0106C}" type="datetimeFigureOut">
              <a:rPr lang="zh-CN" altLang="en-US" smtClean="0"/>
              <a:t>2020/11/18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4C1D8E-BFC9-4662-A942-46E31E4A4682}" type="slidenum">
              <a:rPr lang="zh-CN" altLang="en-US" smtClean="0"/>
              <a:t>‹#›</a:t>
            </a:fld>
            <a:endParaRPr lang="zh-CN" altLang="en-US"/>
          </a:p>
        </p:txBody>
      </p:sp>
    </p:spTree>
    <p:extLst>
      <p:ext uri="{BB962C8B-B14F-4D97-AF65-F5344CB8AC3E}">
        <p14:creationId xmlns:p14="http://schemas.microsoft.com/office/powerpoint/2010/main" val="2711137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6FF6E69B-CF5C-4B83-8599-4D6202F0106C}" type="datetimeFigureOut">
              <a:rPr lang="zh-CN" altLang="en-US" smtClean="0"/>
              <a:t>2020/11/18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4C1D8E-BFC9-4662-A942-46E31E4A4682}" type="slidenum">
              <a:rPr lang="zh-CN" altLang="en-US" smtClean="0"/>
              <a:t>‹#›</a:t>
            </a:fld>
            <a:endParaRPr lang="zh-CN" altLang="en-US"/>
          </a:p>
        </p:txBody>
      </p:sp>
    </p:spTree>
    <p:extLst>
      <p:ext uri="{BB962C8B-B14F-4D97-AF65-F5344CB8AC3E}">
        <p14:creationId xmlns:p14="http://schemas.microsoft.com/office/powerpoint/2010/main" val="3985646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F6E69B-CF5C-4B83-8599-4D6202F0106C}" type="datetimeFigureOut">
              <a:rPr lang="zh-CN" altLang="en-US" smtClean="0"/>
              <a:t>2020/11/18</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4C1D8E-BFC9-4662-A942-46E31E4A4682}" type="slidenum">
              <a:rPr lang="zh-CN" altLang="en-US" smtClean="0"/>
              <a:t>‹#›</a:t>
            </a:fld>
            <a:endParaRPr lang="zh-CN" altLang="en-US"/>
          </a:p>
        </p:txBody>
      </p:sp>
    </p:spTree>
    <p:extLst>
      <p:ext uri="{BB962C8B-B14F-4D97-AF65-F5344CB8AC3E}">
        <p14:creationId xmlns:p14="http://schemas.microsoft.com/office/powerpoint/2010/main" val="1284657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emf"/><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714" y="123064"/>
            <a:ext cx="5471370" cy="369332"/>
          </a:xfrm>
          <a:prstGeom prst="rect">
            <a:avLst/>
          </a:prstGeom>
        </p:spPr>
        <p:txBody>
          <a:bodyPr wrap="none">
            <a:spAutoFit/>
          </a:bodyPr>
          <a:lstStyle/>
          <a:p>
            <a:r>
              <a:rPr lang="en-US" altLang="zh-CN" dirty="0" smtClean="0">
                <a:latin typeface="Segoe UI Black" panose="020B0A02040204020203" pitchFamily="34" charset="0"/>
                <a:ea typeface="Segoe UI Black" panose="020B0A02040204020203" pitchFamily="34" charset="0"/>
              </a:rPr>
              <a:t>Afferent feedback profile from muscle profile.</a:t>
            </a:r>
            <a:endParaRPr lang="zh-CN" altLang="en-US" dirty="0">
              <a:latin typeface="Segoe UI Black" panose="020B0A02040204020203"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6014" y="0"/>
            <a:ext cx="5760000" cy="240251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6014" y="2282998"/>
            <a:ext cx="5760000" cy="240251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6014" y="4565997"/>
            <a:ext cx="5760000" cy="2402511"/>
          </a:xfrm>
          <a:prstGeom prst="rect">
            <a:avLst/>
          </a:prstGeom>
        </p:spPr>
      </p:pic>
      <p:sp>
        <p:nvSpPr>
          <p:cNvPr id="9" name="TextBox 8"/>
          <p:cNvSpPr txBox="1"/>
          <p:nvPr/>
        </p:nvSpPr>
        <p:spPr>
          <a:xfrm>
            <a:off x="351692" y="659423"/>
            <a:ext cx="4737194" cy="1669944"/>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Ia feedback is the length of the series spring.</a:t>
            </a:r>
          </a:p>
          <a:p>
            <a:pPr marL="285750" indent="-285750">
              <a:lnSpc>
                <a:spcPct val="200000"/>
              </a:lnSpc>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II feedback is the length of the parallel spring.</a:t>
            </a:r>
          </a:p>
          <a:p>
            <a:pPr marL="285750" indent="-285750">
              <a:lnSpc>
                <a:spcPct val="200000"/>
              </a:lnSpc>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Ib feedback is the tension in the muscle.</a:t>
            </a:r>
            <a:endParaRPr lang="zh-CN" alt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51692" y="3022589"/>
            <a:ext cx="5524821" cy="1200329"/>
          </a:xfrm>
          <a:prstGeom prst="rect">
            <a:avLst/>
          </a:prstGeom>
          <a:noFill/>
        </p:spPr>
        <p:txBody>
          <a:bodyPr wrap="square" rtlCol="0">
            <a:spAutoFit/>
          </a:bodyPr>
          <a:lstStyle/>
          <a:p>
            <a:pPr algn="just"/>
            <a:r>
              <a:rPr lang="en-US" altLang="zh-CN" dirty="0" smtClean="0">
                <a:latin typeface="Times New Roman" panose="02020603050405020304" pitchFamily="18" charset="0"/>
                <a:cs typeface="Times New Roman" panose="02020603050405020304" pitchFamily="18" charset="0"/>
              </a:rPr>
              <a:t>   Ia &amp; II feedback is acquired by simulate run the leg with desired motion (in unit of cm). Ib feed back is from the Tension we calculated through the inverse kinematic process (in unit of N).  </a:t>
            </a:r>
            <a:endParaRPr lang="zh-CN" altLang="en-US"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351692" y="4932705"/>
            <a:ext cx="5873262" cy="646331"/>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When inject the feedback into neurons of our control network, each feedback need multiply a gain parameters.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0343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0378" r="7957"/>
          <a:stretch/>
        </p:blipFill>
        <p:spPr>
          <a:xfrm>
            <a:off x="0" y="3648808"/>
            <a:ext cx="6141998" cy="3137064"/>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7848" r="6889" b="4416"/>
          <a:stretch/>
        </p:blipFill>
        <p:spPr>
          <a:xfrm>
            <a:off x="2127738" y="-12234"/>
            <a:ext cx="7833947" cy="3661042"/>
          </a:xfrm>
          <a:prstGeom prst="rect">
            <a:avLst/>
          </a:prstGeom>
        </p:spPr>
      </p:pic>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l="10030" r="7867"/>
          <a:stretch/>
        </p:blipFill>
        <p:spPr>
          <a:xfrm>
            <a:off x="6044711" y="3652482"/>
            <a:ext cx="6167806" cy="3133390"/>
          </a:xfrm>
          <a:prstGeom prst="rect">
            <a:avLst/>
          </a:prstGeom>
        </p:spPr>
      </p:pic>
    </p:spTree>
    <p:extLst>
      <p:ext uri="{BB962C8B-B14F-4D97-AF65-F5344CB8AC3E}">
        <p14:creationId xmlns:p14="http://schemas.microsoft.com/office/powerpoint/2010/main" val="3398619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716" y="123092"/>
            <a:ext cx="3328155" cy="369332"/>
          </a:xfrm>
          <a:prstGeom prst="rect">
            <a:avLst/>
          </a:prstGeom>
          <a:noFill/>
        </p:spPr>
        <p:txBody>
          <a:bodyPr wrap="none" rtlCol="0">
            <a:spAutoFit/>
          </a:bodyPr>
          <a:lstStyle/>
          <a:p>
            <a:r>
              <a:rPr lang="en-US" altLang="zh-CN" dirty="0" smtClean="0">
                <a:latin typeface="Segoe UI Black" panose="020B0A02040204020203" pitchFamily="34" charset="0"/>
                <a:ea typeface="Segoe UI Black" panose="020B0A02040204020203" pitchFamily="34" charset="0"/>
              </a:rPr>
              <a:t>Design of motoneuron pool</a:t>
            </a:r>
            <a:endParaRPr lang="zh-CN" altLang="en-US" dirty="0">
              <a:latin typeface="Segoe UI Black" panose="020B0A02040204020203" pitchFamily="34" charset="0"/>
            </a:endParaRPr>
          </a:p>
        </p:txBody>
      </p:sp>
      <p:grpSp>
        <p:nvGrpSpPr>
          <p:cNvPr id="16" name="Group 15"/>
          <p:cNvGrpSpPr/>
          <p:nvPr/>
        </p:nvGrpSpPr>
        <p:grpSpPr>
          <a:xfrm>
            <a:off x="290147" y="597727"/>
            <a:ext cx="11843487" cy="3714587"/>
            <a:chOff x="290147" y="611228"/>
            <a:chExt cx="11843487" cy="3714587"/>
          </a:xfrm>
        </p:grpSpPr>
        <p:grpSp>
          <p:nvGrpSpPr>
            <p:cNvPr id="7" name="Group 6"/>
            <p:cNvGrpSpPr/>
            <p:nvPr/>
          </p:nvGrpSpPr>
          <p:grpSpPr>
            <a:xfrm>
              <a:off x="290147" y="611228"/>
              <a:ext cx="4808434" cy="3714587"/>
              <a:chOff x="96716" y="901374"/>
              <a:chExt cx="4808434" cy="3714587"/>
            </a:xfrm>
          </p:grpSpPr>
          <p:pic>
            <p:nvPicPr>
              <p:cNvPr id="5" name="Shape 263"/>
              <p:cNvPicPr preferRelativeResize="0"/>
              <p:nvPr/>
            </p:nvPicPr>
            <p:blipFill rotWithShape="1">
              <a:blip r:embed="rId2">
                <a:alphaModFix/>
              </a:blip>
              <a:srcRect/>
              <a:stretch/>
            </p:blipFill>
            <p:spPr>
              <a:xfrm>
                <a:off x="96716" y="1270706"/>
                <a:ext cx="4808434" cy="3345255"/>
              </a:xfrm>
              <a:prstGeom prst="rect">
                <a:avLst/>
              </a:prstGeom>
              <a:noFill/>
              <a:ln>
                <a:noFill/>
              </a:ln>
            </p:spPr>
          </p:pic>
          <p:sp>
            <p:nvSpPr>
              <p:cNvPr id="6" name="TextBox 5"/>
              <p:cNvSpPr txBox="1"/>
              <p:nvPr/>
            </p:nvSpPr>
            <p:spPr>
              <a:xfrm>
                <a:off x="1668012" y="901374"/>
                <a:ext cx="1665841"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Original Design</a:t>
                </a:r>
                <a:endParaRPr lang="zh-CN" altLang="en-US" dirty="0">
                  <a:latin typeface="Times New Roman" panose="02020603050405020304" pitchFamily="18" charset="0"/>
                  <a:cs typeface="Times New Roman" panose="02020603050405020304" pitchFamily="18" charset="0"/>
                </a:endParaRPr>
              </a:p>
            </p:txBody>
          </p:sp>
        </p:grpSp>
        <p:pic>
          <p:nvPicPr>
            <p:cNvPr id="8" name="Picture 7"/>
            <p:cNvPicPr>
              <a:picLocks noChangeAspect="1"/>
            </p:cNvPicPr>
            <p:nvPr/>
          </p:nvPicPr>
          <p:blipFill>
            <a:blip r:embed="rId3"/>
            <a:stretch>
              <a:fillRect/>
            </a:stretch>
          </p:blipFill>
          <p:spPr>
            <a:xfrm>
              <a:off x="5098580" y="980560"/>
              <a:ext cx="3260114" cy="3191201"/>
            </a:xfrm>
            <a:prstGeom prst="rect">
              <a:avLst/>
            </a:prstGeom>
          </p:spPr>
        </p:pic>
        <p:sp>
          <p:nvSpPr>
            <p:cNvPr id="9" name="TextBox 8"/>
            <p:cNvSpPr txBox="1"/>
            <p:nvPr/>
          </p:nvSpPr>
          <p:spPr>
            <a:xfrm>
              <a:off x="5348868" y="611228"/>
              <a:ext cx="2759538"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Dr</a:t>
              </a:r>
              <a:r>
                <a:rPr lang="en-US" altLang="zh-CN" dirty="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Heckman’s presentation</a:t>
              </a:r>
              <a:endParaRPr lang="zh-CN" altLang="en-US"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4"/>
            <a:stretch>
              <a:fillRect/>
            </a:stretch>
          </p:blipFill>
          <p:spPr>
            <a:xfrm>
              <a:off x="8358694" y="1125416"/>
              <a:ext cx="3774940" cy="2737704"/>
            </a:xfrm>
            <a:prstGeom prst="rect">
              <a:avLst/>
            </a:prstGeom>
          </p:spPr>
        </p:pic>
        <p:sp>
          <p:nvSpPr>
            <p:cNvPr id="11" name="TextBox 10"/>
            <p:cNvSpPr txBox="1"/>
            <p:nvPr/>
          </p:nvSpPr>
          <p:spPr>
            <a:xfrm>
              <a:off x="9462712" y="611228"/>
              <a:ext cx="1566904"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Rybak’s model</a:t>
              </a:r>
              <a:endParaRPr lang="zh-CN" alt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9697662" y="3863984"/>
              <a:ext cx="1521314" cy="307777"/>
            </a:xfrm>
            <a:prstGeom prst="rect">
              <a:avLst/>
            </a:prstGeom>
            <a:noFill/>
          </p:spPr>
          <p:txBody>
            <a:bodyPr wrap="none" rtlCol="0">
              <a:spAutoFit/>
            </a:bodyPr>
            <a:lstStyle/>
            <a:p>
              <a:r>
                <a:rPr lang="en-US" altLang="zh-CN" sz="1400" dirty="0" smtClean="0">
                  <a:latin typeface="Times New Roman" panose="02020603050405020304" pitchFamily="18" charset="0"/>
                  <a:cs typeface="Times New Roman" panose="02020603050405020304" pitchFamily="18" charset="0"/>
                </a:rPr>
                <a:t>Cat’s reflex circuit</a:t>
              </a:r>
              <a:endParaRPr lang="zh-CN" altLang="en-US" sz="1400" dirty="0">
                <a:latin typeface="Times New Roman" panose="02020603050405020304" pitchFamily="18" charset="0"/>
                <a:cs typeface="Times New Roman" panose="02020603050405020304" pitchFamily="18" charset="0"/>
              </a:endParaRPr>
            </a:p>
          </p:txBody>
        </p:sp>
      </p:grpSp>
      <p:grpSp>
        <p:nvGrpSpPr>
          <p:cNvPr id="17" name="Group 16"/>
          <p:cNvGrpSpPr/>
          <p:nvPr/>
        </p:nvGrpSpPr>
        <p:grpSpPr>
          <a:xfrm>
            <a:off x="290147" y="4417617"/>
            <a:ext cx="11641265" cy="1295102"/>
            <a:chOff x="290147" y="4431403"/>
            <a:chExt cx="11641265" cy="1295102"/>
          </a:xfrm>
        </p:grpSpPr>
        <p:sp>
          <p:nvSpPr>
            <p:cNvPr id="14" name="Rectangle 13"/>
            <p:cNvSpPr/>
            <p:nvPr/>
          </p:nvSpPr>
          <p:spPr>
            <a:xfrm>
              <a:off x="290147" y="4431403"/>
              <a:ext cx="3649397" cy="369332"/>
            </a:xfrm>
            <a:prstGeom prst="rect">
              <a:avLst/>
            </a:prstGeom>
          </p:spPr>
          <p:txBody>
            <a:bodyPr wrap="none">
              <a:spAutoFit/>
            </a:bodyPr>
            <a:lstStyle/>
            <a:p>
              <a:r>
                <a:rPr lang="en-US" altLang="zh-CN" b="1" dirty="0" smtClean="0">
                  <a:latin typeface="Times New Roman" panose="02020603050405020304" pitchFamily="18" charset="0"/>
                  <a:cs typeface="Times New Roman" panose="02020603050405020304" pitchFamily="18" charset="0"/>
                </a:rPr>
                <a:t>What we known and should retain:</a:t>
              </a:r>
            </a:p>
          </p:txBody>
        </p:sp>
        <p:sp>
          <p:nvSpPr>
            <p:cNvPr id="15" name="TextBox 14"/>
            <p:cNvSpPr txBox="1"/>
            <p:nvPr/>
          </p:nvSpPr>
          <p:spPr>
            <a:xfrm>
              <a:off x="290147" y="4803175"/>
              <a:ext cx="11641265" cy="923330"/>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    The motoneuron pool that control the basic reflex circuits compose by a reciprocal inhibition of antagonistic motoneurons mediating via Ia inhibitory Interneurons, recurrent inhibition of motoneurons via Renshaw cells, non-reciprocal motoneuron inhibition/excitation Ib cells.</a:t>
              </a:r>
              <a:endParaRPr lang="zh-CN" altLang="en-US" dirty="0">
                <a:latin typeface="Times New Roman" panose="02020603050405020304" pitchFamily="18" charset="0"/>
                <a:cs typeface="Times New Roman" panose="02020603050405020304" pitchFamily="18" charset="0"/>
              </a:endParaRPr>
            </a:p>
          </p:txBody>
        </p:sp>
      </p:grpSp>
      <p:sp>
        <p:nvSpPr>
          <p:cNvPr id="19" name="TextBox 18"/>
          <p:cNvSpPr txBox="1"/>
          <p:nvPr/>
        </p:nvSpPr>
        <p:spPr>
          <a:xfrm>
            <a:off x="621728" y="5712719"/>
            <a:ext cx="1745029" cy="369332"/>
          </a:xfrm>
          <a:prstGeom prst="rect">
            <a:avLst/>
          </a:prstGeom>
          <a:noFill/>
        </p:spPr>
        <p:txBody>
          <a:bodyPr wrap="none" rtlCol="0">
            <a:spAutoFit/>
          </a:bodyPr>
          <a:lstStyle/>
          <a:p>
            <a:pPr marL="285750" indent="-285750">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a pair of MN</a:t>
            </a:r>
            <a:endParaRPr lang="zh-CN" altLang="en-US" b="1"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624254" y="6169928"/>
            <a:ext cx="2798843" cy="369332"/>
          </a:xfrm>
          <a:prstGeom prst="rect">
            <a:avLst/>
          </a:prstGeom>
          <a:noFill/>
        </p:spPr>
        <p:txBody>
          <a:bodyPr wrap="none" rtlCol="0">
            <a:spAutoFit/>
          </a:bodyPr>
          <a:lstStyle/>
          <a:p>
            <a:pPr marL="285750" indent="-285750">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a pair of Ia interneuron</a:t>
            </a:r>
            <a:endParaRPr lang="zh-CN" altLang="en-US" b="1" dirty="0"/>
          </a:p>
        </p:txBody>
      </p:sp>
      <p:sp>
        <p:nvSpPr>
          <p:cNvPr id="21" name="TextBox 20"/>
          <p:cNvSpPr txBox="1"/>
          <p:nvPr/>
        </p:nvSpPr>
        <p:spPr>
          <a:xfrm>
            <a:off x="3745522" y="6176439"/>
            <a:ext cx="2649123" cy="369332"/>
          </a:xfrm>
          <a:prstGeom prst="rect">
            <a:avLst/>
          </a:prstGeom>
          <a:noFill/>
        </p:spPr>
        <p:txBody>
          <a:bodyPr wrap="none" rtlCol="0">
            <a:spAutoFit/>
          </a:bodyPr>
          <a:lstStyle/>
          <a:p>
            <a:pPr marL="285750" indent="-285750">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a pair of Renshaw cell</a:t>
            </a:r>
            <a:endParaRPr lang="zh-CN" altLang="en-US" b="1" dirty="0">
              <a:latin typeface="Times New Roman" panose="02020603050405020304" pitchFamily="18" charset="0"/>
              <a:cs typeface="Times New Roman" panose="02020603050405020304" pitchFamily="18" charset="0"/>
            </a:endParaRPr>
          </a:p>
        </p:txBody>
      </p:sp>
      <p:sp>
        <p:nvSpPr>
          <p:cNvPr id="24" name="Rectangle 23"/>
          <p:cNvSpPr/>
          <p:nvPr/>
        </p:nvSpPr>
        <p:spPr>
          <a:xfrm>
            <a:off x="7609857" y="5712719"/>
            <a:ext cx="3182281" cy="369332"/>
          </a:xfrm>
          <a:prstGeom prst="rect">
            <a:avLst/>
          </a:prstGeom>
        </p:spPr>
        <p:txBody>
          <a:bodyPr wrap="none">
            <a:spAutoFit/>
          </a:bodyPr>
          <a:lstStyle/>
          <a:p>
            <a:r>
              <a:rPr lang="en-US" altLang="zh-CN" dirty="0" smtClean="0">
                <a:latin typeface="Times New Roman" panose="02020603050405020304" pitchFamily="18" charset="0"/>
                <a:cs typeface="Times New Roman" panose="02020603050405020304" pitchFamily="18" charset="0"/>
              </a:rPr>
              <a:t>(Not directly talk to each other)</a:t>
            </a:r>
            <a:endParaRPr lang="zh-CN" altLang="en-US"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3745522" y="5712719"/>
            <a:ext cx="1578317" cy="369332"/>
          </a:xfrm>
          <a:prstGeom prst="rect">
            <a:avLst/>
          </a:prstGeom>
          <a:noFill/>
        </p:spPr>
        <p:txBody>
          <a:bodyPr wrap="none" rtlCol="0">
            <a:spAutoFit/>
          </a:bodyPr>
          <a:lstStyle/>
          <a:p>
            <a:pPr marL="285750" indent="-285750">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a pair of Ib</a:t>
            </a:r>
            <a:endParaRPr lang="zh-CN" altLang="en-US" b="1" dirty="0">
              <a:latin typeface="Times New Roman" panose="02020603050405020304" pitchFamily="18" charset="0"/>
              <a:cs typeface="Times New Roman" panose="02020603050405020304" pitchFamily="18" charset="0"/>
            </a:endParaRPr>
          </a:p>
        </p:txBody>
      </p:sp>
      <p:sp>
        <p:nvSpPr>
          <p:cNvPr id="26" name="Rectangle 25"/>
          <p:cNvSpPr/>
          <p:nvPr/>
        </p:nvSpPr>
        <p:spPr>
          <a:xfrm>
            <a:off x="7609857" y="6176439"/>
            <a:ext cx="3833101" cy="369332"/>
          </a:xfrm>
          <a:prstGeom prst="rect">
            <a:avLst/>
          </a:prstGeom>
        </p:spPr>
        <p:txBody>
          <a:bodyPr wrap="none">
            <a:spAutoFit/>
          </a:bodyPr>
          <a:lstStyle/>
          <a:p>
            <a:r>
              <a:rPr lang="en-US" altLang="zh-CN" dirty="0" smtClean="0">
                <a:latin typeface="Times New Roman" panose="02020603050405020304" pitchFamily="18" charset="0"/>
                <a:cs typeface="Times New Roman" panose="02020603050405020304" pitchFamily="18" charset="0"/>
              </a:rPr>
              <a:t>(reciprocal inhibition, both inhibit MN)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1732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0146" y="184638"/>
            <a:ext cx="1819729" cy="369332"/>
          </a:xfrm>
          <a:prstGeom prst="rect">
            <a:avLst/>
          </a:prstGeom>
          <a:noFill/>
        </p:spPr>
        <p:txBody>
          <a:bodyPr wrap="none" rtlCol="0">
            <a:spAutoFit/>
          </a:bodyPr>
          <a:lstStyle/>
          <a:p>
            <a:r>
              <a:rPr lang="en-US" altLang="zh-CN" b="1" dirty="0" smtClean="0">
                <a:latin typeface="Times New Roman" panose="02020603050405020304" pitchFamily="18" charset="0"/>
                <a:cs typeface="Times New Roman" panose="02020603050405020304" pitchFamily="18" charset="0"/>
              </a:rPr>
              <a:t>Uncertain thing:</a:t>
            </a:r>
            <a:endParaRPr lang="zh-CN" altLang="en-US"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90146" y="771545"/>
            <a:ext cx="5025735" cy="133882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Ib inhibition/excitation?</a:t>
            </a:r>
          </a:p>
          <a:p>
            <a:pPr marL="285750" indent="-285750">
              <a:lnSpc>
                <a:spcPct val="150000"/>
              </a:lnSpc>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Involving II feedbacks into the MN net</a:t>
            </a:r>
          </a:p>
          <a:p>
            <a:pPr marL="285750" indent="-285750">
              <a:lnSpc>
                <a:spcPct val="150000"/>
              </a:lnSpc>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How to deal with multiple muscles in MN pools?</a:t>
            </a:r>
          </a:p>
        </p:txBody>
      </p:sp>
      <p:sp>
        <p:nvSpPr>
          <p:cNvPr id="6" name="TextBox 5"/>
          <p:cNvSpPr txBox="1"/>
          <p:nvPr/>
        </p:nvSpPr>
        <p:spPr>
          <a:xfrm>
            <a:off x="5618285" y="1048544"/>
            <a:ext cx="3147015" cy="369332"/>
          </a:xfrm>
          <a:prstGeom prst="rect">
            <a:avLst/>
          </a:prstGeom>
          <a:noFill/>
        </p:spPr>
        <p:txBody>
          <a:bodyPr wrap="none" rtlCol="0">
            <a:spAutoFit/>
          </a:bodyPr>
          <a:lstStyle/>
          <a:p>
            <a:r>
              <a:rPr lang="en-US" altLang="zh-CN" dirty="0" smtClean="0">
                <a:latin typeface="Segoe UI Black" panose="020B0A02040204020203" pitchFamily="34" charset="0"/>
                <a:ea typeface="Segoe UI Black" panose="020B0A02040204020203" pitchFamily="34" charset="0"/>
              </a:rPr>
              <a:t>Trying out in the program</a:t>
            </a:r>
            <a:endParaRPr lang="zh-CN" altLang="en-US" dirty="0">
              <a:latin typeface="Segoe UI Black" panose="020B0A02040204020203" pitchFamily="34" charset="0"/>
            </a:endParaRPr>
          </a:p>
        </p:txBody>
      </p:sp>
      <p:cxnSp>
        <p:nvCxnSpPr>
          <p:cNvPr id="9" name="Straight Connector 8"/>
          <p:cNvCxnSpPr/>
          <p:nvPr/>
        </p:nvCxnSpPr>
        <p:spPr>
          <a:xfrm>
            <a:off x="4608327" y="1048544"/>
            <a:ext cx="500004" cy="184666"/>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4608327" y="1233210"/>
            <a:ext cx="500004" cy="184666"/>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a:off x="5108331" y="1228814"/>
            <a:ext cx="386862" cy="87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TextBox 1"/>
          <p:cNvSpPr txBox="1"/>
          <p:nvPr/>
        </p:nvSpPr>
        <p:spPr>
          <a:xfrm>
            <a:off x="290146" y="4387361"/>
            <a:ext cx="10744200" cy="2031325"/>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We </a:t>
            </a:r>
            <a:r>
              <a:rPr lang="en-US" altLang="zh-CN" dirty="0" smtClean="0">
                <a:latin typeface="Times New Roman" panose="02020603050405020304" pitchFamily="18" charset="0"/>
                <a:cs typeface="Times New Roman" panose="02020603050405020304" pitchFamily="18" charset="0"/>
              </a:rPr>
              <a:t>used </a:t>
            </a:r>
            <a:r>
              <a:rPr lang="en-US" altLang="zh-CN" dirty="0">
                <a:latin typeface="Times New Roman" panose="02020603050405020304" pitchFamily="18" charset="0"/>
                <a:cs typeface="Times New Roman" panose="02020603050405020304" pitchFamily="18" charset="0"/>
              </a:rPr>
              <a:t>Hip II feedback in the </a:t>
            </a:r>
            <a:r>
              <a:rPr lang="en-US" altLang="zh-CN" dirty="0" smtClean="0">
                <a:latin typeface="Times New Roman" panose="02020603050405020304" pitchFamily="18" charset="0"/>
                <a:cs typeface="Times New Roman" panose="02020603050405020304" pitchFamily="18" charset="0"/>
              </a:rPr>
              <a:t>CPGs to reciprocal inhibits the Ext/</a:t>
            </a:r>
            <a:r>
              <a:rPr lang="en-US" altLang="zh-CN" dirty="0" err="1" smtClean="0">
                <a:latin typeface="Times New Roman" panose="02020603050405020304" pitchFamily="18" charset="0"/>
                <a:cs typeface="Times New Roman" panose="02020603050405020304" pitchFamily="18" charset="0"/>
              </a:rPr>
              <a:t>Flx</a:t>
            </a:r>
            <a:r>
              <a:rPr lang="en-US" altLang="zh-CN" dirty="0" smtClean="0">
                <a:latin typeface="Times New Roman" panose="02020603050405020304" pitchFamily="18" charset="0"/>
                <a:cs typeface="Times New Roman" panose="02020603050405020304" pitchFamily="18" charset="0"/>
              </a:rPr>
              <a:t> magnitude, regulating the walking period.</a:t>
            </a:r>
          </a:p>
          <a:p>
            <a:r>
              <a:rPr lang="en-US" altLang="zh-CN" dirty="0" smtClean="0">
                <a:latin typeface="Times New Roman" panose="02020603050405020304" pitchFamily="18" charset="0"/>
                <a:cs typeface="Times New Roman" panose="02020603050405020304" pitchFamily="18" charset="0"/>
              </a:rPr>
              <a:t>The idea of involving II feedback into the MN network is too constantly checking if the body reach desired location.</a:t>
            </a:r>
          </a:p>
          <a:p>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By using differentiation subnetwork to find the error between desired muscle length and PE spring length (which is approximately the muscle length), if the muscle not reaching that length we give MN the error excitation to correct it .</a:t>
            </a:r>
            <a:endParaRPr lang="zh-CN" alt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290146" y="4018029"/>
            <a:ext cx="1454244" cy="369332"/>
          </a:xfrm>
          <a:prstGeom prst="rect">
            <a:avLst/>
          </a:prstGeom>
        </p:spPr>
        <p:txBody>
          <a:bodyPr wrap="none">
            <a:spAutoFit/>
          </a:bodyPr>
          <a:lstStyle/>
          <a:p>
            <a:r>
              <a:rPr lang="en-US" altLang="zh-CN" b="1" dirty="0">
                <a:latin typeface="Times New Roman" panose="02020603050405020304" pitchFamily="18" charset="0"/>
                <a:cs typeface="Times New Roman" panose="02020603050405020304" pitchFamily="18" charset="0"/>
              </a:rPr>
              <a:t>II feedbacks </a:t>
            </a:r>
            <a:endParaRPr lang="zh-CN" altLang="en-US" b="1" dirty="0"/>
          </a:p>
        </p:txBody>
      </p:sp>
      <p:sp>
        <p:nvSpPr>
          <p:cNvPr id="7" name="Rectangle 6"/>
          <p:cNvSpPr/>
          <p:nvPr/>
        </p:nvSpPr>
        <p:spPr>
          <a:xfrm>
            <a:off x="290146" y="2505780"/>
            <a:ext cx="1435008" cy="369332"/>
          </a:xfrm>
          <a:prstGeom prst="rect">
            <a:avLst/>
          </a:prstGeom>
        </p:spPr>
        <p:txBody>
          <a:bodyPr wrap="none">
            <a:spAutoFit/>
          </a:bodyPr>
          <a:lstStyle/>
          <a:p>
            <a:r>
              <a:rPr lang="en-US" altLang="zh-CN" b="1" dirty="0" smtClean="0">
                <a:latin typeface="Times New Roman" panose="02020603050405020304" pitchFamily="18" charset="0"/>
                <a:cs typeface="Times New Roman" panose="02020603050405020304" pitchFamily="18" charset="0"/>
              </a:rPr>
              <a:t>Ib feedbacks</a:t>
            </a:r>
            <a:endParaRPr lang="zh-CN" altLang="en-US" b="1" dirty="0"/>
          </a:p>
        </p:txBody>
      </p:sp>
      <p:sp>
        <p:nvSpPr>
          <p:cNvPr id="8" name="TextBox 7"/>
          <p:cNvSpPr txBox="1"/>
          <p:nvPr/>
        </p:nvSpPr>
        <p:spPr>
          <a:xfrm>
            <a:off x="290146" y="2883958"/>
            <a:ext cx="11465169" cy="923330"/>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Ib stands for tension in the muscle, logically it should be inhabitation connection to MN to prevent over shoot in generating active force. But in Alex’s model it excites the MN under the inhabitation of opposite PF neurons.</a:t>
            </a:r>
          </a:p>
          <a:p>
            <a:r>
              <a:rPr lang="en-US" altLang="zh-CN" dirty="0">
                <a:latin typeface="Times New Roman" panose="02020603050405020304" pitchFamily="18" charset="0"/>
                <a:cs typeface="Times New Roman" panose="02020603050405020304" pitchFamily="18" charset="0"/>
              </a:rPr>
              <a:t>S</a:t>
            </a:r>
            <a:r>
              <a:rPr lang="en-US" altLang="zh-CN" dirty="0" smtClean="0">
                <a:latin typeface="Times New Roman" panose="02020603050405020304" pitchFamily="18" charset="0"/>
                <a:cs typeface="Times New Roman" panose="02020603050405020304" pitchFamily="18" charset="0"/>
              </a:rPr>
              <a:t>till investigating in auto-gen codes.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7380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9872"/>
            <a:ext cx="11746523" cy="507831"/>
          </a:xfrm>
          <a:prstGeom prst="rect">
            <a:avLst/>
          </a:prstGeom>
        </p:spPr>
        <p:txBody>
          <a:bodyPr wrap="square">
            <a:spAutoFit/>
          </a:bodyPr>
          <a:lstStyle/>
          <a:p>
            <a:pPr>
              <a:lnSpc>
                <a:spcPct val="150000"/>
              </a:lnSpc>
            </a:pPr>
            <a:r>
              <a:rPr lang="en-US" altLang="zh-CN" dirty="0" smtClean="0">
                <a:latin typeface="Times New Roman" panose="02020603050405020304" pitchFamily="18" charset="0"/>
                <a:cs typeface="Times New Roman" panose="02020603050405020304" pitchFamily="18" charset="0"/>
              </a:rPr>
              <a:t>    For antagonist's muscles, they reciprocal inhibit each other. But for multi-muscle, in one MN pool, things get a little tricky. </a:t>
            </a:r>
          </a:p>
        </p:txBody>
      </p:sp>
      <p:grpSp>
        <p:nvGrpSpPr>
          <p:cNvPr id="3" name="Group 2"/>
          <p:cNvGrpSpPr/>
          <p:nvPr/>
        </p:nvGrpSpPr>
        <p:grpSpPr>
          <a:xfrm>
            <a:off x="259233" y="567365"/>
            <a:ext cx="10836659" cy="2212400"/>
            <a:chOff x="514210" y="2786254"/>
            <a:chExt cx="10836659" cy="2212400"/>
          </a:xfrm>
        </p:grpSpPr>
        <p:sp>
          <p:nvSpPr>
            <p:cNvPr id="4" name="Rectangle 3"/>
            <p:cNvSpPr/>
            <p:nvPr/>
          </p:nvSpPr>
          <p:spPr>
            <a:xfrm>
              <a:off x="514210" y="3244328"/>
              <a:ext cx="10836659"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divide muscle base on functional pools, like </a:t>
              </a:r>
              <a:r>
                <a:rPr lang="en-US" altLang="zh-CN" dirty="0" err="1" smtClean="0">
                  <a:latin typeface="Times New Roman" panose="02020603050405020304" pitchFamily="18" charset="0"/>
                  <a:cs typeface="Times New Roman" panose="02020603050405020304" pitchFamily="18" charset="0"/>
                </a:rPr>
                <a:t>ext</a:t>
              </a:r>
              <a:r>
                <a:rPr lang="en-US" altLang="zh-CN" dirty="0" smtClean="0">
                  <a:latin typeface="Times New Roman" panose="02020603050405020304" pitchFamily="18" charset="0"/>
                  <a:cs typeface="Times New Roman" panose="02020603050405020304" pitchFamily="18" charset="0"/>
                </a:rPr>
                <a:t>/flex</a:t>
              </a:r>
            </a:p>
            <a:p>
              <a:pPr marL="285750" indent="-285750">
                <a:lnSpc>
                  <a:spcPct val="150000"/>
                </a:lnSpc>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each muscle's MN module still have it's own modular set up</a:t>
              </a:r>
            </a:p>
            <a:p>
              <a:pPr marL="285750" indent="-285750">
                <a:lnSpc>
                  <a:spcPct val="150000"/>
                </a:lnSpc>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muscle with same motion function share the same Ia in &amp; RE cells</a:t>
              </a:r>
            </a:p>
            <a:p>
              <a:pPr marL="285750" indent="-285750">
                <a:lnSpc>
                  <a:spcPct val="150000"/>
                </a:lnSpc>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then the shared Ia &amp; Re neuron reciprocal inhibit another sets of Ia &amp; Re neurons with contrast motion function.</a:t>
              </a:r>
              <a:endParaRPr lang="zh-CN" alt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514210" y="2786254"/>
              <a:ext cx="1886094" cy="458074"/>
            </a:xfrm>
            <a:prstGeom prst="rect">
              <a:avLst/>
            </a:prstGeom>
          </p:spPr>
          <p:txBody>
            <a:bodyPr wrap="none">
              <a:spAutoFit/>
            </a:bodyPr>
            <a:lstStyle/>
            <a:p>
              <a:pPr>
                <a:lnSpc>
                  <a:spcPct val="150000"/>
                </a:lnSpc>
              </a:pPr>
              <a:r>
                <a:rPr lang="en-US" altLang="zh-CN" b="1" dirty="0" smtClean="0">
                  <a:latin typeface="Times New Roman" panose="02020603050405020304" pitchFamily="18" charset="0"/>
                  <a:cs typeface="Times New Roman" panose="02020603050405020304" pitchFamily="18" charset="0"/>
                </a:rPr>
                <a:t>My thoughts are:</a:t>
              </a:r>
            </a:p>
          </p:txBody>
        </p:sp>
      </p:gr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3653" r="10782" b="10197"/>
          <a:stretch/>
        </p:blipFill>
        <p:spPr>
          <a:xfrm>
            <a:off x="953825" y="3175902"/>
            <a:ext cx="3204936" cy="264735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7562" y="2779765"/>
            <a:ext cx="3476661" cy="3741949"/>
          </a:xfrm>
          <a:prstGeom prst="rect">
            <a:avLst/>
          </a:prstGeom>
        </p:spPr>
      </p:pic>
    </p:spTree>
    <p:extLst>
      <p:ext uri="{BB962C8B-B14F-4D97-AF65-F5344CB8AC3E}">
        <p14:creationId xmlns:p14="http://schemas.microsoft.com/office/powerpoint/2010/main" val="696148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269"/>
          <p:cNvPicPr preferRelativeResize="0"/>
          <p:nvPr/>
        </p:nvPicPr>
        <p:blipFill rotWithShape="1">
          <a:blip r:embed="rId2">
            <a:alphaModFix/>
          </a:blip>
          <a:srcRect/>
          <a:stretch/>
        </p:blipFill>
        <p:spPr>
          <a:xfrm>
            <a:off x="9960030" y="76200"/>
            <a:ext cx="2138418" cy="838201"/>
          </a:xfrm>
          <a:prstGeom prst="rect">
            <a:avLst/>
          </a:prstGeom>
          <a:noFill/>
          <a:ln>
            <a:noFill/>
          </a:ln>
        </p:spPr>
      </p:pic>
      <p:sp>
        <p:nvSpPr>
          <p:cNvPr id="5" name="TextBox 4"/>
          <p:cNvSpPr txBox="1"/>
          <p:nvPr/>
        </p:nvSpPr>
        <p:spPr>
          <a:xfrm>
            <a:off x="399142" y="287383"/>
            <a:ext cx="4724370" cy="646331"/>
          </a:xfrm>
          <a:prstGeom prst="rect">
            <a:avLst/>
          </a:prstGeom>
          <a:noFill/>
        </p:spPr>
        <p:txBody>
          <a:bodyPr wrap="none" rtlCol="0">
            <a:spAutoFit/>
          </a:bodyPr>
          <a:lstStyle/>
          <a:p>
            <a:r>
              <a:rPr lang="en-US" altLang="zh-CN" sz="3600" b="1" dirty="0" smtClean="0">
                <a:latin typeface="Times New Roman"/>
                <a:ea typeface="Times New Roman"/>
                <a:cs typeface="Times New Roman"/>
              </a:rPr>
              <a:t>How we use EMG data</a:t>
            </a:r>
            <a:endParaRPr lang="zh-CN" altLang="en-US" sz="3600" b="1" dirty="0">
              <a:latin typeface="Times New Roman"/>
              <a:ea typeface="Times New Roman"/>
              <a:cs typeface="Times New Roman"/>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61880" y="933714"/>
            <a:ext cx="9761863" cy="5120376"/>
          </a:xfrm>
          <a:prstGeom prst="rect">
            <a:avLst/>
          </a:prstGeom>
        </p:spPr>
      </p:pic>
      <p:sp>
        <p:nvSpPr>
          <p:cNvPr id="7" name="TextBox 6"/>
          <p:cNvSpPr txBox="1"/>
          <p:nvPr/>
        </p:nvSpPr>
        <p:spPr>
          <a:xfrm>
            <a:off x="8622246" y="6157663"/>
            <a:ext cx="3075201" cy="400110"/>
          </a:xfrm>
          <a:prstGeom prst="rect">
            <a:avLst/>
          </a:prstGeom>
          <a:noFill/>
        </p:spPr>
        <p:txBody>
          <a:bodyPr wrap="none" rtlCol="0">
            <a:spAutoFit/>
          </a:bodyPr>
          <a:lstStyle/>
          <a:p>
            <a:r>
              <a:rPr lang="en-US" sz="2000" dirty="0" smtClean="0">
                <a:latin typeface="Arial" panose="020B0604020202020204" pitchFamily="34" charset="0"/>
                <a:cs typeface="Arial" panose="020B0604020202020204" pitchFamily="34" charset="0"/>
              </a:rPr>
              <a:t>From Matthew </a:t>
            </a:r>
            <a:r>
              <a:rPr lang="en-US" sz="2000" dirty="0" err="1" smtClean="0">
                <a:latin typeface="Arial" panose="020B0604020202020204" pitchFamily="34" charset="0"/>
                <a:cs typeface="Arial" panose="020B0604020202020204" pitchFamily="34" charset="0"/>
              </a:rPr>
              <a:t>Tresch</a:t>
            </a:r>
            <a:r>
              <a:rPr lang="en-US" sz="2000" dirty="0" smtClean="0">
                <a:latin typeface="Arial" panose="020B0604020202020204" pitchFamily="34" charset="0"/>
                <a:cs typeface="Arial" panose="020B0604020202020204" pitchFamily="34" charset="0"/>
              </a:rPr>
              <a:t> lab</a:t>
            </a:r>
            <a:endParaRPr lang="en-US" sz="2000" dirty="0">
              <a:latin typeface="Arial" panose="020B0604020202020204" pitchFamily="34" charset="0"/>
              <a:cs typeface="Arial" panose="020B0604020202020204" pitchFamily="34" charset="0"/>
            </a:endParaRPr>
          </a:p>
        </p:txBody>
      </p:sp>
      <p:sp>
        <p:nvSpPr>
          <p:cNvPr id="8" name="TextBox 7"/>
          <p:cNvSpPr txBox="1"/>
          <p:nvPr/>
        </p:nvSpPr>
        <p:spPr>
          <a:xfrm>
            <a:off x="857250" y="933714"/>
            <a:ext cx="1117614" cy="338554"/>
          </a:xfrm>
          <a:prstGeom prst="rect">
            <a:avLst/>
          </a:prstGeom>
          <a:noFill/>
        </p:spPr>
        <p:txBody>
          <a:bodyPr wrap="none" rtlCol="0">
            <a:spAutoFit/>
          </a:bodyPr>
          <a:lstStyle/>
          <a:p>
            <a:r>
              <a:rPr lang="en-US" sz="1600" dirty="0" smtClean="0">
                <a:solidFill>
                  <a:srgbClr val="FFC000"/>
                </a:solidFill>
                <a:latin typeface="Arial" panose="020B0604020202020204" pitchFamily="34" charset="0"/>
                <a:cs typeface="Arial" panose="020B0604020202020204" pitchFamily="34" charset="0"/>
              </a:rPr>
              <a:t>Hip Flexor</a:t>
            </a:r>
            <a:endParaRPr lang="en-US" sz="1600" dirty="0">
              <a:solidFill>
                <a:srgbClr val="FFC000"/>
              </a:solidFill>
              <a:latin typeface="Arial" panose="020B0604020202020204" pitchFamily="34" charset="0"/>
              <a:cs typeface="Arial" panose="020B0604020202020204" pitchFamily="34" charset="0"/>
            </a:endParaRPr>
          </a:p>
        </p:txBody>
      </p:sp>
      <p:sp>
        <p:nvSpPr>
          <p:cNvPr id="9" name="TextBox 8"/>
          <p:cNvSpPr txBox="1"/>
          <p:nvPr/>
        </p:nvSpPr>
        <p:spPr>
          <a:xfrm>
            <a:off x="733425" y="1893860"/>
            <a:ext cx="1358064" cy="338554"/>
          </a:xfrm>
          <a:prstGeom prst="rect">
            <a:avLst/>
          </a:prstGeom>
          <a:noFill/>
        </p:spPr>
        <p:txBody>
          <a:bodyPr wrap="none" rtlCol="0">
            <a:spAutoFit/>
          </a:bodyPr>
          <a:lstStyle/>
          <a:p>
            <a:r>
              <a:rPr lang="en-US" sz="1600" dirty="0" smtClean="0">
                <a:solidFill>
                  <a:srgbClr val="0070C0"/>
                </a:solidFill>
                <a:latin typeface="Arial" panose="020B0604020202020204" pitchFamily="34" charset="0"/>
                <a:cs typeface="Arial" panose="020B0604020202020204" pitchFamily="34" charset="0"/>
              </a:rPr>
              <a:t>Hip Extensor</a:t>
            </a:r>
            <a:endParaRPr lang="en-US" sz="1600" dirty="0">
              <a:solidFill>
                <a:srgbClr val="0070C0"/>
              </a:solidFill>
              <a:latin typeface="Arial" panose="020B0604020202020204" pitchFamily="34" charset="0"/>
              <a:cs typeface="Arial" panose="020B0604020202020204" pitchFamily="34" charset="0"/>
            </a:endParaRPr>
          </a:p>
        </p:txBody>
      </p:sp>
      <p:sp>
        <p:nvSpPr>
          <p:cNvPr id="10" name="TextBox 9"/>
          <p:cNvSpPr txBox="1"/>
          <p:nvPr/>
        </p:nvSpPr>
        <p:spPr>
          <a:xfrm>
            <a:off x="0" y="3210189"/>
            <a:ext cx="2577950" cy="338554"/>
          </a:xfrm>
          <a:prstGeom prst="rect">
            <a:avLst/>
          </a:prstGeom>
          <a:noFill/>
        </p:spPr>
        <p:txBody>
          <a:bodyPr wrap="none" rtlCol="0">
            <a:spAutoFit/>
          </a:bodyPr>
          <a:lstStyle/>
          <a:p>
            <a:r>
              <a:rPr lang="en-US" sz="1600" dirty="0" smtClean="0">
                <a:solidFill>
                  <a:srgbClr val="FFC000"/>
                </a:solidFill>
                <a:latin typeface="Arial" panose="020B0604020202020204" pitchFamily="34" charset="0"/>
                <a:cs typeface="Arial" panose="020B0604020202020204" pitchFamily="34" charset="0"/>
              </a:rPr>
              <a:t>Hip Flexor  </a:t>
            </a:r>
            <a:r>
              <a:rPr lang="en-US" sz="1600" dirty="0" smtClean="0">
                <a:solidFill>
                  <a:schemeClr val="accent2">
                    <a:lumMod val="75000"/>
                  </a:schemeClr>
                </a:solidFill>
                <a:latin typeface="Arial" panose="020B0604020202020204" pitchFamily="34" charset="0"/>
                <a:cs typeface="Arial" panose="020B0604020202020204" pitchFamily="34" charset="0"/>
              </a:rPr>
              <a:t>Knee Extensor</a:t>
            </a:r>
            <a:endParaRPr lang="en-US" dirty="0">
              <a:solidFill>
                <a:schemeClr val="accent2">
                  <a:lumMod val="75000"/>
                </a:schemeClr>
              </a:solidFill>
              <a:latin typeface="Arial" panose="020B0604020202020204" pitchFamily="34" charset="0"/>
              <a:cs typeface="Arial" panose="020B0604020202020204" pitchFamily="34" charset="0"/>
            </a:endParaRPr>
          </a:p>
        </p:txBody>
      </p:sp>
      <p:sp>
        <p:nvSpPr>
          <p:cNvPr id="11" name="Left Brace 10"/>
          <p:cNvSpPr/>
          <p:nvPr/>
        </p:nvSpPr>
        <p:spPr>
          <a:xfrm>
            <a:off x="1879536" y="3793090"/>
            <a:ext cx="282344" cy="10646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p:cNvSpPr/>
          <p:nvPr/>
        </p:nvSpPr>
        <p:spPr>
          <a:xfrm>
            <a:off x="40571" y="4156143"/>
            <a:ext cx="1838965" cy="338554"/>
          </a:xfrm>
          <a:prstGeom prst="rect">
            <a:avLst/>
          </a:prstGeom>
        </p:spPr>
        <p:txBody>
          <a:bodyPr wrap="none">
            <a:spAutoFit/>
          </a:bodyPr>
          <a:lstStyle/>
          <a:p>
            <a:r>
              <a:rPr lang="en-US" sz="1600" dirty="0">
                <a:solidFill>
                  <a:schemeClr val="accent2">
                    <a:lumMod val="75000"/>
                  </a:schemeClr>
                </a:solidFill>
                <a:latin typeface="Arial" panose="020B0604020202020204" pitchFamily="34" charset="0"/>
                <a:cs typeface="Arial" panose="020B0604020202020204" pitchFamily="34" charset="0"/>
              </a:rPr>
              <a:t>Knee </a:t>
            </a:r>
            <a:r>
              <a:rPr lang="en-US" sz="1600" dirty="0" smtClean="0">
                <a:solidFill>
                  <a:schemeClr val="accent2">
                    <a:lumMod val="75000"/>
                  </a:schemeClr>
                </a:solidFill>
                <a:latin typeface="Arial" panose="020B0604020202020204" pitchFamily="34" charset="0"/>
                <a:cs typeface="Arial" panose="020B0604020202020204" pitchFamily="34" charset="0"/>
              </a:rPr>
              <a:t>Extensor </a:t>
            </a:r>
            <a:r>
              <a:rPr lang="en-US" sz="1600" dirty="0" smtClean="0">
                <a:solidFill>
                  <a:srgbClr val="FF0000"/>
                </a:solidFill>
                <a:latin typeface="Arial" panose="020B0604020202020204" pitchFamily="34" charset="0"/>
                <a:cs typeface="Arial" panose="020B0604020202020204" pitchFamily="34" charset="0"/>
              </a:rPr>
              <a:t>(?)</a:t>
            </a:r>
            <a:endParaRPr lang="en-US" sz="1600" dirty="0">
              <a:solidFill>
                <a:srgbClr val="FF0000"/>
              </a:solidFill>
            </a:endParaRPr>
          </a:p>
        </p:txBody>
      </p:sp>
      <p:sp>
        <p:nvSpPr>
          <p:cNvPr id="13" name="Rectangle 12"/>
          <p:cNvSpPr/>
          <p:nvPr/>
        </p:nvSpPr>
        <p:spPr>
          <a:xfrm>
            <a:off x="-50382" y="5007111"/>
            <a:ext cx="2771784" cy="338554"/>
          </a:xfrm>
          <a:prstGeom prst="rect">
            <a:avLst/>
          </a:prstGeom>
        </p:spPr>
        <p:txBody>
          <a:bodyPr wrap="none">
            <a:spAutoFit/>
          </a:bodyPr>
          <a:lstStyle/>
          <a:p>
            <a:r>
              <a:rPr lang="en-US" sz="1600" dirty="0" smtClean="0">
                <a:latin typeface="Arial" panose="020B0604020202020204" pitchFamily="34" charset="0"/>
                <a:cs typeface="Arial" panose="020B0604020202020204" pitchFamily="34" charset="0"/>
              </a:rPr>
              <a:t>Knee Flexor </a:t>
            </a:r>
            <a:r>
              <a:rPr lang="en-US" sz="1600" dirty="0">
                <a:solidFill>
                  <a:srgbClr val="00B050"/>
                </a:solidFill>
                <a:latin typeface="Arial" panose="020B0604020202020204" pitchFamily="34" charset="0"/>
                <a:cs typeface="Arial" panose="020B0604020202020204" pitchFamily="34" charset="0"/>
              </a:rPr>
              <a:t>Ankle Extensor </a:t>
            </a:r>
            <a:endParaRPr lang="en-US" sz="1600" dirty="0"/>
          </a:p>
        </p:txBody>
      </p:sp>
      <p:sp>
        <p:nvSpPr>
          <p:cNvPr id="14" name="Rectangle 13"/>
          <p:cNvSpPr/>
          <p:nvPr/>
        </p:nvSpPr>
        <p:spPr>
          <a:xfrm>
            <a:off x="470532" y="5454134"/>
            <a:ext cx="1380506" cy="338554"/>
          </a:xfrm>
          <a:prstGeom prst="rect">
            <a:avLst/>
          </a:prstGeom>
        </p:spPr>
        <p:txBody>
          <a:bodyPr wrap="none">
            <a:spAutoFit/>
          </a:bodyPr>
          <a:lstStyle/>
          <a:p>
            <a:r>
              <a:rPr lang="en-US" sz="1600" dirty="0">
                <a:solidFill>
                  <a:srgbClr val="00B0F0"/>
                </a:solidFill>
                <a:latin typeface="Arial" panose="020B0604020202020204" pitchFamily="34" charset="0"/>
                <a:cs typeface="Arial" panose="020B0604020202020204" pitchFamily="34" charset="0"/>
              </a:rPr>
              <a:t>Ankle </a:t>
            </a:r>
            <a:r>
              <a:rPr lang="en-US" sz="1600" dirty="0" smtClean="0">
                <a:solidFill>
                  <a:srgbClr val="00B0F0"/>
                </a:solidFill>
                <a:latin typeface="Arial" panose="020B0604020202020204" pitchFamily="34" charset="0"/>
                <a:cs typeface="Arial" panose="020B0604020202020204" pitchFamily="34" charset="0"/>
              </a:rPr>
              <a:t>Flexor </a:t>
            </a:r>
            <a:endParaRPr lang="en-US" sz="1600" dirty="0">
              <a:solidFill>
                <a:srgbClr val="00B0F0"/>
              </a:solidFill>
            </a:endParaRPr>
          </a:p>
        </p:txBody>
      </p:sp>
    </p:spTree>
    <p:extLst>
      <p:ext uri="{BB962C8B-B14F-4D97-AF65-F5344CB8AC3E}">
        <p14:creationId xmlns:p14="http://schemas.microsoft.com/office/powerpoint/2010/main" val="915414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644326" y="0"/>
            <a:ext cx="6547674" cy="3866773"/>
          </a:xfrm>
          <a:prstGeom prst="rect">
            <a:avLst/>
          </a:prstGeom>
        </p:spPr>
      </p:pic>
      <p:pic>
        <p:nvPicPr>
          <p:cNvPr id="2" name="Picture 1"/>
          <p:cNvPicPr>
            <a:picLocks noChangeAspect="1"/>
          </p:cNvPicPr>
          <p:nvPr/>
        </p:nvPicPr>
        <p:blipFill>
          <a:blip r:embed="rId4"/>
          <a:stretch>
            <a:fillRect/>
          </a:stretch>
        </p:blipFill>
        <p:spPr>
          <a:xfrm>
            <a:off x="109332" y="619621"/>
            <a:ext cx="5942559" cy="4147959"/>
          </a:xfrm>
          <a:prstGeom prst="rect">
            <a:avLst/>
          </a:prstGeom>
        </p:spPr>
      </p:pic>
      <p:pic>
        <p:nvPicPr>
          <p:cNvPr id="8" name="Shape 263"/>
          <p:cNvPicPr preferRelativeResize="0"/>
          <p:nvPr/>
        </p:nvPicPr>
        <p:blipFill rotWithShape="1">
          <a:blip r:embed="rId5">
            <a:alphaModFix/>
          </a:blip>
          <a:srcRect/>
          <a:stretch/>
        </p:blipFill>
        <p:spPr>
          <a:xfrm>
            <a:off x="7299383" y="3512745"/>
            <a:ext cx="4808434" cy="3345255"/>
          </a:xfrm>
          <a:prstGeom prst="rect">
            <a:avLst/>
          </a:prstGeom>
          <a:noFill/>
          <a:ln>
            <a:noFill/>
          </a:ln>
        </p:spPr>
      </p:pic>
      <p:sp>
        <p:nvSpPr>
          <p:cNvPr id="9" name="TextBox 8"/>
          <p:cNvSpPr txBox="1"/>
          <p:nvPr/>
        </p:nvSpPr>
        <p:spPr>
          <a:xfrm>
            <a:off x="1564835" y="4791810"/>
            <a:ext cx="510076" cy="369332"/>
          </a:xfrm>
          <a:prstGeom prst="rect">
            <a:avLst/>
          </a:prstGeom>
          <a:noFill/>
        </p:spPr>
        <p:txBody>
          <a:bodyPr wrap="none" rtlCol="0">
            <a:spAutoFit/>
          </a:bodyPr>
          <a:lstStyle/>
          <a:p>
            <a:r>
              <a:rPr lang="en-US" altLang="zh-CN" dirty="0" smtClean="0">
                <a:latin typeface="Segoe UI Black" panose="020B0A02040204020203" pitchFamily="34" charset="0"/>
                <a:ea typeface="Segoe UI Black" panose="020B0A02040204020203" pitchFamily="34" charset="0"/>
              </a:rPr>
              <a:t>RG</a:t>
            </a:r>
            <a:endParaRPr lang="zh-CN" altLang="en-US" dirty="0">
              <a:latin typeface="Segoe UI Black" panose="020B0A02040204020203" pitchFamily="34" charset="0"/>
            </a:endParaRPr>
          </a:p>
        </p:txBody>
      </p:sp>
      <p:sp>
        <p:nvSpPr>
          <p:cNvPr id="10" name="TextBox 9"/>
          <p:cNvSpPr txBox="1"/>
          <p:nvPr/>
        </p:nvSpPr>
        <p:spPr>
          <a:xfrm>
            <a:off x="4542449" y="4767580"/>
            <a:ext cx="460382" cy="369332"/>
          </a:xfrm>
          <a:prstGeom prst="rect">
            <a:avLst/>
          </a:prstGeom>
          <a:noFill/>
        </p:spPr>
        <p:txBody>
          <a:bodyPr wrap="none" rtlCol="0">
            <a:spAutoFit/>
          </a:bodyPr>
          <a:lstStyle/>
          <a:p>
            <a:r>
              <a:rPr lang="en-US" altLang="zh-CN" dirty="0" smtClean="0">
                <a:latin typeface="Segoe UI Black" panose="020B0A02040204020203" pitchFamily="34" charset="0"/>
                <a:ea typeface="Segoe UI Black" panose="020B0A02040204020203" pitchFamily="34" charset="0"/>
              </a:rPr>
              <a:t>PF</a:t>
            </a:r>
            <a:endParaRPr lang="zh-CN" altLang="en-US" dirty="0">
              <a:latin typeface="Segoe UI Black" panose="020B0A02040204020203" pitchFamily="34" charset="0"/>
            </a:endParaRPr>
          </a:p>
        </p:txBody>
      </p:sp>
      <p:sp>
        <p:nvSpPr>
          <p:cNvPr id="11" name="TextBox 10"/>
          <p:cNvSpPr txBox="1"/>
          <p:nvPr/>
        </p:nvSpPr>
        <p:spPr>
          <a:xfrm>
            <a:off x="6476899" y="4952246"/>
            <a:ext cx="599844" cy="369332"/>
          </a:xfrm>
          <a:prstGeom prst="rect">
            <a:avLst/>
          </a:prstGeom>
          <a:noFill/>
        </p:spPr>
        <p:txBody>
          <a:bodyPr wrap="none" rtlCol="0">
            <a:spAutoFit/>
          </a:bodyPr>
          <a:lstStyle/>
          <a:p>
            <a:r>
              <a:rPr lang="en-US" altLang="zh-CN" dirty="0" smtClean="0">
                <a:latin typeface="Segoe UI Black" panose="020B0A02040204020203" pitchFamily="34" charset="0"/>
                <a:ea typeface="Segoe UI Black" panose="020B0A02040204020203" pitchFamily="34" charset="0"/>
              </a:rPr>
              <a:t>MN</a:t>
            </a:r>
            <a:endParaRPr lang="zh-CN" altLang="en-US" dirty="0">
              <a:latin typeface="Segoe UI Black" panose="020B0A02040204020203" pitchFamily="34" charset="0"/>
            </a:endParaRPr>
          </a:p>
        </p:txBody>
      </p:sp>
      <p:sp>
        <p:nvSpPr>
          <p:cNvPr id="12" name="TextBox 11"/>
          <p:cNvSpPr txBox="1"/>
          <p:nvPr/>
        </p:nvSpPr>
        <p:spPr>
          <a:xfrm>
            <a:off x="278003" y="96401"/>
            <a:ext cx="266771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prstClr val="black"/>
                </a:solidFill>
                <a:effectLst/>
                <a:uLnTx/>
                <a:uFillTx/>
                <a:latin typeface="Times New Roman"/>
                <a:ea typeface="Times New Roman"/>
                <a:cs typeface="Times New Roman"/>
              </a:rPr>
              <a:t>Neural Network</a:t>
            </a:r>
            <a:endParaRPr kumimoji="0" lang="zh-CN" altLang="en-US" sz="2800" b="1"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pic>
        <p:nvPicPr>
          <p:cNvPr id="13" name="Picture 12"/>
          <p:cNvPicPr>
            <a:picLocks noChangeAspect="1"/>
          </p:cNvPicPr>
          <p:nvPr/>
        </p:nvPicPr>
        <p:blipFill rotWithShape="1">
          <a:blip r:embed="rId6">
            <a:extLst>
              <a:ext uri="{28A0092B-C50C-407E-A947-70E740481C1C}">
                <a14:useLocalDpi xmlns:a14="http://schemas.microsoft.com/office/drawing/2010/main" val="0"/>
              </a:ext>
            </a:extLst>
          </a:blip>
          <a:srcRect l="12691" t="4733" r="1185" b="56765"/>
          <a:stretch/>
        </p:blipFill>
        <p:spPr>
          <a:xfrm>
            <a:off x="109332" y="5185372"/>
            <a:ext cx="3073278" cy="1620570"/>
          </a:xfrm>
          <a:prstGeom prst="rect">
            <a:avLst/>
          </a:prstGeom>
        </p:spPr>
      </p:pic>
      <p:pic>
        <p:nvPicPr>
          <p:cNvPr id="15" name="Picture 14"/>
          <p:cNvPicPr>
            <a:picLocks noChangeAspect="1"/>
          </p:cNvPicPr>
          <p:nvPr/>
        </p:nvPicPr>
        <p:blipFill rotWithShape="1">
          <a:blip r:embed="rId6">
            <a:extLst>
              <a:ext uri="{28A0092B-C50C-407E-A947-70E740481C1C}">
                <a14:useLocalDpi xmlns:a14="http://schemas.microsoft.com/office/drawing/2010/main" val="0"/>
              </a:ext>
            </a:extLst>
          </a:blip>
          <a:srcRect l="3675" t="59886" r="13592"/>
          <a:stretch/>
        </p:blipFill>
        <p:spPr>
          <a:xfrm>
            <a:off x="3081913" y="5185372"/>
            <a:ext cx="2969978" cy="1699387"/>
          </a:xfrm>
          <a:prstGeom prst="rect">
            <a:avLst/>
          </a:prstGeom>
        </p:spPr>
      </p:pic>
      <p:sp>
        <p:nvSpPr>
          <p:cNvPr id="16" name="Rectangle 15"/>
          <p:cNvSpPr/>
          <p:nvPr/>
        </p:nvSpPr>
        <p:spPr>
          <a:xfrm>
            <a:off x="771099" y="6373504"/>
            <a:ext cx="136477" cy="13647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16"/>
          <p:cNvSpPr/>
          <p:nvPr/>
        </p:nvSpPr>
        <p:spPr>
          <a:xfrm>
            <a:off x="3707900" y="6373504"/>
            <a:ext cx="136477" cy="13647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17"/>
          <p:cNvSpPr/>
          <p:nvPr/>
        </p:nvSpPr>
        <p:spPr>
          <a:xfrm>
            <a:off x="1943094" y="6380328"/>
            <a:ext cx="136477" cy="136478"/>
          </a:xfrm>
          <a:prstGeom prst="rect">
            <a:avLst/>
          </a:prstGeom>
          <a:solidFill>
            <a:srgbClr val="87CEFA"/>
          </a:solidFill>
          <a:ln>
            <a:solidFill>
              <a:srgbClr val="87CE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ctangle 18"/>
          <p:cNvSpPr/>
          <p:nvPr/>
        </p:nvSpPr>
        <p:spPr>
          <a:xfrm>
            <a:off x="4747083" y="6369020"/>
            <a:ext cx="136477" cy="136478"/>
          </a:xfrm>
          <a:prstGeom prst="rect">
            <a:avLst/>
          </a:prstGeom>
          <a:solidFill>
            <a:srgbClr val="87CEFA"/>
          </a:solidFill>
          <a:ln>
            <a:solidFill>
              <a:srgbClr val="87CE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51982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879922" y="2041385"/>
            <a:ext cx="10322909" cy="3741949"/>
            <a:chOff x="879922" y="2041385"/>
            <a:chExt cx="10322909" cy="3741949"/>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3653" r="10782" b="10197"/>
            <a:stretch/>
          </p:blipFill>
          <p:spPr>
            <a:xfrm>
              <a:off x="4076126" y="2329222"/>
              <a:ext cx="3204936" cy="264735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6170" y="2041385"/>
              <a:ext cx="3476661" cy="3741949"/>
            </a:xfrm>
            <a:prstGeom prst="rect">
              <a:avLst/>
            </a:prstGeom>
          </p:spPr>
        </p:pic>
        <p:pic>
          <p:nvPicPr>
            <p:cNvPr id="11" name="Picture 10"/>
            <p:cNvPicPr>
              <a:picLocks noChangeAspect="1"/>
            </p:cNvPicPr>
            <p:nvPr/>
          </p:nvPicPr>
          <p:blipFill>
            <a:blip r:embed="rId4"/>
            <a:stretch>
              <a:fillRect/>
            </a:stretch>
          </p:blipFill>
          <p:spPr>
            <a:xfrm>
              <a:off x="927169" y="2041385"/>
              <a:ext cx="2703849" cy="3223028"/>
            </a:xfrm>
            <a:prstGeom prst="rect">
              <a:avLst/>
            </a:prstGeom>
          </p:spPr>
        </p:pic>
        <p:sp>
          <p:nvSpPr>
            <p:cNvPr id="12" name="TextBox 11"/>
            <p:cNvSpPr txBox="1"/>
            <p:nvPr/>
          </p:nvSpPr>
          <p:spPr>
            <a:xfrm>
              <a:off x="927169" y="2041385"/>
              <a:ext cx="441146" cy="369332"/>
            </a:xfrm>
            <a:prstGeom prst="rect">
              <a:avLst/>
            </a:prstGeom>
            <a:noFill/>
          </p:spPr>
          <p:txBody>
            <a:bodyPr wrap="none" rtlCol="0">
              <a:spAutoFit/>
            </a:bodyPr>
            <a:lstStyle/>
            <a:p>
              <a:r>
                <a:rPr lang="en-US" altLang="zh-CN" dirty="0" smtClean="0">
                  <a:latin typeface="Arial Black" panose="020B0A04020102020204" pitchFamily="34" charset="0"/>
                </a:rPr>
                <a:t>A.</a:t>
              </a:r>
              <a:endParaRPr lang="zh-CN" altLang="en-US" dirty="0">
                <a:latin typeface="Arial Black" panose="020B0A04020102020204" pitchFamily="34" charset="0"/>
              </a:endParaRPr>
            </a:p>
          </p:txBody>
        </p:sp>
        <p:sp>
          <p:nvSpPr>
            <p:cNvPr id="13" name="TextBox 12"/>
            <p:cNvSpPr txBox="1"/>
            <p:nvPr/>
          </p:nvSpPr>
          <p:spPr>
            <a:xfrm>
              <a:off x="879922" y="3912359"/>
              <a:ext cx="441146" cy="369332"/>
            </a:xfrm>
            <a:prstGeom prst="rect">
              <a:avLst/>
            </a:prstGeom>
            <a:noFill/>
          </p:spPr>
          <p:txBody>
            <a:bodyPr wrap="none" rtlCol="0">
              <a:spAutoFit/>
            </a:bodyPr>
            <a:lstStyle/>
            <a:p>
              <a:r>
                <a:rPr lang="en-US" altLang="zh-CN" dirty="0" smtClean="0">
                  <a:latin typeface="Arial Black" panose="020B0A04020102020204" pitchFamily="34" charset="0"/>
                </a:rPr>
                <a:t>B.</a:t>
              </a:r>
              <a:endParaRPr lang="zh-CN" altLang="en-US" dirty="0">
                <a:latin typeface="Arial Black" panose="020B0A04020102020204" pitchFamily="34" charset="0"/>
              </a:endParaRPr>
            </a:p>
          </p:txBody>
        </p:sp>
        <p:sp>
          <p:nvSpPr>
            <p:cNvPr id="14" name="TextBox 13"/>
            <p:cNvSpPr txBox="1"/>
            <p:nvPr/>
          </p:nvSpPr>
          <p:spPr>
            <a:xfrm>
              <a:off x="4076126" y="2078151"/>
              <a:ext cx="445122" cy="369332"/>
            </a:xfrm>
            <a:prstGeom prst="rect">
              <a:avLst/>
            </a:prstGeom>
            <a:noFill/>
          </p:spPr>
          <p:txBody>
            <a:bodyPr wrap="none" rtlCol="0">
              <a:spAutoFit/>
            </a:bodyPr>
            <a:lstStyle/>
            <a:p>
              <a:r>
                <a:rPr lang="en-US" altLang="zh-CN" dirty="0">
                  <a:latin typeface="Arial Black" panose="020B0A04020102020204" pitchFamily="34" charset="0"/>
                </a:rPr>
                <a:t>C</a:t>
              </a:r>
              <a:r>
                <a:rPr lang="en-US" altLang="zh-CN" dirty="0" smtClean="0">
                  <a:latin typeface="Arial Black" panose="020B0A04020102020204" pitchFamily="34" charset="0"/>
                </a:rPr>
                <a:t>.</a:t>
              </a:r>
              <a:endParaRPr lang="zh-CN" altLang="en-US" dirty="0">
                <a:latin typeface="Arial Black" panose="020B0A04020102020204" pitchFamily="34" charset="0"/>
              </a:endParaRPr>
            </a:p>
          </p:txBody>
        </p:sp>
        <p:sp>
          <p:nvSpPr>
            <p:cNvPr id="15" name="TextBox 14"/>
            <p:cNvSpPr txBox="1"/>
            <p:nvPr/>
          </p:nvSpPr>
          <p:spPr>
            <a:xfrm>
              <a:off x="7743755" y="2144556"/>
              <a:ext cx="441146" cy="369332"/>
            </a:xfrm>
            <a:prstGeom prst="rect">
              <a:avLst/>
            </a:prstGeom>
            <a:noFill/>
          </p:spPr>
          <p:txBody>
            <a:bodyPr wrap="none" rtlCol="0">
              <a:spAutoFit/>
            </a:bodyPr>
            <a:lstStyle/>
            <a:p>
              <a:r>
                <a:rPr lang="en-US" altLang="zh-CN" dirty="0" smtClean="0">
                  <a:latin typeface="Arial Black" panose="020B0A04020102020204" pitchFamily="34" charset="0"/>
                </a:rPr>
                <a:t>D.</a:t>
              </a:r>
              <a:endParaRPr lang="zh-CN" altLang="en-US" dirty="0">
                <a:latin typeface="Arial Black" panose="020B0A04020102020204" pitchFamily="34" charset="0"/>
              </a:endParaRPr>
            </a:p>
          </p:txBody>
        </p:sp>
      </p:grpSp>
    </p:spTree>
    <p:extLst>
      <p:ext uri="{BB962C8B-B14F-4D97-AF65-F5344CB8AC3E}">
        <p14:creationId xmlns:p14="http://schemas.microsoft.com/office/powerpoint/2010/main" val="215477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724</TotalTime>
  <Words>494</Words>
  <Application>Microsoft Office PowerPoint</Application>
  <PresentationFormat>Widescreen</PresentationFormat>
  <Paragraphs>60</Paragraphs>
  <Slides>8</Slides>
  <Notes>3</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等线</vt:lpstr>
      <vt:lpstr>等线 Light</vt:lpstr>
      <vt:lpstr>Arial</vt:lpstr>
      <vt:lpstr>Arial Black</vt:lpstr>
      <vt:lpstr>Segoe UI Black</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Kaiyu Deng</dc:creator>
  <cp:lastModifiedBy>Kaiyu Deng</cp:lastModifiedBy>
  <cp:revision>39</cp:revision>
  <dcterms:created xsi:type="dcterms:W3CDTF">2020-09-15T01:46:11Z</dcterms:created>
  <dcterms:modified xsi:type="dcterms:W3CDTF">2020-11-18T09:56:32Z</dcterms:modified>
</cp:coreProperties>
</file>