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-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4F87-48F1-4FD5-B53B-8A8731A3BAC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72B5F-5E12-47BA-B05E-7D14031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is new</a:t>
            </a:r>
            <a:r>
              <a:rPr lang="en-US" baseline="0" dirty="0" smtClean="0"/>
              <a:t> data set, red is trimmed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72B5F-5E12-47BA-B05E-7D14031E6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iyu\Desktop\Rat Kinematics and Dynamics\test files\hip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" y="2655056"/>
            <a:ext cx="304951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iyu\Desktop\Rat Kinematics and Dynamics\test files\knee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9" y="2655056"/>
            <a:ext cx="304951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iyu\Desktop\Rat Kinematics and Dynamics\test files\ankle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94" y="2656478"/>
            <a:ext cx="304951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63" y="57150"/>
            <a:ext cx="1948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March/9 Update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7298" y="590550"/>
            <a:ext cx="16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little thing: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534" y="959882"/>
            <a:ext cx="801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calculate joint velocity and acceleration, the data set will shorten 1 and 2.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877" y="1359353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we used to do is trim the size of joint angle and velocity same as acceleration.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877" y="1809750"/>
            <a:ext cx="8012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will result in starting and end not match, a jump start at new stride, passive force can’t close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33350"/>
            <a:ext cx="3100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Muscle </a:t>
            </a:r>
            <a:r>
              <a:rPr lang="en-US" sz="2000" b="1" dirty="0" smtClean="0"/>
              <a:t>Parameters Revised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0197" y="549614"/>
                <a:ext cx="2249783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𝑟𝑒𝑠𝑡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97" y="549614"/>
                <a:ext cx="2249783" cy="6090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90197" y="1158691"/>
                <a:ext cx="2395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𝑤𝑖𝑑𝑡h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97" y="1158691"/>
                <a:ext cx="239546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08930" y="2178137"/>
            <a:ext cx="3429000" cy="2754336"/>
            <a:chOff x="145324" y="1822545"/>
            <a:chExt cx="3429000" cy="2754336"/>
          </a:xfrm>
        </p:grpSpPr>
        <p:pic>
          <p:nvPicPr>
            <p:cNvPr id="9" name="Picture 5" descr="http://animatlab.com/portals/0/Images/AnimatLab/LengthTensionDialog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24" y="1822545"/>
              <a:ext cx="3429000" cy="275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981201" y="2178137"/>
              <a:ext cx="877754" cy="213055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18630" y="1657350"/>
                <a:ext cx="3265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0.75, 1</m:t>
                        </m:r>
                      </m:e>
                    </m:d>
                  </m:oMath>
                </a14:m>
                <a:r>
                  <a:rPr lang="en-US" dirty="0" smtClean="0"/>
                  <a:t>   </a:t>
                </a:r>
                <a:r>
                  <a:rPr lang="en-US" sz="1200" dirty="0" smtClean="0"/>
                  <a:t>Passive force included</a:t>
                </a:r>
                <a:endParaRPr lang="en-US" sz="12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0" y="1657350"/>
                <a:ext cx="326506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C:\Users\Kaiyu\Documents\ShareX\Screenshots\2020-02\MATLAB_UG3dIDFqv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19" y="101154"/>
            <a:ext cx="5783582" cy="12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886200" y="1428750"/>
                <a:ext cx="4477764" cy="500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Damping</a:t>
                </a:r>
                <a:r>
                  <a:rPr lang="en-US" sz="1600" dirty="0" smtClean="0"/>
                  <a:t> 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𝑏</m:t>
                    </m:r>
                    <m:r>
                      <a:rPr lang="en-US" sz="16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1.25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𝑚𝑎𝑥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/4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1.25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𝑚𝑎𝑥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/4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/>
                  <a:t>  (linear damping)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428750"/>
                <a:ext cx="4477764" cy="500458"/>
              </a:xfrm>
              <a:prstGeom prst="rect">
                <a:avLst/>
              </a:prstGeom>
              <a:blipFill rotWithShape="1">
                <a:blip r:embed="rId7"/>
                <a:stretch>
                  <a:fillRect l="-817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883291" y="2659716"/>
                <a:ext cx="5257801" cy="611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/>
                  <a:t>SE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𝑆𝐸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𝑚𝑢𝑠𝑐</m:t>
                        </m:r>
                        <m:r>
                          <a:rPr lang="en-US" sz="1600" b="0" i="1" smtClean="0">
                            <a:latin typeface="Cambria Math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max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⁡_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𝑑𝑒𝑓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291" y="2659716"/>
                <a:ext cx="5257801" cy="611193"/>
              </a:xfrm>
              <a:prstGeom prst="rect">
                <a:avLst/>
              </a:prstGeom>
              <a:blipFill rotWithShape="1">
                <a:blip r:embed="rId8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886200" y="3943350"/>
                <a:ext cx="3156698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PE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𝑆𝐸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𝑆𝐸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  <m:r>
                          <a:rPr lang="en-US" sz="1600" i="1">
                            <a:latin typeface="Cambria Math"/>
                          </a:rPr>
                          <m:t>𝑚𝑢𝑠𝑐</m:t>
                        </m:r>
                        <m:r>
                          <a:rPr lang="en-US" sz="1600" i="1">
                            <a:latin typeface="Cambria Math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max</m:t>
                        </m:r>
                        <m:r>
                          <a:rPr lang="en-US" sz="1600" i="1">
                            <a:latin typeface="Cambria Math"/>
                          </a:rPr>
                          <m:t>⁡_</m:t>
                        </m:r>
                        <m:r>
                          <a:rPr lang="en-US" sz="1600" i="1">
                            <a:latin typeface="Cambria Math"/>
                          </a:rPr>
                          <m:t>𝑑𝑒𝑓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 smtClean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943350"/>
                <a:ext cx="3156698" cy="472694"/>
              </a:xfrm>
              <a:prstGeom prst="rect">
                <a:avLst/>
              </a:prstGeom>
              <a:blipFill rotWithShape="1">
                <a:blip r:embed="rId9"/>
                <a:stretch>
                  <a:fillRect l="-1161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886200" y="4492568"/>
                <a:ext cx="2548133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𝑆𝐸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𝑆𝐸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/>
                      </a:rPr>
                      <m:t>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92568"/>
                <a:ext cx="2548133" cy="472694"/>
              </a:xfrm>
              <a:prstGeom prst="rect">
                <a:avLst/>
              </a:prstGeom>
              <a:blipFill rotWithShape="1">
                <a:blip r:embed="rId10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886200" y="2333989"/>
                <a:ext cx="44334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𝑚𝑢𝑠𝑐</m:t>
                    </m:r>
                    <m:r>
                      <a:rPr lang="en-US" sz="1400" i="1" smtClean="0">
                        <a:latin typeface="Cambria Math"/>
                      </a:rPr>
                      <m:t>_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max</m:t>
                    </m:r>
                    <m:r>
                      <a:rPr lang="en-US" sz="1400" i="1">
                        <a:latin typeface="Cambria Math"/>
                      </a:rPr>
                      <m:t>⁡_</m:t>
                    </m:r>
                    <m:r>
                      <a:rPr lang="en-US" sz="1400" i="1">
                        <a:latin typeface="Cambria Math"/>
                      </a:rPr>
                      <m:t>𝑑𝑒𝑓</m:t>
                    </m:r>
                    <m:r>
                      <a:rPr lang="en-US" sz="1400" b="0" i="1" smtClean="0">
                        <a:latin typeface="Cambria Math"/>
                      </a:rPr>
                      <m:t>=0.04</m:t>
                    </m:r>
                  </m:oMath>
                </a14:m>
                <a:r>
                  <a:rPr lang="en-US" sz="1400" dirty="0" smtClean="0"/>
                  <a:t> (Winter(1990) and </a:t>
                </a:r>
                <a:r>
                  <a:rPr lang="en-US" sz="1400" dirty="0"/>
                  <a:t>Meijer </a:t>
                </a:r>
                <a:r>
                  <a:rPr lang="en-US" sz="1400" dirty="0" smtClean="0"/>
                  <a:t>(1998) </a:t>
                </a:r>
                <a:endParaRPr lang="en-US" sz="1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333989"/>
                <a:ext cx="4433458" cy="307777"/>
              </a:xfrm>
              <a:prstGeom prst="rect">
                <a:avLst/>
              </a:prstGeom>
              <a:blipFill rotWithShape="1">
                <a:blip r:embed="rId11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886200" y="3331512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From ‘quick release’ method, apply a force as Po, the defection will be the shortening length of tendon. (Winter 1990, </a:t>
            </a:r>
            <a:r>
              <a:rPr lang="en-US" sz="1400" dirty="0" err="1"/>
              <a:t>Wilkie</a:t>
            </a:r>
            <a:r>
              <a:rPr lang="en-US" sz="1400" dirty="0"/>
              <a:t> 1956)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648199" y="1929206"/>
            <a:ext cx="2603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From Hill’s 1938 &amp; </a:t>
            </a:r>
            <a:r>
              <a:rPr lang="en-US" sz="1400" dirty="0" err="1"/>
              <a:t>Freivalds</a:t>
            </a:r>
            <a:r>
              <a:rPr lang="en-US" sz="1400" dirty="0"/>
              <a:t>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30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86591"/>
            <a:ext cx="333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Sanity Check and Passive Tension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1564"/>
            <a:ext cx="4198576" cy="147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Kaiyu\Desktop\Rat Kinematics and Dynamics\Joint Kinematics Figure\passive_tension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74" y="2048741"/>
            <a:ext cx="7459326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3030592"/>
                <a:ext cx="1705980" cy="65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30592"/>
                <a:ext cx="1705980" cy="6580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2001" y="486463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Reasonable </a:t>
            </a:r>
            <a:r>
              <a:rPr lang="en-US" sz="1600" dirty="0" err="1" smtClean="0"/>
              <a:t>Kse</a:t>
            </a:r>
            <a:r>
              <a:rPr lang="en-US" sz="1600" dirty="0" smtClean="0"/>
              <a:t>/</a:t>
            </a:r>
            <a:r>
              <a:rPr lang="en-US" sz="1600" dirty="0" err="1" smtClean="0"/>
              <a:t>Kpe</a:t>
            </a:r>
            <a:r>
              <a:rPr lang="en-US" sz="1600" dirty="0" smtClean="0"/>
              <a:t> ratio range around 3-4 </a:t>
            </a:r>
          </a:p>
          <a:p>
            <a:r>
              <a:rPr lang="en-US" sz="1600" dirty="0" smtClean="0"/>
              <a:t>(Evaluate from multiple reference.)</a:t>
            </a:r>
          </a:p>
          <a:p>
            <a:endParaRPr lang="en-US" sz="1600" dirty="0" smtClean="0"/>
          </a:p>
          <a:p>
            <a:r>
              <a:rPr lang="en-US" sz="1600" dirty="0" smtClean="0"/>
              <a:t>Active force build up and stress relaxation time constant tau range from 10.3 ms (</a:t>
            </a:r>
            <a:r>
              <a:rPr lang="en-US" sz="1600" dirty="0" err="1" smtClean="0"/>
              <a:t>Bawa</a:t>
            </a:r>
            <a:r>
              <a:rPr lang="en-US" sz="1600" dirty="0" smtClean="0"/>
              <a:t> 1976) to 47.6 ms (Wilke 1958)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7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62150"/>
            <a:ext cx="3048000" cy="277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25" y="2038350"/>
            <a:ext cx="2959930" cy="281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40" y="1962150"/>
            <a:ext cx="2926388" cy="283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799" y="1504950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Position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4238" y="1504950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of Swing Phase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9345" y="1504950"/>
            <a:ext cx="216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Start of </a:t>
            </a:r>
            <a:r>
              <a:rPr lang="en-US" dirty="0" smtClean="0"/>
              <a:t>Stance </a:t>
            </a:r>
            <a:r>
              <a:rPr lang="en-US" dirty="0"/>
              <a:t>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00140" y="742950"/>
                <a:ext cx="4400500" cy="602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40" y="742950"/>
                <a:ext cx="4400500" cy="602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6919" y="133350"/>
            <a:ext cx="3173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Spatial Manipulate Jacobian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02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421</Words>
  <Application>Microsoft Office PowerPoint</Application>
  <PresentationFormat>On-screen Show (16:9)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</dc:creator>
  <cp:lastModifiedBy>Kaiyu</cp:lastModifiedBy>
  <cp:revision>14</cp:revision>
  <dcterms:created xsi:type="dcterms:W3CDTF">2006-08-16T00:00:00Z</dcterms:created>
  <dcterms:modified xsi:type="dcterms:W3CDTF">2020-03-09T18:27:18Z</dcterms:modified>
</cp:coreProperties>
</file>