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1" r:id="rId9"/>
    <p:sldId id="262" r:id="rId10"/>
    <p:sldId id="266" r:id="rId11"/>
    <p:sldId id="267" r:id="rId12"/>
    <p:sldId id="263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8E1F"/>
    <a:srgbClr val="00FFFF"/>
    <a:srgbClr val="BB3200"/>
    <a:srgbClr val="3A3A3A"/>
    <a:srgbClr val="FFCD9B"/>
    <a:srgbClr val="0808FF"/>
    <a:srgbClr val="3156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299" autoAdjust="0"/>
  </p:normalViewPr>
  <p:slideViewPr>
    <p:cSldViewPr snapToGrid="0">
      <p:cViewPr>
        <p:scale>
          <a:sx n="100" d="100"/>
          <a:sy n="100" d="100"/>
        </p:scale>
        <p:origin x="95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C753A-F538-4534-8339-4470B3CCA580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CEED2-DD97-48D6-A9C4-408D2FE60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806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Orange connections represent hip flexion; blue connections represent hip extension; brown connections represent knee extension; black connections represent knee flexion; green connections represent ankle extension; and the cyan connection represents ankle flexion.</a:t>
            </a:r>
            <a:endParaRPr lang="zh-CN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CEED2-DD97-48D6-A9C4-408D2FE6065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635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CEED2-DD97-48D6-A9C4-408D2FE6065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599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D9F16-9D50-4FBC-8544-9F6F557DE8C4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4BEB-B242-4EC7-ADD3-C62F10469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664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D9F16-9D50-4FBC-8544-9F6F557DE8C4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4BEB-B242-4EC7-ADD3-C62F10469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089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D9F16-9D50-4FBC-8544-9F6F557DE8C4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4BEB-B242-4EC7-ADD3-C62F10469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72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D9F16-9D50-4FBC-8544-9F6F557DE8C4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4BEB-B242-4EC7-ADD3-C62F10469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662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D9F16-9D50-4FBC-8544-9F6F557DE8C4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4BEB-B242-4EC7-ADD3-C62F10469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583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D9F16-9D50-4FBC-8544-9F6F557DE8C4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4BEB-B242-4EC7-ADD3-C62F10469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907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D9F16-9D50-4FBC-8544-9F6F557DE8C4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4BEB-B242-4EC7-ADD3-C62F10469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565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D9F16-9D50-4FBC-8544-9F6F557DE8C4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4BEB-B242-4EC7-ADD3-C62F10469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8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D9F16-9D50-4FBC-8544-9F6F557DE8C4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4BEB-B242-4EC7-ADD3-C62F10469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611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D9F16-9D50-4FBC-8544-9F6F557DE8C4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4BEB-B242-4EC7-ADD3-C62F10469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063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D9F16-9D50-4FBC-8544-9F6F557DE8C4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74BEB-B242-4EC7-ADD3-C62F10469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939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D9F16-9D50-4FBC-8544-9F6F557DE8C4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74BEB-B242-4EC7-ADD3-C62F10469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29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10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2.gif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4845" y="131839"/>
            <a:ext cx="4403770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lang="en-US" sz="2667" dirty="0" smtClean="0">
                <a:solidFill>
                  <a:prstClr val="black"/>
                </a:solidFill>
                <a:latin typeface="Georgia"/>
              </a:rPr>
              <a:t>Overview of previous model</a:t>
            </a:r>
            <a:endParaRPr lang="en-US" sz="2667" dirty="0">
              <a:solidFill>
                <a:prstClr val="black"/>
              </a:solidFill>
              <a:latin typeface="Georgia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63445" y="634605"/>
            <a:ext cx="6740561" cy="5882004"/>
            <a:chOff x="134845" y="708923"/>
            <a:chExt cx="6740561" cy="5882004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6981" y="708923"/>
              <a:ext cx="3708425" cy="3130649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134845" y="1086282"/>
              <a:ext cx="4103047" cy="5504645"/>
              <a:chOff x="179454" y="723899"/>
              <a:chExt cx="3077285" cy="4128484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7234"/>
              <a:stretch/>
            </p:blipFill>
            <p:spPr>
              <a:xfrm>
                <a:off x="179454" y="723899"/>
                <a:ext cx="1690910" cy="4128484"/>
              </a:xfrm>
              <a:prstGeom prst="rect">
                <a:avLst/>
              </a:prstGeom>
            </p:spPr>
          </p:pic>
          <p:cxnSp>
            <p:nvCxnSpPr>
              <p:cNvPr id="9" name="Straight Arrow Connector 8"/>
              <p:cNvCxnSpPr/>
              <p:nvPr/>
            </p:nvCxnSpPr>
            <p:spPr>
              <a:xfrm flipH="1" flipV="1">
                <a:off x="795982" y="2095411"/>
                <a:ext cx="1635491" cy="7032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2431473" y="2611526"/>
                <a:ext cx="658091" cy="187092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H="1" flipV="1">
                <a:off x="1502567" y="1714413"/>
                <a:ext cx="1586998" cy="5400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1808018" y="3031176"/>
                <a:ext cx="1448721" cy="4967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TextBox 16"/>
          <p:cNvSpPr txBox="1"/>
          <p:nvPr/>
        </p:nvSpPr>
        <p:spPr>
          <a:xfrm>
            <a:off x="7322290" y="947043"/>
            <a:ext cx="4520789" cy="3046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9170"/>
            <a:r>
              <a:rPr lang="en-US" sz="2133" dirty="0">
                <a:solidFill>
                  <a:prstClr val="black"/>
                </a:solidFill>
                <a:latin typeface="Georgia"/>
              </a:rPr>
              <a:t>Monoarticular antagonist muscles</a:t>
            </a:r>
          </a:p>
          <a:p>
            <a:pPr algn="ctr" defTabSz="1219170"/>
            <a:endParaRPr lang="en-US" sz="2133" dirty="0">
              <a:solidFill>
                <a:prstClr val="black"/>
              </a:solidFill>
              <a:latin typeface="Georgia"/>
            </a:endParaRPr>
          </a:p>
          <a:p>
            <a:pPr algn="ctr" defTabSz="1219170"/>
            <a:r>
              <a:rPr lang="en-US" sz="2133" dirty="0">
                <a:solidFill>
                  <a:prstClr val="black"/>
                </a:solidFill>
                <a:latin typeface="Georgia"/>
              </a:rPr>
              <a:t>Individual joint control</a:t>
            </a:r>
          </a:p>
          <a:p>
            <a:pPr algn="ctr" defTabSz="1219170"/>
            <a:endParaRPr lang="en-US" sz="2133" dirty="0">
              <a:solidFill>
                <a:prstClr val="black"/>
              </a:solidFill>
              <a:latin typeface="Georgia"/>
            </a:endParaRPr>
          </a:p>
          <a:p>
            <a:pPr algn="ctr" defTabSz="1219170"/>
            <a:r>
              <a:rPr lang="en-US" sz="2133" dirty="0" smtClean="0">
                <a:solidFill>
                  <a:prstClr val="black"/>
                </a:solidFill>
                <a:latin typeface="Georgia"/>
              </a:rPr>
              <a:t>Two-layer CPGs</a:t>
            </a:r>
            <a:endParaRPr lang="en-US" sz="2133" dirty="0">
              <a:solidFill>
                <a:prstClr val="black"/>
              </a:solidFill>
              <a:latin typeface="Georgia"/>
            </a:endParaRPr>
          </a:p>
          <a:p>
            <a:pPr algn="ctr" defTabSz="1219170"/>
            <a:endParaRPr lang="en-US" sz="2133" dirty="0">
              <a:solidFill>
                <a:prstClr val="black"/>
              </a:solidFill>
              <a:latin typeface="Georgia"/>
            </a:endParaRPr>
          </a:p>
          <a:p>
            <a:pPr algn="ctr" defTabSz="1219170"/>
            <a:r>
              <a:rPr lang="en-US" sz="2133" dirty="0">
                <a:solidFill>
                  <a:prstClr val="black"/>
                </a:solidFill>
                <a:latin typeface="Georgia"/>
              </a:rPr>
              <a:t>Replicate </a:t>
            </a:r>
            <a:r>
              <a:rPr lang="en-US" sz="2133" dirty="0" smtClean="0">
                <a:solidFill>
                  <a:prstClr val="black"/>
                </a:solidFill>
                <a:latin typeface="Georgia"/>
              </a:rPr>
              <a:t>Walking</a:t>
            </a:r>
          </a:p>
          <a:p>
            <a:pPr algn="ctr" defTabSz="1219170"/>
            <a:endParaRPr lang="en-US" sz="2133" dirty="0" smtClean="0">
              <a:solidFill>
                <a:prstClr val="black"/>
              </a:solidFill>
              <a:latin typeface="Georgia"/>
            </a:endParaRPr>
          </a:p>
          <a:p>
            <a:pPr algn="ctr" defTabSz="1219170"/>
            <a:r>
              <a:rPr lang="en-US" altLang="zh-CN" sz="2133" dirty="0" smtClean="0">
                <a:solidFill>
                  <a:prstClr val="black"/>
                </a:solidFill>
                <a:latin typeface="Georgia"/>
              </a:rPr>
              <a:t>Reproduced </a:t>
            </a:r>
            <a:r>
              <a:rPr lang="en-US" altLang="zh-CN" sz="2133" dirty="0">
                <a:solidFill>
                  <a:prstClr val="black"/>
                </a:solidFill>
                <a:latin typeface="Georgia"/>
              </a:rPr>
              <a:t>non-resetting deletions</a:t>
            </a:r>
            <a:endParaRPr lang="en-US" sz="2133" dirty="0">
              <a:solidFill>
                <a:prstClr val="black"/>
              </a:solidFill>
              <a:latin typeface="Georgi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09186" y="5425012"/>
            <a:ext cx="3531736" cy="7487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9170"/>
            <a:r>
              <a:rPr lang="en-US" sz="2133" dirty="0">
                <a:solidFill>
                  <a:prstClr val="black"/>
                </a:solidFill>
                <a:latin typeface="Georgia"/>
              </a:rPr>
              <a:t>Kinematics not </a:t>
            </a:r>
            <a:r>
              <a:rPr lang="en-US" sz="2133" dirty="0" smtClean="0">
                <a:solidFill>
                  <a:prstClr val="black"/>
                </a:solidFill>
                <a:latin typeface="Georgia"/>
              </a:rPr>
              <a:t>match well,</a:t>
            </a:r>
          </a:p>
          <a:p>
            <a:pPr algn="ctr" defTabSz="1219170"/>
            <a:r>
              <a:rPr lang="en-US" sz="2133" dirty="0">
                <a:solidFill>
                  <a:prstClr val="black"/>
                </a:solidFill>
                <a:latin typeface="Georgia"/>
              </a:rPr>
              <a:t>especially on the ankle joint</a:t>
            </a:r>
            <a:endParaRPr lang="en-US" sz="2133" dirty="0" smtClean="0">
              <a:solidFill>
                <a:prstClr val="black"/>
              </a:solidFill>
              <a:latin typeface="Georgia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114" y="4808490"/>
            <a:ext cx="5882054" cy="186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97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20635" cy="48954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5" y="4603604"/>
            <a:ext cx="8005483" cy="22543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6483" y="268008"/>
            <a:ext cx="3711388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 muscle moment arm shape are similar with joint angle, while flexion muscle moment arm shape are inverse of joint angles.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73036" y="2577571"/>
            <a:ext cx="3738282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BFP muscle have large moment arm for both hip and knee joint when compare to other muscles due to it biomechanical configuration.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6483" y="4853639"/>
            <a:ext cx="3657600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 and SO moment arm are similar for the ankle joint and inverse shape of TA muscle moment arm.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95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79" y="0"/>
            <a:ext cx="4446221" cy="33381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50" y="3407710"/>
            <a:ext cx="4444950" cy="333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506" y="0"/>
            <a:ext cx="4371428" cy="34077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7506" y="3407710"/>
            <a:ext cx="4666744" cy="345029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697506" y="71718"/>
            <a:ext cx="286870" cy="358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ounded Rectangle 7"/>
          <p:cNvSpPr/>
          <p:nvPr/>
        </p:nvSpPr>
        <p:spPr>
          <a:xfrm>
            <a:off x="4697506" y="3338154"/>
            <a:ext cx="215153" cy="43598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364250" y="1669077"/>
            <a:ext cx="29711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compare with Fletcher’s work and other, the BFA muscle are nearly identical.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the TA muscle is a bit shifted up.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85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199" y="135856"/>
            <a:ext cx="2560316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667" dirty="0">
                <a:solidFill>
                  <a:prstClr val="black"/>
                </a:solidFill>
                <a:latin typeface="Georgia"/>
              </a:rPr>
              <a:t>Muscle </a:t>
            </a:r>
            <a:r>
              <a:rPr lang="en-US" altLang="zh-CN" sz="2667" dirty="0" smtClean="0">
                <a:solidFill>
                  <a:prstClr val="black"/>
                </a:solidFill>
                <a:latin typeface="Georgia"/>
              </a:rPr>
              <a:t>Tension</a:t>
            </a:r>
            <a:endParaRPr lang="zh-CN" altLang="en-US" sz="2667" dirty="0">
              <a:solidFill>
                <a:prstClr val="black"/>
              </a:solidFill>
              <a:latin typeface="Georgi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611" y="797593"/>
            <a:ext cx="11268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we calculated the muscle moment arms, and we got desired joint torque, we can solve for desired muscle tension.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8894" y="1658728"/>
            <a:ext cx="5168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Unknowns: Tension [T1 T2 T3 T4 T5 T6 T7 T8]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8894" y="2353973"/>
            <a:ext cx="1273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Equations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425446" y="2989390"/>
            <a:ext cx="8049127" cy="1950354"/>
            <a:chOff x="1481430" y="2638649"/>
            <a:chExt cx="8049127" cy="19503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481430" y="2638649"/>
                  <a:ext cx="7544501" cy="3978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𝐸𝑞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1: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𝑇𝑜𝑟𝑞𝑢𝑒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𝐻𝑖𝑝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1430" y="2638649"/>
                  <a:ext cx="7544501" cy="397866"/>
                </a:xfrm>
                <a:prstGeom prst="rect">
                  <a:avLst/>
                </a:prstGeom>
                <a:blipFill>
                  <a:blip r:embed="rId2"/>
                  <a:stretch>
                    <a:fillRect l="-808" r="-404" b="-261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1481430" y="3370538"/>
                  <a:ext cx="804912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𝐸𝑞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𝑇𝑜𝑟𝑞𝑢𝑒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𝐾𝑛𝑒𝑒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1430" y="3370538"/>
                  <a:ext cx="8049127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1481430" y="4127338"/>
                  <a:ext cx="685020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𝐸𝑞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𝑇𝑜𝑟𝑞𝑢𝑒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𝐴𝑛𝑘𝑙𝑒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1430" y="4127338"/>
                  <a:ext cx="6850209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10009843" y="1413921"/>
            <a:ext cx="1830403" cy="2308324"/>
            <a:chOff x="370722" y="1172730"/>
            <a:chExt cx="1830403" cy="2308324"/>
          </a:xfrm>
        </p:grpSpPr>
        <p:sp>
          <p:nvSpPr>
            <p:cNvPr id="11" name="TextBox 4"/>
            <p:cNvSpPr txBox="1"/>
            <p:nvPr/>
          </p:nvSpPr>
          <p:spPr>
            <a:xfrm>
              <a:off x="370722" y="1172730"/>
              <a:ext cx="927375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IP</a:t>
              </a:r>
              <a:r>
                <a:rPr kumimoji="0" lang="en-US" altLang="zh-CN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      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BFA 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BFP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RF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VA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TA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GA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SO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" name="TextBox 5"/>
            <p:cNvSpPr txBox="1"/>
            <p:nvPr/>
          </p:nvSpPr>
          <p:spPr>
            <a:xfrm>
              <a:off x="1625494" y="1172730"/>
              <a:ext cx="575631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T7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T1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T2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T8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T3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T5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T4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T6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938004" y="5234879"/>
            <a:ext cx="90240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tried use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fsolve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calculate the muscle force, but can’t converge to a steady solution.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Bisect returns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So I used cost function to gradient search for solutions.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1201270" y="5942766"/>
            <a:ext cx="152400" cy="295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88894" y="6237900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(Daniel 2012)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899087" y="6260244"/>
                <a:ext cx="62895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𝑂𝑏𝑗𝑒𝑐𝑡𝑖𝑣𝑒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6∗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𝐸𝑞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𝐸𝑞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𝐸𝑞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𝑐𝑜𝑛𝑠𝑡𝑟𝑎𝑖𝑛𝑡𝑠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087" y="6260244"/>
                <a:ext cx="6289542" cy="276999"/>
              </a:xfrm>
              <a:prstGeom prst="rect">
                <a:avLst/>
              </a:prstGeom>
              <a:blipFill>
                <a:blip r:embed="rId5"/>
                <a:stretch>
                  <a:fillRect l="-776" t="-4444" r="-485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9548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9672" y="407406"/>
            <a:ext cx="11666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if we set constraints as summation of all the muscle force, the result return like: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225833" y="2156305"/>
            <a:ext cx="1830403" cy="2506230"/>
            <a:chOff x="370722" y="1172730"/>
            <a:chExt cx="1830403" cy="2308324"/>
          </a:xfrm>
        </p:grpSpPr>
        <p:sp>
          <p:nvSpPr>
            <p:cNvPr id="7" name="TextBox 4"/>
            <p:cNvSpPr txBox="1"/>
            <p:nvPr/>
          </p:nvSpPr>
          <p:spPr>
            <a:xfrm>
              <a:off x="370722" y="1172730"/>
              <a:ext cx="927375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IP</a:t>
              </a:r>
              <a:r>
                <a:rPr kumimoji="0" lang="en-US" altLang="zh-CN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      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BFA 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BFP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RF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VA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TA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GA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SO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" name="TextBox 5"/>
            <p:cNvSpPr txBox="1"/>
            <p:nvPr/>
          </p:nvSpPr>
          <p:spPr>
            <a:xfrm>
              <a:off x="1625494" y="1172730"/>
              <a:ext cx="575631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T7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T1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T2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T8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T3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T5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T4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T6</a:t>
              </a: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8" r="7920"/>
          <a:stretch/>
        </p:blipFill>
        <p:spPr>
          <a:xfrm>
            <a:off x="370509" y="1367073"/>
            <a:ext cx="9855324" cy="467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92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0780" y="525101"/>
            <a:ext cx="1816523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67" dirty="0">
                <a:solidFill>
                  <a:prstClr val="black"/>
                </a:solidFill>
                <a:latin typeface="Georgia"/>
              </a:rPr>
              <a:t>Next aims: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2923" y="1819747"/>
            <a:ext cx="95404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better constrain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Turn the muscle tension into MN activations. So we could compare with the EMG patterns from experimental data.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059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336" y="2896022"/>
            <a:ext cx="5239125" cy="37175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943" y="111583"/>
            <a:ext cx="405912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667" dirty="0">
                <a:solidFill>
                  <a:prstClr val="black"/>
                </a:solidFill>
                <a:latin typeface="Georgia"/>
              </a:rPr>
              <a:t>Biarticular muscle </a:t>
            </a:r>
            <a:r>
              <a:rPr lang="en-US" altLang="zh-CN" sz="2667" dirty="0" smtClean="0">
                <a:solidFill>
                  <a:prstClr val="black"/>
                </a:solidFill>
                <a:latin typeface="Georgia"/>
              </a:rPr>
              <a:t>model </a:t>
            </a:r>
            <a:endParaRPr lang="zh-CN" altLang="en-US" sz="2667" dirty="0">
              <a:solidFill>
                <a:prstClr val="black"/>
              </a:solidFill>
              <a:latin typeface="Georgi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6499" y="815252"/>
            <a:ext cx="112263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biarticular muscle model include 8 muscles, 3 of them are biarticular muscle (red).  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22" y="1662730"/>
            <a:ext cx="4280005" cy="419060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660932" y="1662730"/>
            <a:ext cx="3293315" cy="2308324"/>
            <a:chOff x="370722" y="1172730"/>
            <a:chExt cx="3293315" cy="2308324"/>
          </a:xfrm>
        </p:grpSpPr>
        <p:sp>
          <p:nvSpPr>
            <p:cNvPr id="8" name="TextBox 4"/>
            <p:cNvSpPr txBox="1"/>
            <p:nvPr/>
          </p:nvSpPr>
          <p:spPr>
            <a:xfrm>
              <a:off x="370722" y="1172730"/>
              <a:ext cx="927375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IP</a:t>
              </a:r>
              <a:r>
                <a:rPr kumimoji="0" lang="en-US" altLang="zh-CN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      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BFA 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BFP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RF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VA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TA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GA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SO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" name="TextBox 5"/>
            <p:cNvSpPr txBox="1"/>
            <p:nvPr/>
          </p:nvSpPr>
          <p:spPr>
            <a:xfrm>
              <a:off x="1625494" y="1172730"/>
              <a:ext cx="203854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Iliopsoas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Anterior biceps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Posterior biceps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Rectus femoris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Vastii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Tibialis anterior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Gastrocnemii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Soleus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650727" y="4693213"/>
            <a:ext cx="2084370" cy="1807193"/>
            <a:chOff x="4723843" y="4359052"/>
            <a:chExt cx="2084370" cy="1807193"/>
          </a:xfrm>
        </p:grpSpPr>
        <p:grpSp>
          <p:nvGrpSpPr>
            <p:cNvPr id="25" name="Group 24"/>
            <p:cNvGrpSpPr/>
            <p:nvPr/>
          </p:nvGrpSpPr>
          <p:grpSpPr>
            <a:xfrm>
              <a:off x="4723843" y="4359052"/>
              <a:ext cx="2026493" cy="1231107"/>
              <a:chOff x="4872476" y="4368962"/>
              <a:chExt cx="2026493" cy="1231107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4872476" y="4368962"/>
                <a:ext cx="1914452" cy="615554"/>
                <a:chOff x="4660932" y="4901184"/>
                <a:chExt cx="1914452" cy="615554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4660932" y="4901184"/>
                  <a:ext cx="1744534" cy="307777"/>
                  <a:chOff x="4660932" y="4901184"/>
                  <a:chExt cx="1744534" cy="307777"/>
                </a:xfrm>
              </p:grpSpPr>
              <p:cxnSp>
                <p:nvCxnSpPr>
                  <p:cNvPr id="3" name="Straight Connector 2"/>
                  <p:cNvCxnSpPr/>
                  <p:nvPr/>
                </p:nvCxnSpPr>
                <p:spPr>
                  <a:xfrm>
                    <a:off x="4660932" y="5084064"/>
                    <a:ext cx="459708" cy="0"/>
                  </a:xfrm>
                  <a:prstGeom prst="line">
                    <a:avLst/>
                  </a:prstGeom>
                  <a:ln>
                    <a:solidFill>
                      <a:srgbClr val="FFCD9B"/>
                    </a:solidFill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5358384" y="4901184"/>
                    <a:ext cx="104708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Hip Flexion</a:t>
                    </a:r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" name="Group 13"/>
                <p:cNvGrpSpPr/>
                <p:nvPr/>
              </p:nvGrpSpPr>
              <p:grpSpPr>
                <a:xfrm>
                  <a:off x="4660932" y="5208961"/>
                  <a:ext cx="1914452" cy="307777"/>
                  <a:chOff x="4660932" y="4901184"/>
                  <a:chExt cx="1914452" cy="307777"/>
                </a:xfrm>
              </p:grpSpPr>
              <p:cxnSp>
                <p:nvCxnSpPr>
                  <p:cNvPr id="15" name="Straight Connector 14"/>
                  <p:cNvCxnSpPr/>
                  <p:nvPr/>
                </p:nvCxnSpPr>
                <p:spPr>
                  <a:xfrm>
                    <a:off x="4660932" y="5084064"/>
                    <a:ext cx="459708" cy="0"/>
                  </a:xfrm>
                  <a:prstGeom prst="line">
                    <a:avLst/>
                  </a:prstGeom>
                  <a:ln>
                    <a:solidFill>
                      <a:srgbClr val="0808FF"/>
                    </a:solidFill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5358384" y="4901184"/>
                    <a:ext cx="121700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Hip Extension</a:t>
                    </a:r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8" name="Group 17"/>
              <p:cNvGrpSpPr/>
              <p:nvPr/>
            </p:nvGrpSpPr>
            <p:grpSpPr>
              <a:xfrm>
                <a:off x="4873909" y="4984515"/>
                <a:ext cx="2025060" cy="615554"/>
                <a:chOff x="4660932" y="4901184"/>
                <a:chExt cx="2025060" cy="615554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4660932" y="4901184"/>
                  <a:ext cx="1855141" cy="307777"/>
                  <a:chOff x="4660932" y="4901184"/>
                  <a:chExt cx="1855141" cy="307777"/>
                </a:xfrm>
              </p:grpSpPr>
              <p:cxnSp>
                <p:nvCxnSpPr>
                  <p:cNvPr id="23" name="Straight Connector 22"/>
                  <p:cNvCxnSpPr/>
                  <p:nvPr/>
                </p:nvCxnSpPr>
                <p:spPr>
                  <a:xfrm>
                    <a:off x="4660932" y="5084064"/>
                    <a:ext cx="459708" cy="0"/>
                  </a:xfrm>
                  <a:prstGeom prst="line">
                    <a:avLst/>
                  </a:prstGeom>
                  <a:ln>
                    <a:solidFill>
                      <a:srgbClr val="3A3A3A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5358384" y="4901184"/>
                    <a:ext cx="115768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Knee Flexion</a:t>
                    </a:r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4660932" y="5208961"/>
                  <a:ext cx="2025060" cy="307777"/>
                  <a:chOff x="4660932" y="4901184"/>
                  <a:chExt cx="2025060" cy="307777"/>
                </a:xfrm>
              </p:grpSpPr>
              <p:cxnSp>
                <p:nvCxnSpPr>
                  <p:cNvPr id="21" name="Straight Connector 20"/>
                  <p:cNvCxnSpPr/>
                  <p:nvPr/>
                </p:nvCxnSpPr>
                <p:spPr>
                  <a:xfrm>
                    <a:off x="4660932" y="5084064"/>
                    <a:ext cx="459708" cy="0"/>
                  </a:xfrm>
                  <a:prstGeom prst="line">
                    <a:avLst/>
                  </a:prstGeom>
                  <a:ln>
                    <a:solidFill>
                      <a:srgbClr val="BB3200"/>
                    </a:solidFill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5358384" y="4901184"/>
                    <a:ext cx="132760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Knee Extension</a:t>
                    </a:r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26" name="Group 25"/>
            <p:cNvGrpSpPr/>
            <p:nvPr/>
          </p:nvGrpSpPr>
          <p:grpSpPr>
            <a:xfrm>
              <a:off x="4723843" y="5550691"/>
              <a:ext cx="2084370" cy="615554"/>
              <a:chOff x="4660932" y="4901184"/>
              <a:chExt cx="2084370" cy="615554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4660932" y="4901184"/>
                <a:ext cx="1914452" cy="307777"/>
                <a:chOff x="4660932" y="4901184"/>
                <a:chExt cx="1914452" cy="307777"/>
              </a:xfrm>
            </p:grpSpPr>
            <p:cxnSp>
              <p:nvCxnSpPr>
                <p:cNvPr id="31" name="Straight Connector 30"/>
                <p:cNvCxnSpPr/>
                <p:nvPr/>
              </p:nvCxnSpPr>
              <p:spPr>
                <a:xfrm>
                  <a:off x="4660932" y="5084064"/>
                  <a:ext cx="459708" cy="0"/>
                </a:xfrm>
                <a:prstGeom prst="line">
                  <a:avLst/>
                </a:prstGeom>
                <a:ln>
                  <a:solidFill>
                    <a:srgbClr val="00FFFF"/>
                  </a:solidFill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/>
                <p:cNvSpPr txBox="1"/>
                <p:nvPr/>
              </p:nvSpPr>
              <p:spPr>
                <a:xfrm>
                  <a:off x="5358384" y="4901184"/>
                  <a:ext cx="121700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Ankle Flexion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4660932" y="5208961"/>
                <a:ext cx="2084370" cy="307777"/>
                <a:chOff x="4660932" y="4901184"/>
                <a:chExt cx="2084370" cy="307777"/>
              </a:xfrm>
            </p:grpSpPr>
            <p:cxnSp>
              <p:nvCxnSpPr>
                <p:cNvPr id="29" name="Straight Connector 28"/>
                <p:cNvCxnSpPr/>
                <p:nvPr/>
              </p:nvCxnSpPr>
              <p:spPr>
                <a:xfrm>
                  <a:off x="4660932" y="5084064"/>
                  <a:ext cx="459708" cy="0"/>
                </a:xfrm>
                <a:prstGeom prst="line">
                  <a:avLst/>
                </a:prstGeom>
                <a:ln>
                  <a:solidFill>
                    <a:srgbClr val="1F8E1F"/>
                  </a:solidFill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9"/>
                <p:cNvSpPr txBox="1"/>
                <p:nvPr/>
              </p:nvSpPr>
              <p:spPr>
                <a:xfrm>
                  <a:off x="5358384" y="4901184"/>
                  <a:ext cx="138691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Ankle Extension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6172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535" y="138890"/>
            <a:ext cx="6314549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667" dirty="0">
                <a:solidFill>
                  <a:prstClr val="black"/>
                </a:solidFill>
                <a:latin typeface="Georgia"/>
              </a:rPr>
              <a:t>Inverse Kinematics of Biarticular muscle</a:t>
            </a:r>
            <a:endParaRPr lang="zh-CN" altLang="en-US" sz="2667" dirty="0">
              <a:solidFill>
                <a:prstClr val="black"/>
              </a:solidFill>
              <a:latin typeface="Georgi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57248" y="749837"/>
            <a:ext cx="11908645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15000"/>
              </a:lnSpc>
              <a:defRPr/>
            </a:pPr>
            <a:r>
              <a:rPr lang="en-US" altLang="zh-CN" sz="2400" dirty="0" smtClean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We used </a:t>
            </a:r>
            <a:r>
              <a:rPr lang="en-US" altLang="zh-CN" sz="2400" dirty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joint motion data to simulate desired walking profile of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rat. The muscle profile of leg during walking then could be used to calculate </a:t>
            </a:r>
            <a:r>
              <a:rPr lang="en-US" altLang="zh-CN" sz="2400" dirty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desired MN activations for biarticular muscle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model.</a:t>
            </a:r>
            <a:endParaRPr lang="en-US" altLang="zh-CN" sz="2400" dirty="0">
              <a:solidFill>
                <a:prstClr val="blac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44408" y="2382564"/>
            <a:ext cx="11306989" cy="4153359"/>
            <a:chOff x="444408" y="2120013"/>
            <a:chExt cx="11306989" cy="4153359"/>
          </a:xfrm>
        </p:grpSpPr>
        <p:pic>
          <p:nvPicPr>
            <p:cNvPr id="6" name="Google Shape;90;p13" descr="C:\Users\Kaiyu\Desktop\Rat Kinematics and Dynamics\Joint Kinematics Figure\Motion_3D.gif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44408" y="2120013"/>
              <a:ext cx="4670800" cy="41412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116;p16" descr="C:\Users\Kaiyu\Desktop\Rat Kinematics and Dynamics\Joint Kinematics Figure\Joint,Body,Muscle motion\Muscle motion 3d .gif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08618" y="2132135"/>
              <a:ext cx="5042779" cy="414123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" name="Straight Arrow Connector 7"/>
            <p:cNvCxnSpPr/>
            <p:nvPr/>
          </p:nvCxnSpPr>
          <p:spPr>
            <a:xfrm>
              <a:off x="5346469" y="4190632"/>
              <a:ext cx="1130888" cy="1212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632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08;p15" descr="C:\Users\Kaiyu\Desktop\Rat Kinematics and Dynamics\Joint Kinematics Figure\muscle_length.em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53323" y="113212"/>
            <a:ext cx="7188771" cy="332044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96199" y="135856"/>
            <a:ext cx="3526928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667" dirty="0">
                <a:solidFill>
                  <a:prstClr val="black"/>
                </a:solidFill>
                <a:latin typeface="Georgia"/>
              </a:rPr>
              <a:t>Muscle </a:t>
            </a:r>
            <a:r>
              <a:rPr lang="en-US" altLang="zh-CN" sz="2667" dirty="0" smtClean="0">
                <a:solidFill>
                  <a:prstClr val="black"/>
                </a:solidFill>
                <a:latin typeface="Georgia"/>
              </a:rPr>
              <a:t>motion Profile</a:t>
            </a:r>
            <a:endParaRPr lang="zh-CN" altLang="en-US" sz="2667" dirty="0">
              <a:solidFill>
                <a:prstClr val="black"/>
              </a:solidFill>
              <a:latin typeface="Georgia"/>
            </a:endParaRPr>
          </a:p>
        </p:txBody>
      </p:sp>
      <p:pic>
        <p:nvPicPr>
          <p:cNvPr id="6" name="Google Shape;109;p15" descr="C:\Users\Kaiyu\Desktop\Rat Kinematics and Dynamics\Joint Kinematics Figure\muscle_velocity.em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53323" y="3311594"/>
            <a:ext cx="7188771" cy="354640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10;p15"/>
          <p:cNvSpPr txBox="1"/>
          <p:nvPr/>
        </p:nvSpPr>
        <p:spPr>
          <a:xfrm>
            <a:off x="697117" y="1068310"/>
            <a:ext cx="3775295" cy="209135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1712" t="-170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" name="Google Shape;111;p15"/>
          <p:cNvSpPr txBox="1"/>
          <p:nvPr/>
        </p:nvSpPr>
        <p:spPr>
          <a:xfrm>
            <a:off x="697117" y="4019037"/>
            <a:ext cx="3775295" cy="20829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1712" t="-187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5103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53597" y="788143"/>
                <a:ext cx="2947922" cy="7813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𝑟𝑒𝑠𝑡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97" y="788143"/>
                <a:ext cx="2947922" cy="7813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53597" y="1655586"/>
                <a:ext cx="31447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𝑤𝑖𝑑𝑡h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97" y="1655586"/>
                <a:ext cx="3144771" cy="461665"/>
              </a:xfrm>
              <a:prstGeom prst="rect">
                <a:avLst/>
              </a:prstGeom>
              <a:blipFill>
                <a:blip r:embed="rId3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158030" y="3082942"/>
            <a:ext cx="4572000" cy="3672448"/>
            <a:chOff x="145324" y="1822545"/>
            <a:chExt cx="3429000" cy="2754336"/>
          </a:xfrm>
        </p:grpSpPr>
        <p:pic>
          <p:nvPicPr>
            <p:cNvPr id="9" name="Picture 5" descr="http://animatlab.com/portals/0/Images/AnimatLab/LengthTensionDialog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324" y="1822545"/>
              <a:ext cx="3429000" cy="27543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1981201" y="2178137"/>
              <a:ext cx="877754" cy="2130552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99516" y="2359709"/>
                <a:ext cx="44385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𝑙</m:t>
                        </m:r>
                      </m:e>
                    </m:d>
                    <m:r>
                      <a:rPr lang="en-US" sz="2400" i="1">
                        <a:latin typeface="Cambria Math"/>
                        <a:ea typeface="Cambria Math"/>
                      </a:rPr>
                      <m:t>∈ 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0.75, 1</m:t>
                        </m:r>
                      </m:e>
                    </m:d>
                  </m:oMath>
                </a14:m>
                <a:r>
                  <a:rPr lang="en-US" sz="2400" dirty="0"/>
                  <a:t>   </a:t>
                </a:r>
                <a:r>
                  <a:rPr lang="en-US" sz="1600" dirty="0"/>
                  <a:t>Passive force included</a:t>
                </a: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16" y="2359709"/>
                <a:ext cx="4438523" cy="461665"/>
              </a:xfrm>
              <a:prstGeom prst="rect">
                <a:avLst/>
              </a:prstGeom>
              <a:blipFill>
                <a:blip r:embed="rId5"/>
                <a:stretch>
                  <a:fillRect l="-275"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2" descr="C:\Users\Kaiyu\Documents\ShareX\Screenshots\2020-02\MATLAB_UG3dIDFqv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559" y="134873"/>
            <a:ext cx="7711443" cy="1621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181600" y="1905001"/>
                <a:ext cx="6162264" cy="636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133" b="1" dirty="0"/>
                  <a:t>Damping</a:t>
                </a:r>
                <a:r>
                  <a:rPr lang="en-US" sz="2133" dirty="0"/>
                  <a:t> : </a:t>
                </a:r>
                <a14:m>
                  <m:oMath xmlns:m="http://schemas.openxmlformats.org/officeDocument/2006/math">
                    <m:r>
                      <a:rPr lang="en-US" sz="2133" i="1">
                        <a:latin typeface="Cambria Math"/>
                      </a:rPr>
                      <m:t>𝑏</m:t>
                    </m:r>
                    <m:r>
                      <a:rPr lang="en-US" sz="2133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133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133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33" i="1">
                                <a:latin typeface="Cambria Math"/>
                              </a:rPr>
                              <m:t>1.25</m:t>
                            </m:r>
                            <m:r>
                              <a:rPr lang="en-US" sz="2133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133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133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33" i="1">
                                <a:latin typeface="Cambria Math"/>
                              </a:rPr>
                              <m:t>𝑣</m:t>
                            </m:r>
                            <m:r>
                              <a:rPr lang="en-US" sz="2133" i="1">
                                <a:latin typeface="Cambria Math"/>
                              </a:rPr>
                              <m:t>+</m:t>
                            </m:r>
                            <m:r>
                              <a:rPr lang="en-US" sz="2133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133" i="1">
                                <a:latin typeface="Cambria Math"/>
                              </a:rPr>
                              <m:t>𝑚𝑎𝑥</m:t>
                            </m:r>
                            <m:r>
                              <a:rPr lang="en-US" sz="2133" i="1">
                                <a:latin typeface="Cambria Math"/>
                              </a:rPr>
                              <m:t>/4</m:t>
                            </m:r>
                          </m:sub>
                        </m:sSub>
                      </m:den>
                    </m:f>
                    <m:r>
                      <a:rPr lang="en-US" sz="2133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133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133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33" i="1">
                                <a:latin typeface="Cambria Math"/>
                              </a:rPr>
                              <m:t>1.25</m:t>
                            </m:r>
                            <m:r>
                              <a:rPr lang="en-US" sz="2133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133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133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33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133" i="1">
                                <a:latin typeface="Cambria Math"/>
                              </a:rPr>
                              <m:t>𝑚𝑎𝑥</m:t>
                            </m:r>
                            <m:r>
                              <a:rPr lang="en-US" sz="2133" i="1">
                                <a:latin typeface="Cambria Math"/>
                              </a:rPr>
                              <m:t>/4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133" dirty="0"/>
                  <a:t>  (linear damping)</a:t>
                </a: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1905001"/>
                <a:ext cx="6162264" cy="636649"/>
              </a:xfrm>
              <a:prstGeom prst="rect">
                <a:avLst/>
              </a:prstGeom>
              <a:blipFill>
                <a:blip r:embed="rId7"/>
                <a:stretch>
                  <a:fillRect l="-11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177722" y="3546289"/>
                <a:ext cx="7010401" cy="7841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133" b="1" dirty="0"/>
                  <a:t>SE</a:t>
                </a:r>
                <a:r>
                  <a:rPr lang="en-US" sz="2133" dirty="0"/>
                  <a:t> 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33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33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sz="2133" i="1">
                            <a:latin typeface="Cambria Math"/>
                          </a:rPr>
                          <m:t>𝑆𝐸</m:t>
                        </m:r>
                      </m:sub>
                    </m:sSub>
                    <m:r>
                      <a:rPr lang="en-US" sz="2133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133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133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33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133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133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33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133" i="1"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  <m:r>
                          <a:rPr lang="en-US" sz="2133" i="1">
                            <a:latin typeface="Cambria Math"/>
                          </a:rPr>
                          <m:t>∗</m:t>
                        </m:r>
                        <m:d>
                          <m:dPr>
                            <m:ctrlPr>
                              <a:rPr lang="en-US" sz="2133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133" i="1">
                                <a:latin typeface="Cambria Math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2133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133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33" i="1">
                                        <a:latin typeface="Cambria Math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2133" i="1">
                                        <a:latin typeface="Cambria Math"/>
                                      </a:rPr>
                                      <m:t>𝑓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133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33" i="1">
                                        <a:latin typeface="Cambria Math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2133" i="1">
                                        <a:latin typeface="Cambria Math"/>
                                      </a:rPr>
                                      <m:t>𝑚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n-US" sz="2133" i="1">
                            <a:latin typeface="Cambria Math"/>
                          </a:rPr>
                          <m:t>∗</m:t>
                        </m:r>
                        <m:r>
                          <a:rPr lang="en-US" sz="2133" i="1">
                            <a:latin typeface="Cambria Math"/>
                          </a:rPr>
                          <m:t>𝑚𝑢𝑠𝑐</m:t>
                        </m:r>
                        <m:r>
                          <a:rPr lang="en-US" sz="2133" i="1">
                            <a:latin typeface="Cambria Math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en-US" sz="2133">
                            <a:latin typeface="Cambria Math"/>
                          </a:rPr>
                          <m:t>max</m:t>
                        </m:r>
                        <m:r>
                          <a:rPr lang="en-US" sz="2133" i="1">
                            <a:latin typeface="Cambria Math"/>
                          </a:rPr>
                          <m:t>⁡_</m:t>
                        </m:r>
                        <m:r>
                          <a:rPr lang="en-US" sz="2133" i="1">
                            <a:latin typeface="Cambria Math"/>
                          </a:rPr>
                          <m:t>𝑑𝑒𝑓</m:t>
                        </m:r>
                      </m:den>
                    </m:f>
                  </m:oMath>
                </a14:m>
                <a:r>
                  <a:rPr lang="en-US" sz="2133" dirty="0"/>
                  <a:t> </a:t>
                </a: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722" y="3546289"/>
                <a:ext cx="7010401" cy="784189"/>
              </a:xfrm>
              <a:prstGeom prst="rect">
                <a:avLst/>
              </a:prstGeom>
              <a:blipFill>
                <a:blip r:embed="rId8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286864" y="5470944"/>
                <a:ext cx="4174091" cy="5997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133" b="1" dirty="0"/>
                  <a:t>PE</a:t>
                </a:r>
                <a:r>
                  <a:rPr lang="en-US" sz="2133" dirty="0"/>
                  <a:t> 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33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33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sz="2133" i="1">
                            <a:latin typeface="Cambria Math"/>
                          </a:rPr>
                          <m:t>𝑃𝐸</m:t>
                        </m:r>
                      </m:sub>
                    </m:sSub>
                    <m:r>
                      <a:rPr lang="en-US" sz="2133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133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133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133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133" i="1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2133" i="1">
                                    <a:latin typeface="Cambria Math"/>
                                  </a:rPr>
                                  <m:t>𝑆𝐸</m:t>
                                </m:r>
                              </m:sub>
                            </m:sSub>
                            <m:r>
                              <a:rPr lang="en-US" sz="2133" i="1">
                                <a:latin typeface="Cambria Math"/>
                              </a:rPr>
                              <m:t>∗</m:t>
                            </m:r>
                            <m:r>
                              <a:rPr lang="en-US" sz="2133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133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133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133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133" i="1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2133" i="1">
                                    <a:latin typeface="Cambria Math"/>
                                  </a:rPr>
                                  <m:t>𝑆𝐸</m:t>
                                </m:r>
                              </m:sub>
                            </m:sSub>
                            <m:r>
                              <a:rPr lang="en-US" sz="2133" i="1">
                                <a:latin typeface="Cambria Math"/>
                              </a:rPr>
                              <m:t>∗</m:t>
                            </m:r>
                            <m:r>
                              <a:rPr lang="en-US" sz="2133" i="1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133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sz="2133" i="1">
                            <a:latin typeface="Cambria Math"/>
                          </a:rPr>
                          <m:t>∗</m:t>
                        </m:r>
                        <m:r>
                          <a:rPr lang="en-US" sz="2133" i="1">
                            <a:latin typeface="Cambria Math"/>
                          </a:rPr>
                          <m:t>𝑚𝑢𝑠𝑐</m:t>
                        </m:r>
                        <m:r>
                          <a:rPr lang="en-US" sz="2133" i="1">
                            <a:latin typeface="Cambria Math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en-US" sz="2133">
                            <a:latin typeface="Cambria Math"/>
                          </a:rPr>
                          <m:t>max</m:t>
                        </m:r>
                        <m:r>
                          <a:rPr lang="en-US" sz="2133" i="1">
                            <a:latin typeface="Cambria Math"/>
                          </a:rPr>
                          <m:t>⁡_</m:t>
                        </m:r>
                        <m:r>
                          <a:rPr lang="en-US" sz="2133" i="1">
                            <a:latin typeface="Cambria Math"/>
                          </a:rPr>
                          <m:t>𝑑𝑒𝑓</m:t>
                        </m:r>
                        <m:r>
                          <a:rPr lang="en-US" sz="2133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133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33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133" i="1"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endParaRPr lang="en-US" sz="2133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864" y="5470944"/>
                <a:ext cx="4174091" cy="599780"/>
              </a:xfrm>
              <a:prstGeom prst="rect">
                <a:avLst/>
              </a:prstGeom>
              <a:blipFill>
                <a:blip r:embed="rId9"/>
                <a:stretch>
                  <a:fillRect l="-1752" b="-1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286864" y="6145353"/>
                <a:ext cx="3396058" cy="5997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133" dirty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33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33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2133" i="1">
                            <a:latin typeface="Cambria Math"/>
                          </a:rPr>
                          <m:t>𝑚𝑎𝑥</m:t>
                        </m:r>
                      </m:sub>
                    </m:sSub>
                    <m:r>
                      <a:rPr lang="en-US" sz="2133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133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133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33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133" i="1">
                                <a:latin typeface="Cambria Math"/>
                              </a:rPr>
                              <m:t>𝑆𝐸</m:t>
                            </m:r>
                          </m:sub>
                        </m:sSub>
                        <m:r>
                          <a:rPr lang="en-US" sz="2133" i="1">
                            <a:latin typeface="Cambria Math"/>
                          </a:rPr>
                          <m:t>∗</m:t>
                        </m:r>
                        <m:sSub>
                          <m:sSubPr>
                            <m:ctrlPr>
                              <a:rPr lang="en-US" sz="2133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33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133" i="1">
                                <a:latin typeface="Cambria Math"/>
                              </a:rPr>
                              <m:t>𝑃𝐸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133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33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133" i="1">
                                <a:latin typeface="Cambria Math"/>
                              </a:rPr>
                              <m:t>𝑆𝐸</m:t>
                            </m:r>
                          </m:sub>
                        </m:sSub>
                        <m:r>
                          <a:rPr lang="en-US" sz="2133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133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33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133" i="1">
                                <a:latin typeface="Cambria Math"/>
                              </a:rPr>
                              <m:t>𝑃𝐸</m:t>
                            </m:r>
                          </m:sub>
                        </m:sSub>
                      </m:den>
                    </m:f>
                    <m:r>
                      <a:rPr lang="en-US" sz="2133" i="1">
                        <a:latin typeface="Cambria Math"/>
                      </a:rPr>
                      <m:t>∗</m:t>
                    </m:r>
                    <m:r>
                      <a:rPr lang="en-US" sz="2133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sz="2133" i="1"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r>
                  <a:rPr lang="en-US" sz="2133" dirty="0"/>
                  <a:t> </a:t>
                </a: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864" y="6145353"/>
                <a:ext cx="3396058" cy="599780"/>
              </a:xfrm>
              <a:prstGeom prst="rect">
                <a:avLst/>
              </a:prstGeom>
              <a:blipFill>
                <a:blip r:embed="rId10"/>
                <a:stretch>
                  <a:fillRect l="-2154" b="-20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181600" y="3111985"/>
                <a:ext cx="5966442" cy="3796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67" i="1">
                        <a:latin typeface="Cambria Math"/>
                      </a:rPr>
                      <m:t>𝑚𝑢𝑠𝑐</m:t>
                    </m:r>
                    <m:r>
                      <a:rPr lang="en-US" sz="1867" i="1">
                        <a:latin typeface="Cambria Math"/>
                      </a:rPr>
                      <m:t>_</m:t>
                    </m:r>
                    <m:r>
                      <m:rPr>
                        <m:sty m:val="p"/>
                      </m:rPr>
                      <a:rPr lang="en-US" sz="1867">
                        <a:latin typeface="Cambria Math"/>
                      </a:rPr>
                      <m:t>max</m:t>
                    </m:r>
                    <m:r>
                      <a:rPr lang="en-US" sz="1867" i="1">
                        <a:latin typeface="Cambria Math"/>
                      </a:rPr>
                      <m:t>⁡_</m:t>
                    </m:r>
                    <m:r>
                      <a:rPr lang="en-US" sz="1867" i="1">
                        <a:latin typeface="Cambria Math"/>
                      </a:rPr>
                      <m:t>𝑑𝑒𝑓</m:t>
                    </m:r>
                    <m:r>
                      <a:rPr lang="en-US" sz="1867" i="1">
                        <a:latin typeface="Cambria Math"/>
                      </a:rPr>
                      <m:t>=0.04</m:t>
                    </m:r>
                  </m:oMath>
                </a14:m>
                <a:r>
                  <a:rPr lang="en-US" sz="1867" dirty="0"/>
                  <a:t> (Winter(1990) and Meijer (1998) </a:t>
                </a: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3111985"/>
                <a:ext cx="5966442" cy="379656"/>
              </a:xfrm>
              <a:prstGeom prst="rect">
                <a:avLst/>
              </a:prstGeom>
              <a:blipFill>
                <a:blip r:embed="rId11"/>
                <a:stretch>
                  <a:fillRect t="-7937" b="-23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5181600" y="4442016"/>
            <a:ext cx="6807200" cy="954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67" dirty="0"/>
              <a:t>From ‘quick release’ method, apply a force as Po, the defection will be the shortening length of tendon. (Winter 1990, </a:t>
            </a:r>
            <a:r>
              <a:rPr lang="en-US" sz="1867" dirty="0" err="1"/>
              <a:t>Wilkie</a:t>
            </a:r>
            <a:r>
              <a:rPr lang="en-US" sz="1867" dirty="0"/>
              <a:t> 1956)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197599" y="2572275"/>
            <a:ext cx="3610284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67" dirty="0"/>
              <a:t>From Hill’s 1938 &amp; </a:t>
            </a:r>
            <a:r>
              <a:rPr lang="en-US" sz="1867" dirty="0" err="1"/>
              <a:t>Freivalds</a:t>
            </a:r>
            <a:r>
              <a:rPr lang="en-US" sz="1867" dirty="0"/>
              <a:t> 2011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6199" y="135856"/>
            <a:ext cx="3065263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667" dirty="0">
                <a:solidFill>
                  <a:prstClr val="black"/>
                </a:solidFill>
                <a:latin typeface="Georgia"/>
              </a:rPr>
              <a:t>Muscle </a:t>
            </a:r>
            <a:r>
              <a:rPr lang="en-US" altLang="zh-CN" sz="2667" dirty="0" smtClean="0">
                <a:solidFill>
                  <a:prstClr val="black"/>
                </a:solidFill>
                <a:latin typeface="Georgia"/>
              </a:rPr>
              <a:t>parameters</a:t>
            </a:r>
            <a:endParaRPr lang="zh-CN" altLang="en-US" sz="2667" dirty="0">
              <a:solidFill>
                <a:prstClr val="black"/>
              </a:solidFill>
              <a:latin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2931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199" y="135856"/>
            <a:ext cx="3754554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667" dirty="0">
                <a:solidFill>
                  <a:prstClr val="black"/>
                </a:solidFill>
                <a:latin typeface="Georgia"/>
              </a:rPr>
              <a:t>Muscle </a:t>
            </a:r>
            <a:r>
              <a:rPr lang="en-US" altLang="zh-CN" sz="2667" dirty="0" smtClean="0">
                <a:solidFill>
                  <a:prstClr val="black"/>
                </a:solidFill>
                <a:latin typeface="Georgia"/>
              </a:rPr>
              <a:t>Passive Tension</a:t>
            </a:r>
            <a:endParaRPr lang="zh-CN" altLang="en-US" sz="2667" dirty="0">
              <a:solidFill>
                <a:prstClr val="black"/>
              </a:solidFill>
              <a:latin typeface="Georgia"/>
            </a:endParaRPr>
          </a:p>
        </p:txBody>
      </p:sp>
      <p:pic>
        <p:nvPicPr>
          <p:cNvPr id="4" name="Picture 3" descr="C:\Users\Kaiyu\Desktop\Rat Kinematics and Dynamics\Joint Kinematics Figure\passive_tension.em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7" r="7488"/>
          <a:stretch/>
        </p:blipFill>
        <p:spPr bwMode="auto">
          <a:xfrm>
            <a:off x="4243057" y="2848349"/>
            <a:ext cx="7948943" cy="400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3394961"/>
                  </p:ext>
                </p:extLst>
              </p:nvPr>
            </p:nvGraphicFramePr>
            <p:xfrm>
              <a:off x="296199" y="715278"/>
              <a:ext cx="5117773" cy="2381009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663851">
                      <a:extLst>
                        <a:ext uri="{9D8B030D-6E8A-4147-A177-3AD203B41FA5}">
                          <a16:colId xmlns:a16="http://schemas.microsoft.com/office/drawing/2014/main" val="1870223332"/>
                        </a:ext>
                      </a:extLst>
                    </a:gridCol>
                    <a:gridCol w="894550">
                      <a:extLst>
                        <a:ext uri="{9D8B030D-6E8A-4147-A177-3AD203B41FA5}">
                          <a16:colId xmlns:a16="http://schemas.microsoft.com/office/drawing/2014/main" val="3142639274"/>
                        </a:ext>
                      </a:extLst>
                    </a:gridCol>
                    <a:gridCol w="1111911">
                      <a:extLst>
                        <a:ext uri="{9D8B030D-6E8A-4147-A177-3AD203B41FA5}">
                          <a16:colId xmlns:a16="http://schemas.microsoft.com/office/drawing/2014/main" val="1618971238"/>
                        </a:ext>
                      </a:extLst>
                    </a:gridCol>
                    <a:gridCol w="1112696">
                      <a:extLst>
                        <a:ext uri="{9D8B030D-6E8A-4147-A177-3AD203B41FA5}">
                          <a16:colId xmlns:a16="http://schemas.microsoft.com/office/drawing/2014/main" val="3386417112"/>
                        </a:ext>
                      </a:extLst>
                    </a:gridCol>
                    <a:gridCol w="778416">
                      <a:extLst>
                        <a:ext uri="{9D8B030D-6E8A-4147-A177-3AD203B41FA5}">
                          <a16:colId xmlns:a16="http://schemas.microsoft.com/office/drawing/2014/main" val="1211118053"/>
                        </a:ext>
                      </a:extLst>
                    </a:gridCol>
                    <a:gridCol w="556349">
                      <a:extLst>
                        <a:ext uri="{9D8B030D-6E8A-4147-A177-3AD203B41FA5}">
                          <a16:colId xmlns:a16="http://schemas.microsoft.com/office/drawing/2014/main" val="1649761127"/>
                        </a:ext>
                      </a:extLst>
                    </a:gridCol>
                  </a:tblGrid>
                  <a:tr h="476201"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Muscle Name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Damping (Ns/m)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𝑆𝐸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(N/m)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𝑃𝐸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(N/m)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endParaRPr lang="en-US" altLang="zh-CN" sz="900" i="0" dirty="0" smtClean="0">
                            <a:effectLst/>
                            <a:latin typeface="+mn-lt"/>
                            <a:ea typeface="Cambria Math" panose="02040503050406030204" pitchFamily="18" charset="0"/>
                          </a:endParaRPr>
                        </a:p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CN" sz="9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sz="900" i="1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US" sz="9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𝑆𝐸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CN" sz="900" i="1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US" sz="9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𝑃𝐸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zh-CN" sz="1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𝜏</m:t>
                                </m:r>
                              </m:oMath>
                            </m:oMathPara>
                          </a14:m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(ms)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64367430"/>
                      </a:ext>
                    </a:extLst>
                  </a:tr>
                  <a:tr h="238101"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BFA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24.0387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8549.7733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1973.1775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4.333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2.3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62831730"/>
                      </a:ext>
                    </a:extLst>
                  </a:tr>
                  <a:tr h="238101"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BFP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93.4076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25181.2137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7147.8885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3.523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2.9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76502042"/>
                      </a:ext>
                    </a:extLst>
                  </a:tr>
                  <a:tr h="238101"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VA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196.2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10571.1207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3515.5475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3.007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13.9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80322026"/>
                      </a:ext>
                    </a:extLst>
                  </a:tr>
                  <a:tr h="238101"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GA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224.1208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33823.6592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10792.5989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3.134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5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63470468"/>
                      </a:ext>
                    </a:extLst>
                  </a:tr>
                  <a:tr h="238101"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TA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158.9148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26729.0839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8867.1347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3.014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4.5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46624960"/>
                      </a:ext>
                    </a:extLst>
                  </a:tr>
                  <a:tr h="238101"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SO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79.9129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4274.1887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1421.8812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3.006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14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60500347"/>
                      </a:ext>
                    </a:extLst>
                  </a:tr>
                  <a:tr h="238101"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IP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135.0635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32055.7290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9742.6227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3.290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3.2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26670973"/>
                      </a:ext>
                    </a:extLst>
                  </a:tr>
                  <a:tr h="238101"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RF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381.7271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55397.1043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17294.4563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3.203</a:t>
                          </a:r>
                          <a:endParaRPr lang="zh-CN" sz="1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5.3</a:t>
                          </a:r>
                          <a:endParaRPr lang="zh-CN" sz="1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612934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3394961"/>
                  </p:ext>
                </p:extLst>
              </p:nvPr>
            </p:nvGraphicFramePr>
            <p:xfrm>
              <a:off x="296199" y="715278"/>
              <a:ext cx="5117773" cy="2381009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663851">
                      <a:extLst>
                        <a:ext uri="{9D8B030D-6E8A-4147-A177-3AD203B41FA5}">
                          <a16:colId xmlns:a16="http://schemas.microsoft.com/office/drawing/2014/main" val="1870223332"/>
                        </a:ext>
                      </a:extLst>
                    </a:gridCol>
                    <a:gridCol w="894550">
                      <a:extLst>
                        <a:ext uri="{9D8B030D-6E8A-4147-A177-3AD203B41FA5}">
                          <a16:colId xmlns:a16="http://schemas.microsoft.com/office/drawing/2014/main" val="3142639274"/>
                        </a:ext>
                      </a:extLst>
                    </a:gridCol>
                    <a:gridCol w="1111911">
                      <a:extLst>
                        <a:ext uri="{9D8B030D-6E8A-4147-A177-3AD203B41FA5}">
                          <a16:colId xmlns:a16="http://schemas.microsoft.com/office/drawing/2014/main" val="1618971238"/>
                        </a:ext>
                      </a:extLst>
                    </a:gridCol>
                    <a:gridCol w="1112696">
                      <a:extLst>
                        <a:ext uri="{9D8B030D-6E8A-4147-A177-3AD203B41FA5}">
                          <a16:colId xmlns:a16="http://schemas.microsoft.com/office/drawing/2014/main" val="3386417112"/>
                        </a:ext>
                      </a:extLst>
                    </a:gridCol>
                    <a:gridCol w="778416">
                      <a:extLst>
                        <a:ext uri="{9D8B030D-6E8A-4147-A177-3AD203B41FA5}">
                          <a16:colId xmlns:a16="http://schemas.microsoft.com/office/drawing/2014/main" val="1211118053"/>
                        </a:ext>
                      </a:extLst>
                    </a:gridCol>
                    <a:gridCol w="556349">
                      <a:extLst>
                        <a:ext uri="{9D8B030D-6E8A-4147-A177-3AD203B41FA5}">
                          <a16:colId xmlns:a16="http://schemas.microsoft.com/office/drawing/2014/main" val="1649761127"/>
                        </a:ext>
                      </a:extLst>
                    </a:gridCol>
                  </a:tblGrid>
                  <a:tr h="476201"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Muscle Name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Damping (Ns/m)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0437" t="-7692" r="-220765" b="-40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0437" t="-7692" r="-120765" b="-40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86719" t="-7692" r="-72656" b="-40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25275" t="-7692" r="-2198" b="-405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4367430"/>
                      </a:ext>
                    </a:extLst>
                  </a:tr>
                  <a:tr h="238101"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BFA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24.0387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8549.7733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1973.1775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4.333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2.3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62831730"/>
                      </a:ext>
                    </a:extLst>
                  </a:tr>
                  <a:tr h="238101"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BFP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93.4076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25181.2137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7147.8885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3.523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2.9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76502042"/>
                      </a:ext>
                    </a:extLst>
                  </a:tr>
                  <a:tr h="238101"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VA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196.2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10571.1207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3515.5475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3.007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13.9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80322026"/>
                      </a:ext>
                    </a:extLst>
                  </a:tr>
                  <a:tr h="238101"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GA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224.1208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33823.6592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10792.5989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3.134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5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63470468"/>
                      </a:ext>
                    </a:extLst>
                  </a:tr>
                  <a:tr h="238101"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TA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158.9148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26729.0839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8867.1347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3.014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4.5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46624960"/>
                      </a:ext>
                    </a:extLst>
                  </a:tr>
                  <a:tr h="238101"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SO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79.9129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4274.1887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1421.8812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3.006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14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60500347"/>
                      </a:ext>
                    </a:extLst>
                  </a:tr>
                  <a:tr h="238101"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IP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135.0635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32055.7290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9742.6227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3.290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3.2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26670973"/>
                      </a:ext>
                    </a:extLst>
                  </a:tr>
                  <a:tr h="238101"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RF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381.7271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55397.1043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17294.4563</a:t>
                          </a:r>
                          <a:endParaRPr lang="zh-C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3.203</a:t>
                          </a:r>
                          <a:endParaRPr lang="zh-CN" sz="1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5.3</a:t>
                          </a:r>
                          <a:endParaRPr lang="zh-CN" sz="1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6129347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Google Shape;155;p20"/>
          <p:cNvSpPr/>
          <p:nvPr/>
        </p:nvSpPr>
        <p:spPr>
          <a:xfrm>
            <a:off x="5119080" y="1417451"/>
            <a:ext cx="7543800" cy="72872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 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037990" y="638622"/>
                <a:ext cx="1705980" cy="6580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𝜏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𝑃𝐸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𝑆𝐸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990" y="638622"/>
                <a:ext cx="1705980" cy="6580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96199" y="3429127"/>
                <a:ext cx="3946858" cy="286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Reasonable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Kse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Kpe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ratio range around 3-4 (Evaluate from multiple reference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.)</a:t>
                </a:r>
              </a:p>
              <a:p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2.173 in study of frog GA(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Vivekanandan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3.687 in study of cat Plantaris (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Bawa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Active force build up and stress relaxation time constant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𝜏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range from 10.3 ms (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Bawa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1976) to 47.6 ms (Wilke 1958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99" y="3429127"/>
                <a:ext cx="3946858" cy="2862322"/>
              </a:xfrm>
              <a:prstGeom prst="rect">
                <a:avLst/>
              </a:prstGeom>
              <a:blipFill>
                <a:blip r:embed="rId6"/>
                <a:stretch>
                  <a:fillRect l="-1391" t="-1279" r="-3091" b="-2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309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8730762" cy="6849207"/>
            <a:chOff x="1418347" y="490784"/>
            <a:chExt cx="5208677" cy="4571836"/>
          </a:xfrm>
        </p:grpSpPr>
        <p:pic>
          <p:nvPicPr>
            <p:cNvPr id="3" name="Picture 2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6220" y="490784"/>
              <a:ext cx="4392930" cy="1705610"/>
            </a:xfrm>
            <a:prstGeom prst="rect">
              <a:avLst/>
            </a:prstGeom>
          </p:spPr>
        </p:pic>
        <p:pic>
          <p:nvPicPr>
            <p:cNvPr id="5" name="Picture 4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418347" y="1862017"/>
              <a:ext cx="5208677" cy="3200603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4" name="Rectangle 3"/>
          <p:cNvSpPr/>
          <p:nvPr/>
        </p:nvSpPr>
        <p:spPr>
          <a:xfrm>
            <a:off x="487894" y="175818"/>
            <a:ext cx="7154523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67" dirty="0">
                <a:solidFill>
                  <a:prstClr val="black"/>
                </a:solidFill>
                <a:latin typeface="Georgia"/>
              </a:rPr>
              <a:t>Cartoon of different phases during rat walking</a:t>
            </a:r>
            <a:endParaRPr lang="zh-CN" altLang="en-US" sz="2667" dirty="0">
              <a:solidFill>
                <a:prstClr val="black"/>
              </a:solidFill>
              <a:latin typeface="Georgi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47085" y="1026914"/>
            <a:ext cx="4015961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Passive tension on muscles are closely related to joint motion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Tension in hip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muscles are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reciprocal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toe off and mid-swing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phases as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to the mid stance and touch down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phases.</a:t>
            </a:r>
          </a:p>
          <a:p>
            <a:pPr algn="just"/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Tension in ankle and knee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muscles are mirrored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the stance and swing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phases.</a:t>
            </a:r>
          </a:p>
          <a:p>
            <a:pPr algn="just"/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here we could used experimental passive tension data to compare with calculated tension to validate our method and the way we approach the muscle parameters.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69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199" y="135856"/>
            <a:ext cx="2284600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667" dirty="0" smtClean="0">
                <a:solidFill>
                  <a:prstClr val="black"/>
                </a:solidFill>
                <a:latin typeface="Georgia"/>
              </a:rPr>
              <a:t>Joint Torques</a:t>
            </a:r>
            <a:endParaRPr lang="zh-CN" altLang="en-US" sz="2667" dirty="0">
              <a:solidFill>
                <a:prstClr val="black"/>
              </a:solidFill>
              <a:latin typeface="Georgi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2" y="1141233"/>
            <a:ext cx="4075736" cy="42463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09869" y="861650"/>
            <a:ext cx="1953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Emanuel’s Torques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887" y="1141233"/>
            <a:ext cx="4075200" cy="424636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08726" y="861650"/>
            <a:ext cx="1581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Alex’s Torques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445" y="1141231"/>
            <a:ext cx="4075737" cy="424636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115415" y="861650"/>
            <a:ext cx="1850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Lagrange Torques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1589" y="5387597"/>
            <a:ext cx="11301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Emanuel only provide us the stance Torque, so Alex used Simulink to approach the swing torque but he smoothed the data a lot, thus I’m think of use Lagrange approach to calculate the swing torque.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700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199" y="135856"/>
            <a:ext cx="3462807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667" dirty="0">
                <a:solidFill>
                  <a:prstClr val="black"/>
                </a:solidFill>
                <a:latin typeface="Georgia"/>
              </a:rPr>
              <a:t>Muscle </a:t>
            </a:r>
            <a:r>
              <a:rPr lang="en-US" altLang="zh-CN" sz="2667" dirty="0" smtClean="0">
                <a:solidFill>
                  <a:prstClr val="black"/>
                </a:solidFill>
                <a:latin typeface="Georgia"/>
              </a:rPr>
              <a:t>moment arms</a:t>
            </a:r>
            <a:endParaRPr lang="zh-CN" altLang="en-US" sz="2667" dirty="0">
              <a:solidFill>
                <a:prstClr val="black"/>
              </a:solidFill>
              <a:latin typeface="Georgi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9744" y="769012"/>
            <a:ext cx="11043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calculate muscle force for desired joint torque, we need calculate muscle moment arms during walking.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9744" y="1448731"/>
            <a:ext cx="101659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are pretty similar to Fletcher’s work, except for two changes: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 only calculate muscle segment that spam through joints.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Muscle segment are not projected on to joint rotation plane, moment arms are now calculate base on the shortest distance between muscle segment vector and joint rotation axis.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04883" y="4542664"/>
                <a:ext cx="2500621" cy="859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𝑎𝑡𝑡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acc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883" y="4542664"/>
                <a:ext cx="2500621" cy="8591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893" y="3509111"/>
            <a:ext cx="3865189" cy="31785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81882" y="6194612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(Fletcher et.al 2019)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8355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822</Words>
  <Application>Microsoft Office PowerPoint</Application>
  <PresentationFormat>Widescreen</PresentationFormat>
  <Paragraphs>195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等线</vt:lpstr>
      <vt:lpstr>等线 Light</vt:lpstr>
      <vt:lpstr>宋体</vt:lpstr>
      <vt:lpstr>Arial</vt:lpstr>
      <vt:lpstr>Calibri</vt:lpstr>
      <vt:lpstr>Cambria Math</vt:lpstr>
      <vt:lpstr>Georgia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Case Western Reserve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Kaiyu Deng</dc:creator>
  <cp:lastModifiedBy>Kaiyu Deng</cp:lastModifiedBy>
  <cp:revision>56</cp:revision>
  <dcterms:created xsi:type="dcterms:W3CDTF">2020-06-14T08:57:43Z</dcterms:created>
  <dcterms:modified xsi:type="dcterms:W3CDTF">2020-06-22T17:37:50Z</dcterms:modified>
</cp:coreProperties>
</file>