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6" r:id="rId11"/>
    <p:sldId id="267" r:id="rId12"/>
    <p:sldId id="263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95" autoAdjust="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C753A-F538-4534-8339-4470B3CCA58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CEED2-DD97-48D6-A9C4-408D2FE60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0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Orange connections represent hip flexion; blue connections represent hip extension; brown connections represent knee extension; black connections represent knee flexion; green connections represent ankle extension; and the cyan connection represents ankle flexion.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CEED2-DD97-48D6-A9C4-408D2FE606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3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CEED2-DD97-48D6-A9C4-408D2FE606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9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6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8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7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6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8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0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56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8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1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6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3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D9F16-9D50-4FBC-8544-9F6F557DE8C4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2.gif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845" y="131839"/>
            <a:ext cx="440377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sz="2667" dirty="0" smtClean="0">
                <a:solidFill>
                  <a:prstClr val="black"/>
                </a:solidFill>
                <a:latin typeface="Georgia"/>
              </a:rPr>
              <a:t>Overview of previous model</a:t>
            </a:r>
            <a:endParaRPr lang="en-US" sz="2667" dirty="0">
              <a:solidFill>
                <a:prstClr val="black"/>
              </a:solidFill>
              <a:latin typeface="Georgi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63445" y="634605"/>
            <a:ext cx="6740561" cy="5882004"/>
            <a:chOff x="134845" y="708923"/>
            <a:chExt cx="6740561" cy="588200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6981" y="708923"/>
              <a:ext cx="3708425" cy="3130649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34845" y="1086282"/>
              <a:ext cx="4103047" cy="5504645"/>
              <a:chOff x="179454" y="723899"/>
              <a:chExt cx="3077285" cy="4128484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7234"/>
              <a:stretch/>
            </p:blipFill>
            <p:spPr>
              <a:xfrm>
                <a:off x="179454" y="723899"/>
                <a:ext cx="1690910" cy="4128484"/>
              </a:xfrm>
              <a:prstGeom prst="rect">
                <a:avLst/>
              </a:prstGeom>
            </p:spPr>
          </p:pic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795982" y="2095411"/>
                <a:ext cx="1635491" cy="7032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2431473" y="2611526"/>
                <a:ext cx="658091" cy="187092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1502567" y="1714413"/>
                <a:ext cx="1586998" cy="5400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1808018" y="3031176"/>
                <a:ext cx="1448721" cy="4967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/>
          <p:cNvSpPr txBox="1"/>
          <p:nvPr/>
        </p:nvSpPr>
        <p:spPr>
          <a:xfrm>
            <a:off x="7322290" y="947043"/>
            <a:ext cx="4520789" cy="304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sz="2133" dirty="0">
                <a:solidFill>
                  <a:prstClr val="black"/>
                </a:solidFill>
                <a:latin typeface="Georgia"/>
              </a:rPr>
              <a:t>Monoarticular antagonist muscles</a:t>
            </a:r>
          </a:p>
          <a:p>
            <a:pPr algn="ctr" defTabSz="1219170"/>
            <a:endParaRPr lang="en-US" sz="2133" dirty="0">
              <a:solidFill>
                <a:prstClr val="black"/>
              </a:solidFill>
              <a:latin typeface="Georgia"/>
            </a:endParaRPr>
          </a:p>
          <a:p>
            <a:pPr algn="ctr" defTabSz="1219170"/>
            <a:r>
              <a:rPr lang="en-US" sz="2133" dirty="0">
                <a:solidFill>
                  <a:prstClr val="black"/>
                </a:solidFill>
                <a:latin typeface="Georgia"/>
              </a:rPr>
              <a:t>Individual joint control</a:t>
            </a:r>
          </a:p>
          <a:p>
            <a:pPr algn="ctr" defTabSz="1219170"/>
            <a:endParaRPr lang="en-US" sz="2133" dirty="0">
              <a:solidFill>
                <a:prstClr val="black"/>
              </a:solidFill>
              <a:latin typeface="Georgia"/>
            </a:endParaRPr>
          </a:p>
          <a:p>
            <a:pPr algn="ctr" defTabSz="1219170"/>
            <a:r>
              <a:rPr lang="en-US" sz="2133" dirty="0" smtClean="0">
                <a:solidFill>
                  <a:prstClr val="black"/>
                </a:solidFill>
                <a:latin typeface="Georgia"/>
              </a:rPr>
              <a:t>Two-layer CPGs</a:t>
            </a:r>
            <a:endParaRPr lang="en-US" sz="2133" dirty="0">
              <a:solidFill>
                <a:prstClr val="black"/>
              </a:solidFill>
              <a:latin typeface="Georgia"/>
            </a:endParaRPr>
          </a:p>
          <a:p>
            <a:pPr algn="ctr" defTabSz="1219170"/>
            <a:endParaRPr lang="en-US" sz="2133" dirty="0">
              <a:solidFill>
                <a:prstClr val="black"/>
              </a:solidFill>
              <a:latin typeface="Georgia"/>
            </a:endParaRPr>
          </a:p>
          <a:p>
            <a:pPr algn="ctr" defTabSz="1219170"/>
            <a:r>
              <a:rPr lang="en-US" sz="2133" dirty="0">
                <a:solidFill>
                  <a:prstClr val="black"/>
                </a:solidFill>
                <a:latin typeface="Georgia"/>
              </a:rPr>
              <a:t>Replicate </a:t>
            </a:r>
            <a:r>
              <a:rPr lang="en-US" sz="2133" dirty="0" smtClean="0">
                <a:solidFill>
                  <a:prstClr val="black"/>
                </a:solidFill>
                <a:latin typeface="Georgia"/>
              </a:rPr>
              <a:t>Walking</a:t>
            </a:r>
          </a:p>
          <a:p>
            <a:pPr algn="ctr" defTabSz="1219170"/>
            <a:endParaRPr lang="en-US" sz="2133" dirty="0" smtClean="0">
              <a:solidFill>
                <a:prstClr val="black"/>
              </a:solidFill>
              <a:latin typeface="Georgia"/>
            </a:endParaRPr>
          </a:p>
          <a:p>
            <a:pPr algn="ctr" defTabSz="1219170"/>
            <a:r>
              <a:rPr lang="en-US" altLang="zh-CN" sz="2133" dirty="0" smtClean="0">
                <a:solidFill>
                  <a:prstClr val="black"/>
                </a:solidFill>
                <a:latin typeface="Georgia"/>
              </a:rPr>
              <a:t>Reproduced </a:t>
            </a:r>
            <a:r>
              <a:rPr lang="en-US" altLang="zh-CN" sz="2133" dirty="0">
                <a:solidFill>
                  <a:prstClr val="black"/>
                </a:solidFill>
                <a:latin typeface="Georgia"/>
              </a:rPr>
              <a:t>non-resetting deletions</a:t>
            </a:r>
            <a:endParaRPr lang="en-US" sz="2133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58503" y="5425012"/>
            <a:ext cx="3833102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sz="2133" dirty="0">
                <a:solidFill>
                  <a:prstClr val="black"/>
                </a:solidFill>
                <a:latin typeface="Georgia"/>
              </a:rPr>
              <a:t>Kinematics </a:t>
            </a:r>
            <a:r>
              <a:rPr lang="en-US" sz="2133" dirty="0" smtClean="0">
                <a:solidFill>
                  <a:prstClr val="black"/>
                </a:solidFill>
                <a:latin typeface="Georgia"/>
              </a:rPr>
              <a:t>do not </a:t>
            </a:r>
            <a:r>
              <a:rPr lang="en-US" sz="2133" dirty="0" smtClean="0">
                <a:solidFill>
                  <a:prstClr val="black"/>
                </a:solidFill>
                <a:latin typeface="Georgia"/>
              </a:rPr>
              <a:t>match well,</a:t>
            </a:r>
          </a:p>
          <a:p>
            <a:pPr algn="ctr" defTabSz="1219170"/>
            <a:r>
              <a:rPr lang="en-US" sz="2133" dirty="0">
                <a:solidFill>
                  <a:prstClr val="black"/>
                </a:solidFill>
                <a:latin typeface="Georgia"/>
              </a:rPr>
              <a:t>especially </a:t>
            </a:r>
            <a:r>
              <a:rPr lang="en-US" sz="2133" dirty="0" smtClean="0">
                <a:solidFill>
                  <a:prstClr val="black"/>
                </a:solidFill>
                <a:latin typeface="Georgia"/>
              </a:rPr>
              <a:t>at</a:t>
            </a:r>
            <a:r>
              <a:rPr lang="en-US" sz="2133" dirty="0" smtClean="0">
                <a:solidFill>
                  <a:prstClr val="black"/>
                </a:solidFill>
                <a:latin typeface="Georgia"/>
              </a:rPr>
              <a:t> </a:t>
            </a:r>
            <a:r>
              <a:rPr lang="en-US" sz="2133" dirty="0">
                <a:solidFill>
                  <a:prstClr val="black"/>
                </a:solidFill>
                <a:latin typeface="Georgia"/>
              </a:rPr>
              <a:t>the </a:t>
            </a:r>
            <a:r>
              <a:rPr lang="en-US" sz="2133" dirty="0" smtClean="0">
                <a:solidFill>
                  <a:prstClr val="black"/>
                </a:solidFill>
                <a:latin typeface="Georgia"/>
              </a:rPr>
              <a:t>ankle</a:t>
            </a:r>
            <a:endParaRPr lang="en-US" sz="2133" dirty="0" smtClean="0">
              <a:solidFill>
                <a:prstClr val="black"/>
              </a:solidFill>
              <a:latin typeface="Georgia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14" y="4808490"/>
            <a:ext cx="5882054" cy="186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0635" cy="48954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5" y="4603604"/>
            <a:ext cx="8005483" cy="22543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6483" y="268008"/>
            <a:ext cx="371138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Muscle moment profiles for extensors are almost directly proportional to the joint angle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flexion muscle moment arm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profiles are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 of joint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73036" y="2577571"/>
            <a:ext cx="3738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BFP has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moment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hip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knee joint when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other muscles due to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biomechanical configuration.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6483" y="4853639"/>
            <a:ext cx="3657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SO moment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similar for the ankle joint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an inverse profile of the 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9" y="0"/>
            <a:ext cx="4446221" cy="33381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0" y="3407710"/>
            <a:ext cx="4444950" cy="333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06" y="0"/>
            <a:ext cx="4371428" cy="3407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506" y="3407710"/>
            <a:ext cx="4666744" cy="34502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97506" y="71718"/>
            <a:ext cx="286870" cy="358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4697506" y="3338154"/>
            <a:ext cx="215153" cy="4359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64251" y="1669077"/>
            <a:ext cx="2827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in Fletcher’s muscle moment arm publication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BFA profile matches well.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 moment arm profile has a similar shape but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bit shifted up.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99" y="135856"/>
            <a:ext cx="256031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7" dirty="0">
                <a:solidFill>
                  <a:prstClr val="black"/>
                </a:solidFill>
                <a:latin typeface="Georgia"/>
              </a:rPr>
              <a:t>Muscle </a:t>
            </a:r>
            <a:r>
              <a:rPr lang="en-US" altLang="zh-CN" sz="2667" dirty="0" smtClean="0">
                <a:solidFill>
                  <a:prstClr val="black"/>
                </a:solidFill>
                <a:latin typeface="Georgia"/>
              </a:rPr>
              <a:t>Tension</a:t>
            </a:r>
            <a:endParaRPr lang="zh-CN" altLang="en-US" sz="2667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611" y="797593"/>
            <a:ext cx="1126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developing detailed muscle moment arm profiles and incorporating desired muscle torques, it is possible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muscle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tension.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611" y="1658728"/>
            <a:ext cx="5168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Unknowns: Tension [T1 T2 T3 T4 T5 T6 T7 T8]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611" y="2353973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25446" y="2989390"/>
            <a:ext cx="8049127" cy="1950354"/>
            <a:chOff x="1481430" y="2638649"/>
            <a:chExt cx="8049127" cy="19503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481430" y="2638649"/>
                  <a:ext cx="7544501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1: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𝑇𝑜𝑟𝑞𝑢𝑒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𝐻𝑖𝑝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430" y="2638649"/>
                  <a:ext cx="7544501" cy="397866"/>
                </a:xfrm>
                <a:prstGeom prst="rect">
                  <a:avLst/>
                </a:prstGeom>
                <a:blipFill>
                  <a:blip r:embed="rId2"/>
                  <a:stretch>
                    <a:fillRect l="-808" r="-404" b="-2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81430" y="3370538"/>
                  <a:ext cx="804912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𝑇𝑜𝑟𝑞𝑢𝑒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𝐾𝑛𝑒𝑒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430" y="3370538"/>
                  <a:ext cx="804912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481430" y="4127338"/>
                  <a:ext cx="68502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𝑇𝑜𝑟𝑞𝑢𝑒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𝐴𝑛𝑘𝑙𝑒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430" y="4127338"/>
                  <a:ext cx="685020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0009843" y="1413921"/>
            <a:ext cx="1830403" cy="2308324"/>
            <a:chOff x="370722" y="1172730"/>
            <a:chExt cx="1830403" cy="2308324"/>
          </a:xfrm>
        </p:grpSpPr>
        <p:sp>
          <p:nvSpPr>
            <p:cNvPr id="11" name="TextBox 4"/>
            <p:cNvSpPr txBox="1"/>
            <p:nvPr/>
          </p:nvSpPr>
          <p:spPr>
            <a:xfrm>
              <a:off x="370722" y="1172730"/>
              <a:ext cx="92737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IP</a:t>
              </a: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BFA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BFP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VA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SO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1625494" y="1172730"/>
              <a:ext cx="57563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T7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T8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T4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T6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1611" y="5234879"/>
            <a:ext cx="10987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tried use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fsolve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calculate the muscle force, but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unable to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 to a steady solution.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bisection method I originally implemented did not work either. So,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used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gradient descent method to search for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201270" y="6175676"/>
            <a:ext cx="152400" cy="29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8894" y="6470810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(Daniel 2012)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99087" y="6260244"/>
                <a:ext cx="628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𝑂𝑏𝑗𝑒𝑐𝑡𝑖𝑣𝑒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𝐸𝑞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𝐸𝑞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𝐸𝑞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𝑐𝑜𝑛𝑠𝑡𝑟𝑎𝑖𝑛𝑡𝑠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087" y="6260244"/>
                <a:ext cx="6289542" cy="276999"/>
              </a:xfrm>
              <a:prstGeom prst="rect">
                <a:avLst/>
              </a:prstGeom>
              <a:blipFill>
                <a:blip r:embed="rId5"/>
                <a:stretch>
                  <a:fillRect l="-776" t="-4444" r="-48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54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672" y="407406"/>
            <a:ext cx="1165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cost function is simply the sum of all muscle forces, the result looks like: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225833" y="2156305"/>
            <a:ext cx="1830403" cy="2506230"/>
            <a:chOff x="370722" y="1172730"/>
            <a:chExt cx="1830403" cy="2308324"/>
          </a:xfrm>
        </p:grpSpPr>
        <p:sp>
          <p:nvSpPr>
            <p:cNvPr id="7" name="TextBox 4"/>
            <p:cNvSpPr txBox="1"/>
            <p:nvPr/>
          </p:nvSpPr>
          <p:spPr>
            <a:xfrm>
              <a:off x="370722" y="1172730"/>
              <a:ext cx="92737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IP</a:t>
              </a: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BFA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BFP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VA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SO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TextBox 5"/>
            <p:cNvSpPr txBox="1"/>
            <p:nvPr/>
          </p:nvSpPr>
          <p:spPr>
            <a:xfrm>
              <a:off x="1625494" y="1172730"/>
              <a:ext cx="57563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T7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T8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T4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T6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8" r="7920"/>
          <a:stretch/>
        </p:blipFill>
        <p:spPr>
          <a:xfrm>
            <a:off x="370509" y="1367073"/>
            <a:ext cx="9855324" cy="46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9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780" y="525101"/>
            <a:ext cx="233269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7" dirty="0" smtClean="0">
                <a:solidFill>
                  <a:prstClr val="black"/>
                </a:solidFill>
                <a:latin typeface="Georgia"/>
              </a:rPr>
              <a:t>Current goals:</a:t>
            </a:r>
            <a:endParaRPr lang="en-US" altLang="zh-CN" sz="2667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923" y="1819747"/>
            <a:ext cx="9540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more effective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for distributing forces to the muscles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method to convert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muscle tension profiles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MN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profiles. This would allow us to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experimentally derived EMG data.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36" y="2896022"/>
            <a:ext cx="5239125" cy="3717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943" y="111583"/>
            <a:ext cx="405912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7" dirty="0">
                <a:solidFill>
                  <a:prstClr val="black"/>
                </a:solidFill>
                <a:latin typeface="Georgia"/>
              </a:rPr>
              <a:t>Biarticular muscle </a:t>
            </a:r>
            <a:r>
              <a:rPr lang="en-US" altLang="zh-CN" sz="2667" dirty="0" smtClean="0">
                <a:solidFill>
                  <a:prstClr val="black"/>
                </a:solidFill>
                <a:latin typeface="Georgia"/>
              </a:rPr>
              <a:t>model </a:t>
            </a:r>
            <a:endParaRPr lang="zh-CN" altLang="en-US" sz="2667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6499" y="815252"/>
            <a:ext cx="1122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biarticular muscle model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muscles, 3 of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biarticular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(red).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2" y="1662730"/>
            <a:ext cx="4280005" cy="419060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60932" y="1662730"/>
            <a:ext cx="3293315" cy="2308324"/>
            <a:chOff x="370722" y="1172730"/>
            <a:chExt cx="3293315" cy="2308324"/>
          </a:xfrm>
        </p:grpSpPr>
        <p:sp>
          <p:nvSpPr>
            <p:cNvPr id="8" name="TextBox 4"/>
            <p:cNvSpPr txBox="1"/>
            <p:nvPr/>
          </p:nvSpPr>
          <p:spPr>
            <a:xfrm>
              <a:off x="370722" y="1172730"/>
              <a:ext cx="92737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IP</a:t>
              </a: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BFA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BFP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VA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SO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1625494" y="1172730"/>
              <a:ext cx="203854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Iliopsoas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Anterior biceps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Posterior biceps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Rectus femoris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Vastii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Tibialis anterior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Gastrocnemii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Soleus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535" y="138890"/>
            <a:ext cx="631454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7" dirty="0">
                <a:solidFill>
                  <a:prstClr val="black"/>
                </a:solidFill>
                <a:latin typeface="Georgia"/>
              </a:rPr>
              <a:t>Inverse Kinematics of Biarticular muscle</a:t>
            </a:r>
            <a:endParaRPr lang="zh-CN" altLang="en-US" sz="2667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57248" y="749837"/>
            <a:ext cx="11908645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oint </a:t>
            </a:r>
            <a:r>
              <a:rPr lang="en-US" altLang="zh-CN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motion data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to </a:t>
            </a:r>
            <a:r>
              <a:rPr lang="en-US" altLang="zh-CN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desired </a:t>
            </a:r>
            <a:r>
              <a:rPr lang="en-US" altLang="zh-CN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walking profile of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rat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muscle profile of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leg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walking could then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used to calculate </a:t>
            </a:r>
            <a:r>
              <a:rPr lang="en-US" altLang="zh-CN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desired MN activations for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biarticular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muscle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model.</a:t>
            </a:r>
            <a:endParaRPr lang="en-US" altLang="zh-CN" sz="24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4408" y="2382564"/>
            <a:ext cx="11306989" cy="4153359"/>
            <a:chOff x="444408" y="2120013"/>
            <a:chExt cx="11306989" cy="4153359"/>
          </a:xfrm>
        </p:grpSpPr>
        <p:pic>
          <p:nvPicPr>
            <p:cNvPr id="6" name="Google Shape;90;p13" descr="C:\Users\Kaiyu\Desktop\Rat Kinematics and Dynamics\Joint Kinematics Figure\Motion_3D.gif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44408" y="2120013"/>
              <a:ext cx="4670800" cy="4141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16;p16" descr="C:\Users\Kaiyu\Desktop\Rat Kinematics and Dynamics\Joint Kinematics Figure\Joint,Body,Muscle motion\Muscle motion 3d .gi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08618" y="2132135"/>
              <a:ext cx="5042779" cy="41412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5346469" y="4190632"/>
              <a:ext cx="1130888" cy="121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63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8;p15" descr="C:\Users\Kaiyu\Desktop\Rat Kinematics and Dynamics\Joint Kinematics Figure\muscle_length.em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323" y="113212"/>
            <a:ext cx="7188771" cy="33204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96199" y="135856"/>
            <a:ext cx="35269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7" dirty="0">
                <a:solidFill>
                  <a:prstClr val="black"/>
                </a:solidFill>
                <a:latin typeface="Georgia"/>
              </a:rPr>
              <a:t>Muscle </a:t>
            </a:r>
            <a:r>
              <a:rPr lang="en-US" altLang="zh-CN" sz="2667" dirty="0" smtClean="0">
                <a:solidFill>
                  <a:prstClr val="black"/>
                </a:solidFill>
                <a:latin typeface="Georgia"/>
              </a:rPr>
              <a:t>motion Profile</a:t>
            </a:r>
            <a:endParaRPr lang="zh-CN" altLang="en-US" sz="2667" dirty="0">
              <a:solidFill>
                <a:prstClr val="black"/>
              </a:solidFill>
              <a:latin typeface="Georgia"/>
            </a:endParaRPr>
          </a:p>
        </p:txBody>
      </p:sp>
      <p:pic>
        <p:nvPicPr>
          <p:cNvPr id="6" name="Google Shape;109;p15" descr="C:\Users\Kaiyu\Desktop\Rat Kinematics and Dynamics\Joint Kinematics Figure\muscle_velocity.e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3323" y="3311594"/>
            <a:ext cx="7188771" cy="35464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0;p15"/>
          <p:cNvSpPr txBox="1"/>
          <p:nvPr/>
        </p:nvSpPr>
        <p:spPr>
          <a:xfrm>
            <a:off x="697117" y="1068310"/>
            <a:ext cx="3775295" cy="20913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712" t="-170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" name="Google Shape;111;p15"/>
          <p:cNvSpPr txBox="1"/>
          <p:nvPr/>
        </p:nvSpPr>
        <p:spPr>
          <a:xfrm>
            <a:off x="697117" y="4019037"/>
            <a:ext cx="3775295" cy="2082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712" t="-18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10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3597" y="788143"/>
                <a:ext cx="2947922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𝑟𝑒𝑠𝑡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7" y="788143"/>
                <a:ext cx="2947922" cy="781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3597" y="1655586"/>
                <a:ext cx="31447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𝑤𝑖𝑑𝑡h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7" y="1655586"/>
                <a:ext cx="3144771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58030" y="3082942"/>
            <a:ext cx="4572000" cy="3672448"/>
            <a:chOff x="145324" y="1822545"/>
            <a:chExt cx="3429000" cy="2754336"/>
          </a:xfrm>
        </p:grpSpPr>
        <p:pic>
          <p:nvPicPr>
            <p:cNvPr id="9" name="Picture 5" descr="http://animatlab.com/portals/0/Images/AnimatLab/LengthTensionDialog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24" y="1822545"/>
              <a:ext cx="3429000" cy="2754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1981201" y="2178137"/>
              <a:ext cx="877754" cy="213055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9516" y="2359709"/>
                <a:ext cx="44385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∈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0.75, 1</m:t>
                        </m:r>
                      </m:e>
                    </m:d>
                  </m:oMath>
                </a14:m>
                <a:r>
                  <a:rPr lang="en-US" sz="2400" dirty="0"/>
                  <a:t>   </a:t>
                </a:r>
                <a:r>
                  <a:rPr lang="en-US" sz="1600" dirty="0"/>
                  <a:t>Passive force included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6" y="2359709"/>
                <a:ext cx="4438523" cy="461665"/>
              </a:xfrm>
              <a:prstGeom prst="rect">
                <a:avLst/>
              </a:prstGeom>
              <a:blipFill>
                <a:blip r:embed="rId5"/>
                <a:stretch>
                  <a:fillRect l="-275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 descr="C:\Users\Kaiyu\Documents\ShareX\Screenshots\2020-02\MATLAB_UG3dIDFqv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59" y="134873"/>
            <a:ext cx="7711443" cy="162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181600" y="1905001"/>
                <a:ext cx="6162264" cy="636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33" b="1" dirty="0"/>
                  <a:t>Damping</a:t>
                </a:r>
                <a:r>
                  <a:rPr lang="en-US" sz="2133" dirty="0"/>
                  <a:t> : </a:t>
                </a:r>
                <a14:m>
                  <m:oMath xmlns:m="http://schemas.openxmlformats.org/officeDocument/2006/math">
                    <m:r>
                      <a:rPr lang="en-US" sz="2133" i="1">
                        <a:latin typeface="Cambria Math"/>
                      </a:rPr>
                      <m:t>𝑏</m:t>
                    </m:r>
                    <m:r>
                      <a:rPr lang="en-US" sz="2133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1.25</m:t>
                            </m:r>
                            <m:r>
                              <a:rPr lang="en-US" sz="2133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133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133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𝑚𝑎𝑥</m:t>
                            </m:r>
                            <m:r>
                              <a:rPr lang="en-US" sz="2133" i="1">
                                <a:latin typeface="Cambria Math"/>
                              </a:rPr>
                              <m:t>/4</m:t>
                            </m:r>
                          </m:sub>
                        </m:sSub>
                      </m:den>
                    </m:f>
                    <m:r>
                      <a:rPr lang="en-US" sz="2133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1.25</m:t>
                            </m:r>
                            <m:r>
                              <a:rPr lang="en-US" sz="2133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𝑚𝑎𝑥</m:t>
                            </m:r>
                            <m:r>
                              <a:rPr lang="en-US" sz="2133" i="1">
                                <a:latin typeface="Cambria Math"/>
                              </a:rPr>
                              <m:t>/4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133" dirty="0"/>
                  <a:t>  (linear damping)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905001"/>
                <a:ext cx="6162264" cy="636649"/>
              </a:xfrm>
              <a:prstGeom prst="rect">
                <a:avLst/>
              </a:prstGeom>
              <a:blipFill>
                <a:blip r:embed="rId7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177722" y="3546289"/>
                <a:ext cx="7010401" cy="784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33" b="1" dirty="0"/>
                  <a:t>SE</a:t>
                </a:r>
                <a:r>
                  <a:rPr lang="en-US" sz="2133" dirty="0"/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133" i="1">
                            <a:latin typeface="Cambria Math"/>
                          </a:rPr>
                          <m:t>𝑆𝐸</m:t>
                        </m:r>
                      </m:sub>
                    </m:sSub>
                    <m:r>
                      <a:rPr lang="en-US" sz="2133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n-US" sz="2133" i="1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33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133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133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33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133" i="1"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133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33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133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133" i="1">
                            <a:latin typeface="Cambria Math"/>
                          </a:rPr>
                          <m:t>∗</m:t>
                        </m:r>
                        <m:r>
                          <a:rPr lang="en-US" sz="2133" i="1">
                            <a:latin typeface="Cambria Math"/>
                          </a:rPr>
                          <m:t>𝑚𝑢𝑠𝑐</m:t>
                        </m:r>
                        <m:r>
                          <a:rPr lang="en-US" sz="2133" i="1">
                            <a:latin typeface="Cambria Math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2133">
                            <a:latin typeface="Cambria Math"/>
                          </a:rPr>
                          <m:t>max</m:t>
                        </m:r>
                        <m:r>
                          <a:rPr lang="en-US" sz="2133" i="1">
                            <a:latin typeface="Cambria Math"/>
                          </a:rPr>
                          <m:t>⁡_</m:t>
                        </m:r>
                        <m:r>
                          <a:rPr lang="en-US" sz="2133" i="1">
                            <a:latin typeface="Cambria Math"/>
                          </a:rPr>
                          <m:t>𝑑𝑒𝑓</m:t>
                        </m:r>
                      </m:den>
                    </m:f>
                  </m:oMath>
                </a14:m>
                <a:r>
                  <a:rPr lang="en-US" sz="2133" dirty="0"/>
                  <a:t>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22" y="3546289"/>
                <a:ext cx="7010401" cy="784189"/>
              </a:xfrm>
              <a:prstGeom prst="rect">
                <a:avLst/>
              </a:prstGeom>
              <a:blipFill>
                <a:blip r:embed="rId8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86864" y="5470944"/>
                <a:ext cx="4174091" cy="599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33" b="1" dirty="0"/>
                  <a:t>PE</a:t>
                </a:r>
                <a:r>
                  <a:rPr lang="en-US" sz="2133" dirty="0"/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133" i="1">
                            <a:latin typeface="Cambria Math"/>
                          </a:rPr>
                          <m:t>𝑃𝐸</m:t>
                        </m:r>
                      </m:sub>
                    </m:sSub>
                    <m:r>
                      <a:rPr lang="en-US" sz="2133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13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33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133" i="1">
                                    <a:latin typeface="Cambria Math"/>
                                  </a:rPr>
                                  <m:t>𝑆𝐸</m:t>
                                </m:r>
                              </m:sub>
                            </m:sSub>
                            <m:r>
                              <a:rPr lang="en-US" sz="2133" i="1">
                                <a:latin typeface="Cambria Math"/>
                              </a:rPr>
                              <m:t>∗</m:t>
                            </m:r>
                            <m:r>
                              <a:rPr lang="en-US" sz="2133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13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33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133" i="1">
                                    <a:latin typeface="Cambria Math"/>
                                  </a:rPr>
                                  <m:t>𝑆𝐸</m:t>
                                </m:r>
                              </m:sub>
                            </m:sSub>
                            <m:r>
                              <a:rPr lang="en-US" sz="2133" i="1">
                                <a:latin typeface="Cambria Math"/>
                              </a:rPr>
                              <m:t>∗</m:t>
                            </m:r>
                            <m:r>
                              <a:rPr lang="en-US" sz="2133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133" i="1">
                            <a:latin typeface="Cambria Math"/>
                          </a:rPr>
                          <m:t>∗</m:t>
                        </m:r>
                        <m:r>
                          <a:rPr lang="en-US" sz="2133" i="1">
                            <a:latin typeface="Cambria Math"/>
                          </a:rPr>
                          <m:t>𝑚𝑢𝑠𝑐</m:t>
                        </m:r>
                        <m:r>
                          <a:rPr lang="en-US" sz="2133" i="1">
                            <a:latin typeface="Cambria Math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2133">
                            <a:latin typeface="Cambria Math"/>
                          </a:rPr>
                          <m:t>max</m:t>
                        </m:r>
                        <m:r>
                          <a:rPr lang="en-US" sz="2133" i="1">
                            <a:latin typeface="Cambria Math"/>
                          </a:rPr>
                          <m:t>⁡_</m:t>
                        </m:r>
                        <m:r>
                          <a:rPr lang="en-US" sz="2133" i="1">
                            <a:latin typeface="Cambria Math"/>
                          </a:rPr>
                          <m:t>𝑑𝑒𝑓</m:t>
                        </m:r>
                        <m:r>
                          <a:rPr lang="en-US" sz="2133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133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864" y="5470944"/>
                <a:ext cx="4174091" cy="599780"/>
              </a:xfrm>
              <a:prstGeom prst="rect">
                <a:avLst/>
              </a:prstGeom>
              <a:blipFill>
                <a:blip r:embed="rId9"/>
                <a:stretch>
                  <a:fillRect l="-1752"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86864" y="6145353"/>
                <a:ext cx="3396058" cy="599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33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133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sz="2133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𝑆𝐸</m:t>
                            </m:r>
                          </m:sub>
                        </m:sSub>
                        <m:r>
                          <a:rPr lang="en-US" sz="2133" i="1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𝑃𝐸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𝑆𝐸</m:t>
                            </m:r>
                          </m:sub>
                        </m:sSub>
                        <m:r>
                          <a:rPr lang="en-US" sz="2133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𝑃𝐸</m:t>
                            </m:r>
                          </m:sub>
                        </m:sSub>
                      </m:den>
                    </m:f>
                    <m:r>
                      <a:rPr lang="en-US" sz="2133" i="1">
                        <a:latin typeface="Cambria Math"/>
                      </a:rPr>
                      <m:t>∗</m:t>
                    </m:r>
                    <m:r>
                      <a:rPr lang="en-US" sz="2133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133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sz="2133" dirty="0"/>
                  <a:t>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864" y="6145353"/>
                <a:ext cx="3396058" cy="599780"/>
              </a:xfrm>
              <a:prstGeom prst="rect">
                <a:avLst/>
              </a:prstGeom>
              <a:blipFill>
                <a:blip r:embed="rId10"/>
                <a:stretch>
                  <a:fillRect l="-2154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181600" y="3111985"/>
                <a:ext cx="5966442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67" i="1">
                        <a:latin typeface="Cambria Math"/>
                      </a:rPr>
                      <m:t>𝑚𝑢𝑠𝑐</m:t>
                    </m:r>
                    <m:r>
                      <a:rPr lang="en-US" sz="1867" i="1">
                        <a:latin typeface="Cambria Math"/>
                      </a:rPr>
                      <m:t>_</m:t>
                    </m:r>
                    <m:r>
                      <m:rPr>
                        <m:sty m:val="p"/>
                      </m:rPr>
                      <a:rPr lang="en-US" sz="1867">
                        <a:latin typeface="Cambria Math"/>
                      </a:rPr>
                      <m:t>max</m:t>
                    </m:r>
                    <m:r>
                      <a:rPr lang="en-US" sz="1867" i="1">
                        <a:latin typeface="Cambria Math"/>
                      </a:rPr>
                      <m:t>⁡_</m:t>
                    </m:r>
                    <m:r>
                      <a:rPr lang="en-US" sz="1867" i="1">
                        <a:latin typeface="Cambria Math"/>
                      </a:rPr>
                      <m:t>𝑑𝑒𝑓</m:t>
                    </m:r>
                    <m:r>
                      <a:rPr lang="en-US" sz="1867" i="1">
                        <a:latin typeface="Cambria Math"/>
                      </a:rPr>
                      <m:t>=0.04</m:t>
                    </m:r>
                  </m:oMath>
                </a14:m>
                <a:r>
                  <a:rPr lang="en-US" sz="1867" dirty="0"/>
                  <a:t> (Winter(1990) and Meijer (1998) 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111985"/>
                <a:ext cx="5966442" cy="379656"/>
              </a:xfrm>
              <a:prstGeom prst="rect">
                <a:avLst/>
              </a:prstGeom>
              <a:blipFill>
                <a:blip r:embed="rId11"/>
                <a:stretch>
                  <a:fillRect t="-7937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5181600" y="4442016"/>
            <a:ext cx="6807200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/>
              <a:t>From ‘quick release’ method, apply a force as Po, the defection will be the shortening length of tendon. (Winter 1990, </a:t>
            </a:r>
            <a:r>
              <a:rPr lang="en-US" sz="1867" dirty="0" err="1"/>
              <a:t>Wilkie</a:t>
            </a:r>
            <a:r>
              <a:rPr lang="en-US" sz="1867" dirty="0"/>
              <a:t> 1956)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97599" y="2572275"/>
            <a:ext cx="361028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67" dirty="0"/>
              <a:t>From Hill’s 1938 &amp; </a:t>
            </a:r>
            <a:r>
              <a:rPr lang="en-US" sz="1867" dirty="0" err="1"/>
              <a:t>Freivalds</a:t>
            </a:r>
            <a:r>
              <a:rPr lang="en-US" sz="1867" dirty="0"/>
              <a:t> 2011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6199" y="135856"/>
            <a:ext cx="306526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7" dirty="0">
                <a:solidFill>
                  <a:prstClr val="black"/>
                </a:solidFill>
                <a:latin typeface="Georgia"/>
              </a:rPr>
              <a:t>Muscle </a:t>
            </a:r>
            <a:r>
              <a:rPr lang="en-US" altLang="zh-CN" sz="2667" dirty="0" smtClean="0">
                <a:solidFill>
                  <a:prstClr val="black"/>
                </a:solidFill>
                <a:latin typeface="Georgia"/>
              </a:rPr>
              <a:t>parameters</a:t>
            </a:r>
            <a:endParaRPr lang="zh-CN" altLang="en-US" sz="2667" dirty="0">
              <a:solidFill>
                <a:prstClr val="black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293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199" y="135856"/>
            <a:ext cx="375455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7" dirty="0">
                <a:solidFill>
                  <a:prstClr val="black"/>
                </a:solidFill>
                <a:latin typeface="Georgia"/>
              </a:rPr>
              <a:t>Muscle </a:t>
            </a:r>
            <a:r>
              <a:rPr lang="en-US" altLang="zh-CN" sz="2667" dirty="0" smtClean="0">
                <a:solidFill>
                  <a:prstClr val="black"/>
                </a:solidFill>
                <a:latin typeface="Georgia"/>
              </a:rPr>
              <a:t>Passive Tension</a:t>
            </a:r>
            <a:endParaRPr lang="zh-CN" altLang="en-US" sz="2667" dirty="0">
              <a:solidFill>
                <a:prstClr val="black"/>
              </a:solidFill>
              <a:latin typeface="Georgia"/>
            </a:endParaRPr>
          </a:p>
        </p:txBody>
      </p:sp>
      <p:pic>
        <p:nvPicPr>
          <p:cNvPr id="4" name="Picture 3" descr="C:\Users\Kaiyu\Desktop\Rat Kinematics and Dynamics\Joint Kinematics Figure\passive_tension.em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7" r="7488"/>
          <a:stretch/>
        </p:blipFill>
        <p:spPr bwMode="auto">
          <a:xfrm>
            <a:off x="4243057" y="2848349"/>
            <a:ext cx="7948943" cy="4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394961"/>
                  </p:ext>
                </p:extLst>
              </p:nvPr>
            </p:nvGraphicFramePr>
            <p:xfrm>
              <a:off x="296199" y="715278"/>
              <a:ext cx="5117773" cy="238100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63851">
                      <a:extLst>
                        <a:ext uri="{9D8B030D-6E8A-4147-A177-3AD203B41FA5}">
                          <a16:colId xmlns:a16="http://schemas.microsoft.com/office/drawing/2014/main" val="1870223332"/>
                        </a:ext>
                      </a:extLst>
                    </a:gridCol>
                    <a:gridCol w="894550">
                      <a:extLst>
                        <a:ext uri="{9D8B030D-6E8A-4147-A177-3AD203B41FA5}">
                          <a16:colId xmlns:a16="http://schemas.microsoft.com/office/drawing/2014/main" val="3142639274"/>
                        </a:ext>
                      </a:extLst>
                    </a:gridCol>
                    <a:gridCol w="1111911">
                      <a:extLst>
                        <a:ext uri="{9D8B030D-6E8A-4147-A177-3AD203B41FA5}">
                          <a16:colId xmlns:a16="http://schemas.microsoft.com/office/drawing/2014/main" val="1618971238"/>
                        </a:ext>
                      </a:extLst>
                    </a:gridCol>
                    <a:gridCol w="1112696">
                      <a:extLst>
                        <a:ext uri="{9D8B030D-6E8A-4147-A177-3AD203B41FA5}">
                          <a16:colId xmlns:a16="http://schemas.microsoft.com/office/drawing/2014/main" val="3386417112"/>
                        </a:ext>
                      </a:extLst>
                    </a:gridCol>
                    <a:gridCol w="778416">
                      <a:extLst>
                        <a:ext uri="{9D8B030D-6E8A-4147-A177-3AD203B41FA5}">
                          <a16:colId xmlns:a16="http://schemas.microsoft.com/office/drawing/2014/main" val="1211118053"/>
                        </a:ext>
                      </a:extLst>
                    </a:gridCol>
                    <a:gridCol w="556349">
                      <a:extLst>
                        <a:ext uri="{9D8B030D-6E8A-4147-A177-3AD203B41FA5}">
                          <a16:colId xmlns:a16="http://schemas.microsoft.com/office/drawing/2014/main" val="1649761127"/>
                        </a:ext>
                      </a:extLst>
                    </a:gridCol>
                  </a:tblGrid>
                  <a:tr h="4762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Muscle Name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Damping (Ns/m)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𝑆𝐸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(N/m)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𝑃𝐸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(N/m)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endParaRPr lang="en-US" altLang="zh-CN" sz="900" i="0" dirty="0" smtClean="0">
                            <a:effectLst/>
                            <a:latin typeface="+mn-lt"/>
                            <a:ea typeface="Cambria Math" panose="02040503050406030204" pitchFamily="18" charset="0"/>
                          </a:endParaRPr>
                        </a:p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9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9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𝑆𝐸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9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𝑃𝐸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(ms)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4367430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BFA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24.0387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8549.7733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1973.1775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4.333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2.3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2831730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BFP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93.4076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25181.2137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7147.8885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3.523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2.9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6502042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VA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196.2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10571.1207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3515.5475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3.007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13.9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0322026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GA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224.1208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33823.6592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10792.5989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3.134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3470468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TA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158.9148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26729.0839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8867.1347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3.014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4.5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6624960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SO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79.9129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4274.1887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1421.8812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3.006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14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0500347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IP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135.0635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32055.7290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9742.6227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3.290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3.2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6670973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RF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381.7271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55397.1043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17294.4563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3.203</a:t>
                          </a:r>
                          <a:endParaRPr lang="zh-CN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5.3</a:t>
                          </a:r>
                          <a:endParaRPr lang="zh-CN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12934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394961"/>
                  </p:ext>
                </p:extLst>
              </p:nvPr>
            </p:nvGraphicFramePr>
            <p:xfrm>
              <a:off x="296199" y="715278"/>
              <a:ext cx="5117773" cy="238100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63851">
                      <a:extLst>
                        <a:ext uri="{9D8B030D-6E8A-4147-A177-3AD203B41FA5}">
                          <a16:colId xmlns:a16="http://schemas.microsoft.com/office/drawing/2014/main" val="1870223332"/>
                        </a:ext>
                      </a:extLst>
                    </a:gridCol>
                    <a:gridCol w="894550">
                      <a:extLst>
                        <a:ext uri="{9D8B030D-6E8A-4147-A177-3AD203B41FA5}">
                          <a16:colId xmlns:a16="http://schemas.microsoft.com/office/drawing/2014/main" val="3142639274"/>
                        </a:ext>
                      </a:extLst>
                    </a:gridCol>
                    <a:gridCol w="1111911">
                      <a:extLst>
                        <a:ext uri="{9D8B030D-6E8A-4147-A177-3AD203B41FA5}">
                          <a16:colId xmlns:a16="http://schemas.microsoft.com/office/drawing/2014/main" val="1618971238"/>
                        </a:ext>
                      </a:extLst>
                    </a:gridCol>
                    <a:gridCol w="1112696">
                      <a:extLst>
                        <a:ext uri="{9D8B030D-6E8A-4147-A177-3AD203B41FA5}">
                          <a16:colId xmlns:a16="http://schemas.microsoft.com/office/drawing/2014/main" val="3386417112"/>
                        </a:ext>
                      </a:extLst>
                    </a:gridCol>
                    <a:gridCol w="778416">
                      <a:extLst>
                        <a:ext uri="{9D8B030D-6E8A-4147-A177-3AD203B41FA5}">
                          <a16:colId xmlns:a16="http://schemas.microsoft.com/office/drawing/2014/main" val="1211118053"/>
                        </a:ext>
                      </a:extLst>
                    </a:gridCol>
                    <a:gridCol w="556349">
                      <a:extLst>
                        <a:ext uri="{9D8B030D-6E8A-4147-A177-3AD203B41FA5}">
                          <a16:colId xmlns:a16="http://schemas.microsoft.com/office/drawing/2014/main" val="1649761127"/>
                        </a:ext>
                      </a:extLst>
                    </a:gridCol>
                  </a:tblGrid>
                  <a:tr h="4762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Muscle Name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Damping (Ns/m)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437" t="-7692" r="-220765" b="-4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0437" t="-7692" r="-120765" b="-4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719" t="-7692" r="-72656" b="-4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5275" t="-7692" r="-2198" b="-40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4367430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BFA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24.0387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8549.7733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1973.1775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4.333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2.3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2831730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BFP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93.4076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25181.2137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7147.8885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3.523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2.9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6502042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VA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196.2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10571.1207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3515.5475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3.007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13.9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0322026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GA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224.1208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33823.6592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10792.5989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3.134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3470468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TA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158.9148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26729.0839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8867.1347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3.014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4.5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6624960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SO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79.9129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4274.1887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1421.8812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3.006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14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0500347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IP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135.0635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32055.7290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9742.6227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3.290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3.2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6670973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RF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381.7271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55397.1043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17294.4563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3.203</a:t>
                          </a:r>
                          <a:endParaRPr lang="zh-CN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5.3</a:t>
                          </a:r>
                          <a:endParaRPr lang="zh-CN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12934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Google Shape;155;p20"/>
          <p:cNvSpPr/>
          <p:nvPr/>
        </p:nvSpPr>
        <p:spPr>
          <a:xfrm>
            <a:off x="5119080" y="1417451"/>
            <a:ext cx="7543800" cy="7287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37990" y="638622"/>
                <a:ext cx="1705980" cy="65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990" y="638622"/>
                <a:ext cx="1705980" cy="658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0" y="3429127"/>
                <a:ext cx="4243057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Reasonable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ratio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ranges from 3-4 (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personal observation from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reference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2.173 in study of frog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 (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Vivekanandan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3.687 in study of cat Plantaris (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Bawa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ctive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build up and stress relaxation time constant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ranges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10.3 ms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Bawa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1976) to 47.6 ms (Wilke 1958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127"/>
                <a:ext cx="4243057" cy="2862322"/>
              </a:xfrm>
              <a:prstGeom prst="rect">
                <a:avLst/>
              </a:prstGeom>
              <a:blipFill>
                <a:blip r:embed="rId6"/>
                <a:stretch>
                  <a:fillRect l="-1149" t="-1279" r="-575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8730762" cy="6849207"/>
            <a:chOff x="1418347" y="490784"/>
            <a:chExt cx="5208677" cy="4571836"/>
          </a:xfrm>
        </p:grpSpPr>
        <p:pic>
          <p:nvPicPr>
            <p:cNvPr id="3" name="Picture 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220" y="490784"/>
              <a:ext cx="4392930" cy="1705610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18347" y="1862017"/>
              <a:ext cx="5208677" cy="320060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487894" y="175818"/>
            <a:ext cx="715452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dirty="0">
                <a:solidFill>
                  <a:prstClr val="black"/>
                </a:solidFill>
                <a:latin typeface="Georgia"/>
              </a:rPr>
              <a:t>Cartoon of different phases during rat walking</a:t>
            </a:r>
            <a:endParaRPr lang="zh-CN" altLang="en-US" sz="2667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085" y="1026914"/>
            <a:ext cx="401596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muscle tension is closely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joint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Tension in hip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muscles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reciprocal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toe off and mid-swing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 as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the mid stance and touch down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phases.</a:t>
            </a:r>
          </a:p>
          <a:p>
            <a:pPr algn="just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ankle and knee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muscles are mirrored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stance and swing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phases.</a:t>
            </a:r>
          </a:p>
          <a:p>
            <a:pPr algn="just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xperimental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tension data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used to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our calculated tension profiles and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our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to developing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muscle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99" y="135856"/>
            <a:ext cx="228460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7" dirty="0" smtClean="0">
                <a:solidFill>
                  <a:prstClr val="black"/>
                </a:solidFill>
                <a:latin typeface="Georgia"/>
              </a:rPr>
              <a:t>Joint Torques</a:t>
            </a:r>
            <a:endParaRPr lang="zh-CN" altLang="en-US" sz="2667" dirty="0">
              <a:solidFill>
                <a:prstClr val="black"/>
              </a:solidFill>
              <a:latin typeface="Georgi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2" y="1141233"/>
            <a:ext cx="4075736" cy="42463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9869" y="861650"/>
            <a:ext cx="195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Emanuel’s Torques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87" y="1141233"/>
            <a:ext cx="4075200" cy="42463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08726" y="861650"/>
            <a:ext cx="15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Alex’s Torques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445" y="1141231"/>
            <a:ext cx="4075737" cy="42463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15415" y="861650"/>
            <a:ext cx="18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Lagrange Torques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589" y="5387597"/>
            <a:ext cx="11301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German collaborator Emanuel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Andrada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provides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stance torque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Alex Hunt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develop swing torque profiles in Simulink.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necessary to smooth the data heavily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us to explore the possibility of developing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equations of motion to calculate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swing torque.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0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99" y="135856"/>
            <a:ext cx="346280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7" dirty="0">
                <a:solidFill>
                  <a:prstClr val="black"/>
                </a:solidFill>
                <a:latin typeface="Georgia"/>
              </a:rPr>
              <a:t>Muscle </a:t>
            </a:r>
            <a:r>
              <a:rPr lang="en-US" altLang="zh-CN" sz="2667" dirty="0" smtClean="0">
                <a:solidFill>
                  <a:prstClr val="black"/>
                </a:solidFill>
                <a:latin typeface="Georgia"/>
              </a:rPr>
              <a:t>moment arms</a:t>
            </a:r>
            <a:endParaRPr lang="zh-CN" altLang="en-US" sz="2667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744" y="769012"/>
            <a:ext cx="11102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muscle force for desired joint torque,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muscle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moment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arms are calculated at each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timestep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walking.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744" y="1607288"/>
            <a:ext cx="110151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process, developed by Fletcher, has been modified in two ways to aid in my work: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Muscle moment arms are only calculated for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muscle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that span a joint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first projecting muscle segments onto a plane defined by the joint axis, moment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simply calculated as a direct line between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muscle segment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rotation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04883" y="4542664"/>
                <a:ext cx="2500621" cy="859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883" y="4542664"/>
                <a:ext cx="2500621" cy="8591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93" y="3509111"/>
            <a:ext cx="3865189" cy="31785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81882" y="6194612"/>
            <a:ext cx="2101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(Young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et.al 2019)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5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877</Words>
  <Application>Microsoft Office PowerPoint</Application>
  <PresentationFormat>Widescreen</PresentationFormat>
  <Paragraphs>191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宋体</vt:lpstr>
      <vt:lpstr>Arial</vt:lpstr>
      <vt:lpstr>Calibri</vt:lpstr>
      <vt:lpstr>Cambria Math</vt:lpstr>
      <vt:lpstr>等线</vt:lpstr>
      <vt:lpstr>等线 Light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Deng</dc:creator>
  <cp:lastModifiedBy>Fletcher Young</cp:lastModifiedBy>
  <cp:revision>58</cp:revision>
  <dcterms:created xsi:type="dcterms:W3CDTF">2020-06-14T08:57:43Z</dcterms:created>
  <dcterms:modified xsi:type="dcterms:W3CDTF">2020-06-15T16:18:19Z</dcterms:modified>
</cp:coreProperties>
</file>