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F72FC5-649C-4F4C-B0A0-58BB7C813830}"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101402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72FC5-649C-4F4C-B0A0-58BB7C813830}"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246014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72FC5-649C-4F4C-B0A0-58BB7C813830}"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2554457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72FC5-649C-4F4C-B0A0-58BB7C813830}"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E8632-4B5B-4FB2-816D-2ED72E08396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5217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72FC5-649C-4F4C-B0A0-58BB7C813830}"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4294226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F72FC5-649C-4F4C-B0A0-58BB7C813830}" type="datetimeFigureOut">
              <a:rPr lang="en-IN" smtClean="0"/>
              <a:t>04-09-2020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1863296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F72FC5-649C-4F4C-B0A0-58BB7C813830}" type="datetimeFigureOut">
              <a:rPr lang="en-IN" smtClean="0"/>
              <a:t>04-09-2020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517530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72FC5-649C-4F4C-B0A0-58BB7C813830}"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3199613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72FC5-649C-4F4C-B0A0-58BB7C813830}"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53977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72FC5-649C-4F4C-B0A0-58BB7C813830}"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274912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72FC5-649C-4F4C-B0A0-58BB7C813830}"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273335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F72FC5-649C-4F4C-B0A0-58BB7C813830}"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39930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F72FC5-649C-4F4C-B0A0-58BB7C813830}" type="datetimeFigureOut">
              <a:rPr lang="en-IN" smtClean="0"/>
              <a:t>04-09-2020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262670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F72FC5-649C-4F4C-B0A0-58BB7C813830}" type="datetimeFigureOut">
              <a:rPr lang="en-IN" smtClean="0"/>
              <a:t>04-09-2020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20418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1F72FC5-649C-4F4C-B0A0-58BB7C813830}" type="datetimeFigureOut">
              <a:rPr lang="en-IN" smtClean="0"/>
              <a:t>04-09-2020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84864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72FC5-649C-4F4C-B0A0-58BB7C813830}"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260401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72FC5-649C-4F4C-B0A0-58BB7C813830}"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E8632-4B5B-4FB2-816D-2ED72E083960}" type="slidenum">
              <a:rPr lang="en-IN" smtClean="0"/>
              <a:t>‹#›</a:t>
            </a:fld>
            <a:endParaRPr lang="en-IN"/>
          </a:p>
        </p:txBody>
      </p:sp>
    </p:spTree>
    <p:extLst>
      <p:ext uri="{BB962C8B-B14F-4D97-AF65-F5344CB8AC3E}">
        <p14:creationId xmlns:p14="http://schemas.microsoft.com/office/powerpoint/2010/main" val="234039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F72FC5-649C-4F4C-B0A0-58BB7C813830}" type="datetimeFigureOut">
              <a:rPr lang="en-IN" smtClean="0"/>
              <a:t>04-09-2020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FCE8632-4B5B-4FB2-816D-2ED72E083960}" type="slidenum">
              <a:rPr lang="en-IN" smtClean="0"/>
              <a:t>‹#›</a:t>
            </a:fld>
            <a:endParaRPr lang="en-IN"/>
          </a:p>
        </p:txBody>
      </p:sp>
    </p:spTree>
    <p:extLst>
      <p:ext uri="{BB962C8B-B14F-4D97-AF65-F5344CB8AC3E}">
        <p14:creationId xmlns:p14="http://schemas.microsoft.com/office/powerpoint/2010/main" val="1143135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F9EB-978E-4A0C-8FD2-2DDD3A639688}"/>
              </a:ext>
            </a:extLst>
          </p:cNvPr>
          <p:cNvSpPr>
            <a:spLocks noGrp="1"/>
          </p:cNvSpPr>
          <p:nvPr>
            <p:ph type="ctrTitle"/>
          </p:nvPr>
        </p:nvSpPr>
        <p:spPr/>
        <p:txBody>
          <a:bodyPr/>
          <a:lstStyle/>
          <a:p>
            <a:r>
              <a:rPr lang="en-US" dirty="0"/>
              <a:t>analysis of deep learning </a:t>
            </a:r>
            <a:r>
              <a:rPr lang="en-US" dirty="0" err="1"/>
              <a:t>phenomenons</a:t>
            </a:r>
            <a:endParaRPr lang="en-IN" dirty="0"/>
          </a:p>
        </p:txBody>
      </p:sp>
      <p:sp>
        <p:nvSpPr>
          <p:cNvPr id="3" name="Subtitle 2">
            <a:extLst>
              <a:ext uri="{FF2B5EF4-FFF2-40B4-BE49-F238E27FC236}">
                <a16:creationId xmlns:a16="http://schemas.microsoft.com/office/drawing/2014/main" id="{625519AD-16BF-486E-AC24-20B1504E08D2}"/>
              </a:ext>
            </a:extLst>
          </p:cNvPr>
          <p:cNvSpPr>
            <a:spLocks noGrp="1"/>
          </p:cNvSpPr>
          <p:nvPr>
            <p:ph type="subTitle" idx="1"/>
          </p:nvPr>
        </p:nvSpPr>
        <p:spPr/>
        <p:txBody>
          <a:bodyPr/>
          <a:lstStyle/>
          <a:p>
            <a:r>
              <a:rPr lang="en-US" dirty="0"/>
              <a:t>By Vipasha </a:t>
            </a:r>
            <a:r>
              <a:rPr lang="en-US" dirty="0" err="1"/>
              <a:t>vaghela</a:t>
            </a:r>
            <a:endParaRPr lang="en-IN" dirty="0"/>
          </a:p>
        </p:txBody>
      </p:sp>
    </p:spTree>
    <p:extLst>
      <p:ext uri="{BB962C8B-B14F-4D97-AF65-F5344CB8AC3E}">
        <p14:creationId xmlns:p14="http://schemas.microsoft.com/office/powerpoint/2010/main" val="219915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81B9-B44A-45E4-9E79-E678170B5AEF}"/>
              </a:ext>
            </a:extLst>
          </p:cNvPr>
          <p:cNvSpPr>
            <a:spLocks noGrp="1"/>
          </p:cNvSpPr>
          <p:nvPr>
            <p:ph type="title"/>
          </p:nvPr>
        </p:nvSpPr>
        <p:spPr>
          <a:xfrm>
            <a:off x="913775" y="618518"/>
            <a:ext cx="10364451" cy="679994"/>
          </a:xfrm>
        </p:spPr>
        <p:txBody>
          <a:bodyPr/>
          <a:lstStyle/>
          <a:p>
            <a:r>
              <a:rPr lang="en-US" dirty="0"/>
              <a:t>Difference </a:t>
            </a:r>
            <a:endParaRPr lang="en-IN" dirty="0"/>
          </a:p>
        </p:txBody>
      </p:sp>
      <p:sp>
        <p:nvSpPr>
          <p:cNvPr id="3" name="Text Placeholder 2">
            <a:extLst>
              <a:ext uri="{FF2B5EF4-FFF2-40B4-BE49-F238E27FC236}">
                <a16:creationId xmlns:a16="http://schemas.microsoft.com/office/drawing/2014/main" id="{75E2A2AF-46DF-4B79-93D6-8292C9977442}"/>
              </a:ext>
            </a:extLst>
          </p:cNvPr>
          <p:cNvSpPr>
            <a:spLocks noGrp="1"/>
          </p:cNvSpPr>
          <p:nvPr>
            <p:ph type="body" idx="1"/>
          </p:nvPr>
        </p:nvSpPr>
        <p:spPr>
          <a:xfrm>
            <a:off x="913774" y="1190625"/>
            <a:ext cx="5106028" cy="679995"/>
          </a:xfrm>
        </p:spPr>
        <p:txBody>
          <a:bodyPr/>
          <a:lstStyle/>
          <a:p>
            <a:r>
              <a:rPr lang="en-US" dirty="0"/>
              <a:t>Cross entropy </a:t>
            </a:r>
            <a:endParaRPr lang="en-IN" dirty="0"/>
          </a:p>
        </p:txBody>
      </p:sp>
      <p:sp>
        <p:nvSpPr>
          <p:cNvPr id="4" name="Content Placeholder 3">
            <a:extLst>
              <a:ext uri="{FF2B5EF4-FFF2-40B4-BE49-F238E27FC236}">
                <a16:creationId xmlns:a16="http://schemas.microsoft.com/office/drawing/2014/main" id="{87F5BB9B-B891-42E6-A426-9205DC071F52}"/>
              </a:ext>
            </a:extLst>
          </p:cNvPr>
          <p:cNvSpPr>
            <a:spLocks noGrp="1"/>
          </p:cNvSpPr>
          <p:nvPr>
            <p:ph sz="quarter" idx="13"/>
          </p:nvPr>
        </p:nvSpPr>
        <p:spPr>
          <a:xfrm>
            <a:off x="913774" y="1990725"/>
            <a:ext cx="5106027" cy="4600575"/>
          </a:xfrm>
        </p:spPr>
        <p:txBody>
          <a:bodyPr/>
          <a:lstStyle/>
          <a:p>
            <a:r>
              <a:rPr lang="en-US" dirty="0"/>
              <a:t>The cross-entropy compares the model's prediction with the label which is the true probability distribution. The cross-entropy goes down as the prediction gets more and more accurate. It becomes zero if the prediction is perfect. As such, the cross-entropy can be a loss function to train a classification model.</a:t>
            </a:r>
            <a:endParaRPr lang="en-IN" dirty="0"/>
          </a:p>
        </p:txBody>
      </p:sp>
      <p:sp>
        <p:nvSpPr>
          <p:cNvPr id="5" name="Text Placeholder 4">
            <a:extLst>
              <a:ext uri="{FF2B5EF4-FFF2-40B4-BE49-F238E27FC236}">
                <a16:creationId xmlns:a16="http://schemas.microsoft.com/office/drawing/2014/main" id="{FB1D7F07-04AF-4CB4-BD57-5BF44D6508AA}"/>
              </a:ext>
            </a:extLst>
          </p:cNvPr>
          <p:cNvSpPr>
            <a:spLocks noGrp="1"/>
          </p:cNvSpPr>
          <p:nvPr>
            <p:ph type="body" sz="quarter" idx="3"/>
          </p:nvPr>
        </p:nvSpPr>
        <p:spPr>
          <a:xfrm>
            <a:off x="6172199" y="1190626"/>
            <a:ext cx="5106028" cy="679994"/>
          </a:xfrm>
        </p:spPr>
        <p:txBody>
          <a:bodyPr/>
          <a:lstStyle/>
          <a:p>
            <a:r>
              <a:rPr lang="en-US" dirty="0"/>
              <a:t>Categorical cross entropy </a:t>
            </a:r>
            <a:endParaRPr lang="en-IN" dirty="0"/>
          </a:p>
        </p:txBody>
      </p:sp>
      <p:sp>
        <p:nvSpPr>
          <p:cNvPr id="6" name="Content Placeholder 5">
            <a:extLst>
              <a:ext uri="{FF2B5EF4-FFF2-40B4-BE49-F238E27FC236}">
                <a16:creationId xmlns:a16="http://schemas.microsoft.com/office/drawing/2014/main" id="{3651CDAC-22AD-4669-B613-19992DAE538B}"/>
              </a:ext>
            </a:extLst>
          </p:cNvPr>
          <p:cNvSpPr>
            <a:spLocks noGrp="1"/>
          </p:cNvSpPr>
          <p:nvPr>
            <p:ph sz="quarter" idx="14"/>
          </p:nvPr>
        </p:nvSpPr>
        <p:spPr>
          <a:xfrm>
            <a:off x="6171574" y="1990725"/>
            <a:ext cx="5106028" cy="4600574"/>
          </a:xfrm>
        </p:spPr>
        <p:txBody>
          <a:bodyPr/>
          <a:lstStyle/>
          <a:p>
            <a:r>
              <a:rPr lang="en-US" dirty="0"/>
              <a:t>Categorical </a:t>
            </a:r>
            <a:r>
              <a:rPr lang="en-US" dirty="0" err="1"/>
              <a:t>crossentropy</a:t>
            </a:r>
            <a:r>
              <a:rPr lang="en-US" dirty="0"/>
              <a:t> is a loss function that is used in multi-class classification tasks. These are tasks where an example can only belong to one out of many possible categories, and the model must decide which one.</a:t>
            </a:r>
          </a:p>
          <a:p>
            <a:r>
              <a:rPr lang="en-US" dirty="0"/>
              <a:t>Formally, it is designed to quantify the difference between two probability distributions.</a:t>
            </a:r>
            <a:endParaRPr lang="en-IN" dirty="0"/>
          </a:p>
        </p:txBody>
      </p:sp>
    </p:spTree>
    <p:extLst>
      <p:ext uri="{BB962C8B-B14F-4D97-AF65-F5344CB8AC3E}">
        <p14:creationId xmlns:p14="http://schemas.microsoft.com/office/powerpoint/2010/main" val="424242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B12208-2D90-4DE3-B263-4F8162E3C8A9}"/>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8950" y="1624012"/>
            <a:ext cx="6191250" cy="3905250"/>
          </a:xfrm>
        </p:spPr>
      </p:pic>
    </p:spTree>
    <p:extLst>
      <p:ext uri="{BB962C8B-B14F-4D97-AF65-F5344CB8AC3E}">
        <p14:creationId xmlns:p14="http://schemas.microsoft.com/office/powerpoint/2010/main" val="260743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49C4-D579-4A72-98AC-2E97FBB89D1C}"/>
              </a:ext>
            </a:extLst>
          </p:cNvPr>
          <p:cNvSpPr>
            <a:spLocks noGrp="1"/>
          </p:cNvSpPr>
          <p:nvPr>
            <p:ph type="title"/>
          </p:nvPr>
        </p:nvSpPr>
        <p:spPr/>
        <p:txBody>
          <a:bodyPr/>
          <a:lstStyle/>
          <a:p>
            <a:r>
              <a:rPr lang="en-US" dirty="0" err="1"/>
              <a:t>Sgd</a:t>
            </a:r>
            <a:r>
              <a:rPr lang="en-US" dirty="0"/>
              <a:t> (</a:t>
            </a:r>
            <a:br>
              <a:rPr lang="en-US" dirty="0"/>
            </a:br>
            <a:r>
              <a:rPr lang="en-US" dirty="0"/>
              <a:t>Stochastic gradient descent </a:t>
            </a:r>
            <a:r>
              <a:rPr lang="en-IN" dirty="0"/>
              <a:t>)</a:t>
            </a:r>
          </a:p>
        </p:txBody>
      </p:sp>
      <p:sp>
        <p:nvSpPr>
          <p:cNvPr id="3" name="Content Placeholder 2">
            <a:extLst>
              <a:ext uri="{FF2B5EF4-FFF2-40B4-BE49-F238E27FC236}">
                <a16:creationId xmlns:a16="http://schemas.microsoft.com/office/drawing/2014/main" id="{8DA2DC1B-9BA5-458C-A286-FA94909AA563}"/>
              </a:ext>
            </a:extLst>
          </p:cNvPr>
          <p:cNvSpPr>
            <a:spLocks noGrp="1"/>
          </p:cNvSpPr>
          <p:nvPr>
            <p:ph sz="quarter" idx="13"/>
          </p:nvPr>
        </p:nvSpPr>
        <p:spPr>
          <a:xfrm>
            <a:off x="913774" y="2367092"/>
            <a:ext cx="10363826" cy="3872391"/>
          </a:xfrm>
        </p:spPr>
        <p:txBody>
          <a:bodyPr>
            <a:normAutofit lnSpcReduction="10000"/>
          </a:bodyPr>
          <a:lstStyle/>
          <a:p>
            <a:r>
              <a:rPr lang="en-US" dirty="0"/>
              <a:t>iterative method for optimizing an objective function with suitable smoothness properties (e.g. differentiable or subdifferentiable). It can be regarded as a stochastic approximation of gradient descent optimization, since it replaces the actual gradient (calculated from the entire data set) by an estimate thereof (calculated from a randomly selected subset of the data). Especially in high-dimensional optimization problems this reduces the computational burden, achieving faster iterations in trade for a lower convergence rate.[1]</a:t>
            </a:r>
          </a:p>
          <a:p>
            <a:r>
              <a:rPr lang="en-US" dirty="0"/>
              <a:t>While the basic idea behind stochastic approximation can be traced back to the Robbins–</a:t>
            </a:r>
            <a:r>
              <a:rPr lang="en-US" dirty="0" err="1"/>
              <a:t>Monro</a:t>
            </a:r>
            <a:r>
              <a:rPr lang="en-US" dirty="0"/>
              <a:t> algorithm of the 1950s, stochastic gradient descent has become an important optimization method in machine learning.</a:t>
            </a:r>
          </a:p>
          <a:p>
            <a:endParaRPr lang="en-US" dirty="0"/>
          </a:p>
          <a:p>
            <a:endParaRPr lang="en-IN" dirty="0"/>
          </a:p>
        </p:txBody>
      </p:sp>
    </p:spTree>
    <p:extLst>
      <p:ext uri="{BB962C8B-B14F-4D97-AF65-F5344CB8AC3E}">
        <p14:creationId xmlns:p14="http://schemas.microsoft.com/office/powerpoint/2010/main" val="283881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68B5-11B2-4C5F-A2B6-D3E838BE6E1C}"/>
              </a:ext>
            </a:extLst>
          </p:cNvPr>
          <p:cNvSpPr>
            <a:spLocks noGrp="1"/>
          </p:cNvSpPr>
          <p:nvPr>
            <p:ph type="title"/>
          </p:nvPr>
        </p:nvSpPr>
        <p:spPr>
          <a:xfrm>
            <a:off x="913775" y="228600"/>
            <a:ext cx="10364451" cy="504826"/>
          </a:xfrm>
        </p:spPr>
        <p:txBody>
          <a:bodyPr>
            <a:normAutofit fontScale="90000"/>
          </a:bodyPr>
          <a:lstStyle/>
          <a:p>
            <a:r>
              <a:rPr lang="en-IN" dirty="0"/>
              <a:t>More information</a:t>
            </a:r>
          </a:p>
        </p:txBody>
      </p:sp>
      <p:sp>
        <p:nvSpPr>
          <p:cNvPr id="3" name="Content Placeholder 2">
            <a:extLst>
              <a:ext uri="{FF2B5EF4-FFF2-40B4-BE49-F238E27FC236}">
                <a16:creationId xmlns:a16="http://schemas.microsoft.com/office/drawing/2014/main" id="{6924CD28-76D3-40D4-BB97-7A935BE7A713}"/>
              </a:ext>
            </a:extLst>
          </p:cNvPr>
          <p:cNvSpPr>
            <a:spLocks noGrp="1"/>
          </p:cNvSpPr>
          <p:nvPr>
            <p:ph sz="quarter" idx="13"/>
          </p:nvPr>
        </p:nvSpPr>
        <p:spPr>
          <a:xfrm>
            <a:off x="913774" y="942975"/>
            <a:ext cx="10363826" cy="5734050"/>
          </a:xfrm>
        </p:spPr>
        <p:txBody>
          <a:bodyPr>
            <a:normAutofit/>
          </a:bodyPr>
          <a:lstStyle/>
          <a:p>
            <a:r>
              <a:rPr lang="en-US" dirty="0"/>
              <a:t>GD is generally noisier than typical Gradient Descent, it usually took a higher number of iterations to reach the minima, because of its randomness in its descent. Even though it requires a higher number of iterations to reach the minima than typical Gradient Descent, it is still computationally much less expensive than typical Gradient Descent. Hence, in most scenarios, SGD is preferred over Batch Gradient Descent for optimizing a learning algorithm.</a:t>
            </a:r>
            <a:endParaRPr lang="en-IN" dirty="0"/>
          </a:p>
          <a:p>
            <a:r>
              <a:rPr lang="en-IN" dirty="0"/>
              <a:t>def SGD(f, theta0, alpha, </a:t>
            </a:r>
            <a:r>
              <a:rPr lang="en-IN" dirty="0" err="1"/>
              <a:t>num_iters</a:t>
            </a:r>
            <a:r>
              <a:rPr lang="en-IN" dirty="0"/>
              <a:t>): </a:t>
            </a:r>
          </a:p>
          <a:p>
            <a:r>
              <a:rPr lang="en-IN" dirty="0"/>
              <a:t>    </a:t>
            </a:r>
            <a:r>
              <a:rPr lang="en-IN" dirty="0" err="1"/>
              <a:t>start_iter</a:t>
            </a:r>
            <a:r>
              <a:rPr lang="en-IN" dirty="0"/>
              <a:t> = 0</a:t>
            </a:r>
          </a:p>
          <a:p>
            <a:r>
              <a:rPr lang="en-IN" dirty="0"/>
              <a:t>    theta = theta0 </a:t>
            </a:r>
          </a:p>
          <a:p>
            <a:r>
              <a:rPr lang="en-IN" dirty="0"/>
              <a:t>    for </a:t>
            </a:r>
            <a:r>
              <a:rPr lang="en-IN" dirty="0" err="1"/>
              <a:t>iter</a:t>
            </a:r>
            <a:r>
              <a:rPr lang="en-IN" dirty="0"/>
              <a:t> in </a:t>
            </a:r>
            <a:r>
              <a:rPr lang="en-IN" dirty="0" err="1"/>
              <a:t>xrange</a:t>
            </a:r>
            <a:r>
              <a:rPr lang="en-IN" dirty="0"/>
              <a:t>(</a:t>
            </a:r>
            <a:r>
              <a:rPr lang="en-IN" dirty="0" err="1"/>
              <a:t>start_iter</a:t>
            </a:r>
            <a:r>
              <a:rPr lang="en-IN" dirty="0"/>
              <a:t> + 1, </a:t>
            </a:r>
            <a:r>
              <a:rPr lang="en-IN" dirty="0" err="1"/>
              <a:t>num_iters</a:t>
            </a:r>
            <a:r>
              <a:rPr lang="en-IN" dirty="0"/>
              <a:t> + 1): </a:t>
            </a:r>
          </a:p>
          <a:p>
            <a:r>
              <a:rPr lang="en-IN" dirty="0"/>
              <a:t>        _, grad = f(theta) </a:t>
            </a:r>
          </a:p>
          <a:p>
            <a:r>
              <a:rPr lang="en-IN" dirty="0"/>
              <a:t>        # there is NO dot product ! return theta </a:t>
            </a:r>
          </a:p>
          <a:p>
            <a:r>
              <a:rPr lang="en-IN" dirty="0"/>
              <a:t>        theta = theta - (alpha * grad) </a:t>
            </a:r>
          </a:p>
        </p:txBody>
      </p:sp>
    </p:spTree>
    <p:extLst>
      <p:ext uri="{BB962C8B-B14F-4D97-AF65-F5344CB8AC3E}">
        <p14:creationId xmlns:p14="http://schemas.microsoft.com/office/powerpoint/2010/main" val="21130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D1E8-2BB5-469A-B1E9-019C5F21FBFE}"/>
              </a:ext>
            </a:extLst>
          </p:cNvPr>
          <p:cNvSpPr>
            <a:spLocks noGrp="1"/>
          </p:cNvSpPr>
          <p:nvPr>
            <p:ph type="title"/>
          </p:nvPr>
        </p:nvSpPr>
        <p:spPr/>
        <p:txBody>
          <a:bodyPr/>
          <a:lstStyle/>
          <a:p>
            <a:r>
              <a:rPr lang="en-IN" dirty="0"/>
              <a:t>ADAM Optimizer </a:t>
            </a:r>
          </a:p>
        </p:txBody>
      </p:sp>
      <p:sp>
        <p:nvSpPr>
          <p:cNvPr id="3" name="Content Placeholder 2">
            <a:extLst>
              <a:ext uri="{FF2B5EF4-FFF2-40B4-BE49-F238E27FC236}">
                <a16:creationId xmlns:a16="http://schemas.microsoft.com/office/drawing/2014/main" id="{4E09D929-87CD-44B6-82F9-574E607A413D}"/>
              </a:ext>
            </a:extLst>
          </p:cNvPr>
          <p:cNvSpPr>
            <a:spLocks noGrp="1"/>
          </p:cNvSpPr>
          <p:nvPr>
            <p:ph sz="quarter" idx="13"/>
          </p:nvPr>
        </p:nvSpPr>
        <p:spPr>
          <a:xfrm>
            <a:off x="913774" y="2367092"/>
            <a:ext cx="10363826" cy="4186108"/>
          </a:xfrm>
        </p:spPr>
        <p:txBody>
          <a:bodyPr>
            <a:normAutofit fontScale="92500" lnSpcReduction="10000"/>
          </a:bodyPr>
          <a:lstStyle/>
          <a:p>
            <a:r>
              <a:rPr lang="en-US" dirty="0"/>
              <a:t>Adam is an optimization algorithm that can be used instead of the classical stochastic gradient descent procedure to update network weights iterative based in training </a:t>
            </a:r>
            <a:r>
              <a:rPr lang="en-US" dirty="0" err="1"/>
              <a:t>data.Parameters</a:t>
            </a:r>
            <a:r>
              <a:rPr lang="en-US" dirty="0"/>
              <a:t> update are invariant to re-scaling of gradient — It means that if we have some objective function f(x) and we change it to k*f(x) (where k is some constant). There will be no effect on performance. We will come to it later.</a:t>
            </a:r>
          </a:p>
          <a:p>
            <a:r>
              <a:rPr lang="en-US" dirty="0"/>
              <a:t>The step-size is approximately bounded by the step-size hyper-parameter. (Notice that something is in bold here!).</a:t>
            </a:r>
          </a:p>
          <a:p>
            <a:r>
              <a:rPr lang="en-US" dirty="0"/>
              <a:t>It doesn’t require stationary objective. That means the f(x) we talked about might change with time and still the algorithm will converge.</a:t>
            </a:r>
          </a:p>
          <a:p>
            <a:r>
              <a:rPr lang="en-US" dirty="0"/>
              <a:t>Naturally performs step size annealing. Well remember the classical SGD, we used to decrease step size after some epochs, nothing as such is needed here.</a:t>
            </a:r>
            <a:endParaRPr lang="en-IN" dirty="0"/>
          </a:p>
        </p:txBody>
      </p:sp>
    </p:spTree>
    <p:extLst>
      <p:ext uri="{BB962C8B-B14F-4D97-AF65-F5344CB8AC3E}">
        <p14:creationId xmlns:p14="http://schemas.microsoft.com/office/powerpoint/2010/main" val="346795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C493-23B5-45BC-BB85-ABFD98ADEFF8}"/>
              </a:ext>
            </a:extLst>
          </p:cNvPr>
          <p:cNvSpPr>
            <a:spLocks noGrp="1"/>
          </p:cNvSpPr>
          <p:nvPr>
            <p:ph type="title"/>
          </p:nvPr>
        </p:nvSpPr>
        <p:spPr/>
        <p:txBody>
          <a:bodyPr/>
          <a:lstStyle/>
          <a:p>
            <a:r>
              <a:rPr lang="en-IN" dirty="0"/>
              <a:t>Activation functions</a:t>
            </a:r>
          </a:p>
        </p:txBody>
      </p:sp>
      <p:pic>
        <p:nvPicPr>
          <p:cNvPr id="5" name="Content Placeholder 4">
            <a:extLst>
              <a:ext uri="{FF2B5EF4-FFF2-40B4-BE49-F238E27FC236}">
                <a16:creationId xmlns:a16="http://schemas.microsoft.com/office/drawing/2014/main" id="{1DE83069-C3A3-4CBB-A95E-CE0B68D0368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09364" y="2366963"/>
            <a:ext cx="6173272" cy="3424237"/>
          </a:xfrm>
        </p:spPr>
      </p:pic>
    </p:spTree>
    <p:extLst>
      <p:ext uri="{BB962C8B-B14F-4D97-AF65-F5344CB8AC3E}">
        <p14:creationId xmlns:p14="http://schemas.microsoft.com/office/powerpoint/2010/main" val="241279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2CFE-E3BF-4016-B7D7-919F89348B49}"/>
              </a:ext>
            </a:extLst>
          </p:cNvPr>
          <p:cNvSpPr>
            <a:spLocks noGrp="1"/>
          </p:cNvSpPr>
          <p:nvPr>
            <p:ph type="title"/>
          </p:nvPr>
        </p:nvSpPr>
        <p:spPr/>
        <p:txBody>
          <a:bodyPr/>
          <a:lstStyle/>
          <a:p>
            <a:r>
              <a:rPr lang="en-IN" b="1" dirty="0">
                <a:solidFill>
                  <a:srgbClr val="222222"/>
                </a:solidFill>
                <a:effectLst/>
                <a:latin typeface="Helvetica Neue"/>
              </a:rPr>
              <a:t>Rectified Linear Unit (</a:t>
            </a:r>
            <a:r>
              <a:rPr lang="en-IN" b="1" dirty="0" err="1">
                <a:solidFill>
                  <a:srgbClr val="222222"/>
                </a:solidFill>
                <a:effectLst/>
                <a:latin typeface="Helvetica Neue"/>
              </a:rPr>
              <a:t>ReLU</a:t>
            </a:r>
            <a:r>
              <a:rPr lang="en-IN" b="1" dirty="0">
                <a:solidFill>
                  <a:srgbClr val="222222"/>
                </a:solidFill>
                <a:effectLst/>
                <a:latin typeface="Helvetica Neue"/>
              </a:rPr>
              <a:t>)</a:t>
            </a:r>
            <a:br>
              <a:rPr lang="en-IN" b="1" dirty="0">
                <a:solidFill>
                  <a:srgbClr val="222222"/>
                </a:solidFill>
                <a:effectLst/>
                <a:latin typeface="Helvetica Neue"/>
              </a:rPr>
            </a:br>
            <a:endParaRPr lang="en-IN" dirty="0"/>
          </a:p>
        </p:txBody>
      </p:sp>
      <p:sp>
        <p:nvSpPr>
          <p:cNvPr id="3" name="Content Placeholder 2">
            <a:extLst>
              <a:ext uri="{FF2B5EF4-FFF2-40B4-BE49-F238E27FC236}">
                <a16:creationId xmlns:a16="http://schemas.microsoft.com/office/drawing/2014/main" id="{1C7ACA76-EB31-46F5-B02F-EE96677AAE72}"/>
              </a:ext>
            </a:extLst>
          </p:cNvPr>
          <p:cNvSpPr>
            <a:spLocks noGrp="1"/>
          </p:cNvSpPr>
          <p:nvPr>
            <p:ph sz="quarter" idx="13"/>
          </p:nvPr>
        </p:nvSpPr>
        <p:spPr>
          <a:xfrm>
            <a:off x="913774" y="1714500"/>
            <a:ext cx="10363826" cy="5029200"/>
          </a:xfrm>
        </p:spPr>
        <p:txBody>
          <a:bodyPr>
            <a:normAutofit fontScale="92500" lnSpcReduction="20000"/>
          </a:bodyPr>
          <a:lstStyle/>
          <a:p>
            <a:r>
              <a:rPr lang="en-US" dirty="0"/>
              <a:t>In a neural network, the activation function is responsible for transforming the summed weighted input from the node into the activation of the node or output for that input.</a:t>
            </a:r>
          </a:p>
          <a:p>
            <a:r>
              <a:rPr lang="en-US" dirty="0"/>
              <a:t>The rectified linear activation function or </a:t>
            </a:r>
            <a:r>
              <a:rPr lang="en-US" dirty="0" err="1"/>
              <a:t>ReLU</a:t>
            </a:r>
            <a:r>
              <a:rPr lang="en-US" dirty="0"/>
              <a:t> for short is a piecewise linear function that will output the input directly if it is positive, otherwise, it will output zero. It has become the default activation function for many types of neural networks because a model that uses it is easier to train and often achieves better performance.</a:t>
            </a:r>
          </a:p>
          <a:p>
            <a:r>
              <a:rPr lang="en-US" dirty="0"/>
              <a:t>The sigmoid and hyperbolic tangent activation functions cannot be used in networks with many layers due to the vanishing gradient problem.</a:t>
            </a:r>
          </a:p>
          <a:p>
            <a:r>
              <a:rPr lang="en-US" dirty="0"/>
              <a:t>The rectified linear activation function overcomes the vanishing gradient problem, allowing models to learn faster and perform better.</a:t>
            </a:r>
          </a:p>
          <a:p>
            <a:r>
              <a:rPr lang="en-US" dirty="0"/>
              <a:t>The rectified linear activation is the default activation when developing multilayer Perceptron and convolutional neural networks</a:t>
            </a:r>
          </a:p>
          <a:p>
            <a:endParaRPr lang="en-US" dirty="0"/>
          </a:p>
          <a:p>
            <a:endParaRPr lang="en-US" dirty="0"/>
          </a:p>
          <a:p>
            <a:endParaRPr lang="en-IN" dirty="0"/>
          </a:p>
        </p:txBody>
      </p:sp>
    </p:spTree>
    <p:extLst>
      <p:ext uri="{BB962C8B-B14F-4D97-AF65-F5344CB8AC3E}">
        <p14:creationId xmlns:p14="http://schemas.microsoft.com/office/powerpoint/2010/main" val="18269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BAD9-764F-4672-9C32-26A1627C4CA2}"/>
              </a:ext>
            </a:extLst>
          </p:cNvPr>
          <p:cNvSpPr>
            <a:spLocks noGrp="1"/>
          </p:cNvSpPr>
          <p:nvPr>
            <p:ph type="title"/>
          </p:nvPr>
        </p:nvSpPr>
        <p:spPr>
          <a:xfrm>
            <a:off x="913775" y="285750"/>
            <a:ext cx="10364451" cy="561976"/>
          </a:xfrm>
        </p:spPr>
        <p:txBody>
          <a:bodyPr>
            <a:normAutofit fontScale="90000"/>
          </a:bodyPr>
          <a:lstStyle/>
          <a:p>
            <a:r>
              <a:rPr lang="en-IN" dirty="0"/>
              <a:t>Implementation </a:t>
            </a:r>
          </a:p>
        </p:txBody>
      </p:sp>
      <p:sp>
        <p:nvSpPr>
          <p:cNvPr id="3" name="Content Placeholder 2">
            <a:extLst>
              <a:ext uri="{FF2B5EF4-FFF2-40B4-BE49-F238E27FC236}">
                <a16:creationId xmlns:a16="http://schemas.microsoft.com/office/drawing/2014/main" id="{99D3536B-494D-4DEA-A07E-7A09D0ECBB94}"/>
              </a:ext>
            </a:extLst>
          </p:cNvPr>
          <p:cNvSpPr>
            <a:spLocks noGrp="1"/>
          </p:cNvSpPr>
          <p:nvPr>
            <p:ph sz="quarter" idx="13"/>
          </p:nvPr>
        </p:nvSpPr>
        <p:spPr>
          <a:xfrm>
            <a:off x="913774" y="847726"/>
            <a:ext cx="10363826" cy="5724524"/>
          </a:xfrm>
        </p:spPr>
        <p:txBody>
          <a:bodyPr>
            <a:normAutofit fontScale="92500" lnSpcReduction="20000"/>
          </a:bodyPr>
          <a:lstStyle/>
          <a:p>
            <a:r>
              <a:rPr lang="en-IN" dirty="0"/>
              <a:t>import </a:t>
            </a:r>
            <a:r>
              <a:rPr lang="en-IN" dirty="0" err="1"/>
              <a:t>tensorflow</a:t>
            </a:r>
            <a:r>
              <a:rPr lang="en-IN" dirty="0"/>
              <a:t> as </a:t>
            </a:r>
            <a:r>
              <a:rPr lang="en-IN" dirty="0" err="1"/>
              <a:t>tf</a:t>
            </a:r>
            <a:endParaRPr lang="en-IN" dirty="0"/>
          </a:p>
          <a:p>
            <a:r>
              <a:rPr lang="en-IN" dirty="0" err="1"/>
              <a:t>conv_layer</a:t>
            </a:r>
            <a:r>
              <a:rPr lang="en-IN" dirty="0"/>
              <a:t> = tf.layers.conv2d(</a:t>
            </a:r>
          </a:p>
          <a:p>
            <a:r>
              <a:rPr lang="en-IN" dirty="0"/>
              <a:t>    inputs=</a:t>
            </a:r>
            <a:r>
              <a:rPr lang="en-IN" dirty="0" err="1"/>
              <a:t>input_layer</a:t>
            </a:r>
            <a:r>
              <a:rPr lang="en-IN" dirty="0"/>
              <a:t>,</a:t>
            </a:r>
          </a:p>
          <a:p>
            <a:r>
              <a:rPr lang="en-IN" dirty="0"/>
              <a:t>    filters=32,</a:t>
            </a:r>
          </a:p>
          <a:p>
            <a:r>
              <a:rPr lang="en-IN" dirty="0"/>
              <a:t>    </a:t>
            </a:r>
            <a:r>
              <a:rPr lang="en-IN" dirty="0" err="1"/>
              <a:t>kernel_size</a:t>
            </a:r>
            <a:r>
              <a:rPr lang="en-IN" dirty="0"/>
              <a:t>=[5, 5],</a:t>
            </a:r>
          </a:p>
          <a:p>
            <a:r>
              <a:rPr lang="en-IN" dirty="0"/>
              <a:t>    padding='same',</a:t>
            </a:r>
          </a:p>
          <a:p>
            <a:r>
              <a:rPr lang="en-IN" dirty="0"/>
              <a:t>    activation=</a:t>
            </a:r>
            <a:r>
              <a:rPr lang="en-IN" dirty="0" err="1"/>
              <a:t>tf.nn.relu</a:t>
            </a:r>
            <a:r>
              <a:rPr lang="en-IN" dirty="0"/>
              <a:t>,</a:t>
            </a:r>
          </a:p>
          <a:p>
            <a:r>
              <a:rPr lang="en-IN" dirty="0"/>
              <a:t>)</a:t>
            </a:r>
          </a:p>
          <a:p>
            <a:r>
              <a:rPr lang="en-IN" dirty="0"/>
              <a:t>import torch</a:t>
            </a:r>
          </a:p>
          <a:p>
            <a:r>
              <a:rPr lang="en-IN" dirty="0"/>
              <a:t>from torch import </a:t>
            </a:r>
            <a:r>
              <a:rPr lang="en-IN" dirty="0" err="1"/>
              <a:t>autograd</a:t>
            </a:r>
            <a:r>
              <a:rPr lang="en-IN" dirty="0"/>
              <a:t>, </a:t>
            </a:r>
            <a:r>
              <a:rPr lang="en-IN" dirty="0" err="1"/>
              <a:t>nn</a:t>
            </a:r>
            <a:endParaRPr lang="en-IN" dirty="0"/>
          </a:p>
          <a:p>
            <a:r>
              <a:rPr lang="en-IN" dirty="0" err="1"/>
              <a:t>relu</a:t>
            </a:r>
            <a:r>
              <a:rPr lang="en-IN" dirty="0"/>
              <a:t> = </a:t>
            </a:r>
            <a:r>
              <a:rPr lang="en-IN" dirty="0" err="1"/>
              <a:t>nn.ReLU</a:t>
            </a:r>
            <a:r>
              <a:rPr lang="en-IN" dirty="0"/>
              <a:t>()</a:t>
            </a:r>
          </a:p>
          <a:p>
            <a:r>
              <a:rPr lang="en-IN" dirty="0"/>
              <a:t>var = </a:t>
            </a:r>
            <a:r>
              <a:rPr lang="en-IN" dirty="0" err="1"/>
              <a:t>autograd.Variable</a:t>
            </a:r>
            <a:r>
              <a:rPr lang="en-IN" dirty="0"/>
              <a:t>(</a:t>
            </a:r>
            <a:r>
              <a:rPr lang="en-IN" dirty="0" err="1"/>
              <a:t>torch.randn</a:t>
            </a:r>
            <a:r>
              <a:rPr lang="en-IN" dirty="0"/>
              <a:t>(2))</a:t>
            </a:r>
          </a:p>
          <a:p>
            <a:r>
              <a:rPr lang="en-IN" dirty="0" err="1"/>
              <a:t>relu</a:t>
            </a:r>
            <a:r>
              <a:rPr lang="en-IN" dirty="0"/>
              <a:t>(var)</a:t>
            </a:r>
          </a:p>
          <a:p>
            <a:endParaRPr lang="en-IN" dirty="0"/>
          </a:p>
        </p:txBody>
      </p:sp>
      <p:pic>
        <p:nvPicPr>
          <p:cNvPr id="6" name="Picture 5">
            <a:extLst>
              <a:ext uri="{FF2B5EF4-FFF2-40B4-BE49-F238E27FC236}">
                <a16:creationId xmlns:a16="http://schemas.microsoft.com/office/drawing/2014/main" id="{31ADE3E3-3B30-46D0-85DC-5879D1F80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157288"/>
            <a:ext cx="6372225" cy="2552700"/>
          </a:xfrm>
          <a:prstGeom prst="rect">
            <a:avLst/>
          </a:prstGeom>
        </p:spPr>
      </p:pic>
    </p:spTree>
    <p:extLst>
      <p:ext uri="{BB962C8B-B14F-4D97-AF65-F5344CB8AC3E}">
        <p14:creationId xmlns:p14="http://schemas.microsoft.com/office/powerpoint/2010/main" val="923893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D1E6-CAE6-4696-AF74-DD85FA3F5BE8}"/>
              </a:ext>
            </a:extLst>
          </p:cNvPr>
          <p:cNvSpPr>
            <a:spLocks noGrp="1"/>
          </p:cNvSpPr>
          <p:nvPr>
            <p:ph type="title"/>
          </p:nvPr>
        </p:nvSpPr>
        <p:spPr>
          <a:xfrm>
            <a:off x="913775" y="618517"/>
            <a:ext cx="10364451" cy="810233"/>
          </a:xfrm>
        </p:spPr>
        <p:txBody>
          <a:bodyPr/>
          <a:lstStyle/>
          <a:p>
            <a:r>
              <a:rPr lang="en-IN" dirty="0" err="1"/>
              <a:t>Softmax</a:t>
            </a:r>
            <a:r>
              <a:rPr lang="en-IN" dirty="0"/>
              <a:t> activation function</a:t>
            </a:r>
          </a:p>
        </p:txBody>
      </p:sp>
      <p:sp>
        <p:nvSpPr>
          <p:cNvPr id="3" name="Content Placeholder 2">
            <a:extLst>
              <a:ext uri="{FF2B5EF4-FFF2-40B4-BE49-F238E27FC236}">
                <a16:creationId xmlns:a16="http://schemas.microsoft.com/office/drawing/2014/main" id="{DE5F9059-6C6D-428A-A122-95435A6D6A23}"/>
              </a:ext>
            </a:extLst>
          </p:cNvPr>
          <p:cNvSpPr>
            <a:spLocks noGrp="1"/>
          </p:cNvSpPr>
          <p:nvPr>
            <p:ph sz="quarter" idx="13"/>
          </p:nvPr>
        </p:nvSpPr>
        <p:spPr>
          <a:xfrm>
            <a:off x="913774" y="1714500"/>
            <a:ext cx="10363826" cy="4076699"/>
          </a:xfrm>
        </p:spPr>
        <p:txBody>
          <a:bodyPr/>
          <a:lstStyle/>
          <a:p>
            <a:r>
              <a:rPr lang="en-US" dirty="0"/>
              <a:t>wonderful activation function that turns numbers aka logits into probabilities that sum to one. </a:t>
            </a:r>
            <a:r>
              <a:rPr lang="en-US" dirty="0" err="1"/>
              <a:t>Softmax</a:t>
            </a:r>
            <a:r>
              <a:rPr lang="en-US" dirty="0"/>
              <a:t> function outputs a vector that represents the probability distributions of a list of potential outcomes. It’s also a core element used in deep learning classification tasks.</a:t>
            </a:r>
          </a:p>
          <a:p>
            <a:endParaRPr lang="en-IN" dirty="0"/>
          </a:p>
        </p:txBody>
      </p:sp>
      <p:pic>
        <p:nvPicPr>
          <p:cNvPr id="5" name="Picture 4">
            <a:extLst>
              <a:ext uri="{FF2B5EF4-FFF2-40B4-BE49-F238E27FC236}">
                <a16:creationId xmlns:a16="http://schemas.microsoft.com/office/drawing/2014/main" id="{7380B0AB-9111-4F93-B935-79BCAB95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5" y="3295650"/>
            <a:ext cx="8629650" cy="3400425"/>
          </a:xfrm>
          <a:prstGeom prst="rect">
            <a:avLst/>
          </a:prstGeom>
        </p:spPr>
      </p:pic>
    </p:spTree>
    <p:extLst>
      <p:ext uri="{BB962C8B-B14F-4D97-AF65-F5344CB8AC3E}">
        <p14:creationId xmlns:p14="http://schemas.microsoft.com/office/powerpoint/2010/main" val="84625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64F08-99A9-4910-8C9C-C3464C042BEA}"/>
              </a:ext>
            </a:extLst>
          </p:cNvPr>
          <p:cNvSpPr>
            <a:spLocks noGrp="1"/>
          </p:cNvSpPr>
          <p:nvPr>
            <p:ph sz="quarter" idx="13"/>
          </p:nvPr>
        </p:nvSpPr>
        <p:spPr>
          <a:xfrm>
            <a:off x="913774" y="552450"/>
            <a:ext cx="10363826" cy="5238749"/>
          </a:xfrm>
        </p:spPr>
        <p:txBody>
          <a:bodyPr/>
          <a:lstStyle/>
          <a:p>
            <a:r>
              <a:rPr lang="en-US" dirty="0"/>
              <a:t>def </a:t>
            </a:r>
            <a:r>
              <a:rPr lang="en-US" dirty="0" err="1"/>
              <a:t>softmax</a:t>
            </a:r>
            <a:r>
              <a:rPr lang="en-US" dirty="0"/>
              <a:t>(x):</a:t>
            </a:r>
          </a:p>
          <a:p>
            <a:pPr marL="0" indent="0">
              <a:buNone/>
            </a:pPr>
            <a:r>
              <a:rPr lang="en-US" dirty="0"/>
              <a:t>	return </a:t>
            </a:r>
            <a:r>
              <a:rPr lang="en-US" dirty="0" err="1"/>
              <a:t>np.exp</a:t>
            </a:r>
            <a:r>
              <a:rPr lang="en-US" dirty="0"/>
              <a:t>(x) / </a:t>
            </a:r>
            <a:r>
              <a:rPr lang="en-US" dirty="0" err="1"/>
              <a:t>np.sum</a:t>
            </a:r>
            <a:r>
              <a:rPr lang="en-US" dirty="0"/>
              <a:t>(</a:t>
            </a:r>
            <a:r>
              <a:rPr lang="en-US" dirty="0" err="1"/>
              <a:t>np.exp</a:t>
            </a:r>
            <a:r>
              <a:rPr lang="en-US" dirty="0"/>
              <a:t>(x), axis=0)</a:t>
            </a:r>
            <a:endParaRPr lang="en-IN" dirty="0"/>
          </a:p>
        </p:txBody>
      </p:sp>
      <p:pic>
        <p:nvPicPr>
          <p:cNvPr id="5" name="Picture 4">
            <a:extLst>
              <a:ext uri="{FF2B5EF4-FFF2-40B4-BE49-F238E27FC236}">
                <a16:creationId xmlns:a16="http://schemas.microsoft.com/office/drawing/2014/main" id="{1425BA98-AA50-4588-925D-9154E51CC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6" y="1524001"/>
            <a:ext cx="8977312" cy="4291012"/>
          </a:xfrm>
          <a:prstGeom prst="rect">
            <a:avLst/>
          </a:prstGeom>
        </p:spPr>
      </p:pic>
      <p:sp>
        <p:nvSpPr>
          <p:cNvPr id="7" name="TextBox 6">
            <a:extLst>
              <a:ext uri="{FF2B5EF4-FFF2-40B4-BE49-F238E27FC236}">
                <a16:creationId xmlns:a16="http://schemas.microsoft.com/office/drawing/2014/main" id="{4B8548A7-26EA-40DC-B604-3C559A0B30D2}"/>
              </a:ext>
            </a:extLst>
          </p:cNvPr>
          <p:cNvSpPr txBox="1"/>
          <p:nvPr/>
        </p:nvSpPr>
        <p:spPr>
          <a:xfrm flipH="1">
            <a:off x="771524" y="5981701"/>
            <a:ext cx="11125199" cy="923330"/>
          </a:xfrm>
          <a:prstGeom prst="rect">
            <a:avLst/>
          </a:prstGeom>
          <a:noFill/>
        </p:spPr>
        <p:txBody>
          <a:bodyPr wrap="square">
            <a:spAutoFit/>
          </a:bodyPr>
          <a:lstStyle/>
          <a:p>
            <a:r>
              <a:rPr lang="en-IN" dirty="0"/>
              <a:t>Where does the </a:t>
            </a:r>
            <a:r>
              <a:rPr lang="en-IN" dirty="0" err="1"/>
              <a:t>Softmax</a:t>
            </a:r>
            <a:r>
              <a:rPr lang="en-IN" dirty="0"/>
              <a:t> function fit in a CNN architecture. Image augmented from </a:t>
            </a:r>
            <a:r>
              <a:rPr lang="en-IN" dirty="0" err="1"/>
              <a:t>neurohive</a:t>
            </a:r>
            <a:r>
              <a:rPr lang="en-IN" dirty="0"/>
              <a:t> </a:t>
            </a:r>
            <a:r>
              <a:rPr lang="en-IN" dirty="0" err="1"/>
              <a:t>cnn</a:t>
            </a:r>
            <a:r>
              <a:rPr lang="en-IN" dirty="0"/>
              <a:t>. As shown above, </a:t>
            </a:r>
            <a:r>
              <a:rPr lang="en-IN" dirty="0" err="1"/>
              <a:t>Softmax’s</a:t>
            </a:r>
            <a:r>
              <a:rPr lang="en-IN" dirty="0"/>
              <a:t> input is the output of the fully connected layer immediately </a:t>
            </a:r>
            <a:r>
              <a:rPr lang="en-IN" dirty="0" err="1"/>
              <a:t>preceeding</a:t>
            </a:r>
            <a:r>
              <a:rPr lang="en-IN" dirty="0"/>
              <a:t> it, and it outputs the final output of the entire neural network. This output is a probability distribution of all the label class candidates</a:t>
            </a:r>
          </a:p>
        </p:txBody>
      </p:sp>
    </p:spTree>
    <p:extLst>
      <p:ext uri="{BB962C8B-B14F-4D97-AF65-F5344CB8AC3E}">
        <p14:creationId xmlns:p14="http://schemas.microsoft.com/office/powerpoint/2010/main" val="176303550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68</TotalTime>
  <Words>931</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Helvetica Neue</vt:lpstr>
      <vt:lpstr>Tw Cen MT</vt:lpstr>
      <vt:lpstr>Droplet</vt:lpstr>
      <vt:lpstr>analysis of deep learning phenomenons</vt:lpstr>
      <vt:lpstr>Sgd ( Stochastic gradient descent )</vt:lpstr>
      <vt:lpstr>More information</vt:lpstr>
      <vt:lpstr>ADAM Optimizer </vt:lpstr>
      <vt:lpstr>Activation functions</vt:lpstr>
      <vt:lpstr>Rectified Linear Unit (ReLU) </vt:lpstr>
      <vt:lpstr>Implementation </vt:lpstr>
      <vt:lpstr>Softmax activation function</vt:lpstr>
      <vt:lpstr>PowerPoint Presentation</vt:lpstr>
      <vt:lpstr>Difference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deep learning phenomenons</dc:title>
  <dc:creator>Vipasha Vaghela</dc:creator>
  <cp:lastModifiedBy>Vipasha Vaghela</cp:lastModifiedBy>
  <cp:revision>6</cp:revision>
  <dcterms:created xsi:type="dcterms:W3CDTF">2020-09-04T05:54:57Z</dcterms:created>
  <dcterms:modified xsi:type="dcterms:W3CDTF">2020-09-04T07:03:01Z</dcterms:modified>
</cp:coreProperties>
</file>