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b6730da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b6730da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b6730da2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b6730da2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b6730da27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b6730da27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b6730da27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b6730da27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b6730da27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b6730da27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b6730da27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b6730da27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b6730da27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b6730da27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b6730da2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b6730da2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b6730da2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b6730da2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b6730da2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b6730da2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b6730da27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b6730da2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b6730da27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b6730da27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BZq1DHN6VuGdI5dzE2h_nrsQ_pPxLhU8/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watch?v=UdBOgjlXaAI" TargetMode="External"/><Relationship Id="rId4" Type="http://schemas.openxmlformats.org/officeDocument/2006/relationships/hyperlink" Target="https://gist.github.com/mort666/19d3dc1051a71c2c86885e1607d69442" TargetMode="External"/><Relationship Id="rId5" Type="http://schemas.openxmlformats.org/officeDocument/2006/relationships/hyperlink" Target="https://gist.github.com/mort666/19d3dc1051a71c2c86885e1607d69442" TargetMode="External"/><Relationship Id="rId6" Type="http://schemas.openxmlformats.org/officeDocument/2006/relationships/hyperlink" Target="https://resources.infosecinstitute.com/topic/web-application-pentest-guide-part-i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D2E9"/>
            </a:gs>
            <a:gs pos="100000">
              <a:srgbClr val="045962"/>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95650"/>
            <a:ext cx="8520600" cy="311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Ethical Hacking Internship</a:t>
            </a:r>
            <a:endParaRPr/>
          </a:p>
          <a:p>
            <a:pPr indent="0" lvl="0" marL="0" rtl="0" algn="ctr">
              <a:spcBef>
                <a:spcPts val="0"/>
              </a:spcBef>
              <a:spcAft>
                <a:spcPts val="0"/>
              </a:spcAft>
              <a:buNone/>
            </a:pPr>
            <a:r>
              <a:rPr lang="en-GB" sz="2800"/>
              <a:t>(25 July 2021 - 27 Aug 2021)</a:t>
            </a:r>
            <a:endParaRPr sz="2800"/>
          </a:p>
          <a:p>
            <a:pPr indent="0" lvl="0" marL="0" rtl="0" algn="ctr">
              <a:spcBef>
                <a:spcPts val="0"/>
              </a:spcBef>
              <a:spcAft>
                <a:spcPts val="0"/>
              </a:spcAft>
              <a:buNone/>
            </a:pPr>
            <a:r>
              <a:rPr lang="en-GB" sz="2800"/>
              <a:t>Submitted BY:</a:t>
            </a:r>
            <a:endParaRPr sz="2800"/>
          </a:p>
          <a:p>
            <a:pPr indent="0" lvl="0" marL="0" rtl="0" algn="ctr">
              <a:spcBef>
                <a:spcPts val="0"/>
              </a:spcBef>
              <a:spcAft>
                <a:spcPts val="0"/>
              </a:spcAft>
              <a:buNone/>
            </a:pPr>
            <a:r>
              <a:rPr lang="en-GB" sz="2800"/>
              <a:t>Avaneesh Jha</a:t>
            </a:r>
            <a:endParaRPr sz="2800"/>
          </a:p>
          <a:p>
            <a:pPr indent="0" lvl="0" marL="0" rtl="0" algn="ctr">
              <a:spcBef>
                <a:spcPts val="0"/>
              </a:spcBef>
              <a:spcAft>
                <a:spcPts val="0"/>
              </a:spcAft>
              <a:buNone/>
            </a:pPr>
            <a:r>
              <a:rPr lang="en-GB" sz="2800"/>
              <a:t>(vipavaneesh@gmail.com)</a:t>
            </a:r>
            <a:endParaRPr sz="2800"/>
          </a:p>
        </p:txBody>
      </p:sp>
      <p:sp>
        <p:nvSpPr>
          <p:cNvPr id="55" name="Google Shape;55;p13"/>
          <p:cNvSpPr txBox="1"/>
          <p:nvPr>
            <p:ph idx="1" type="subTitle"/>
          </p:nvPr>
        </p:nvSpPr>
        <p:spPr>
          <a:xfrm>
            <a:off x="311700" y="288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solidFill>
                  <a:schemeClr val="dk1"/>
                </a:solidFill>
              </a:rPr>
              <a:t>TASK 2</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12" name="Google Shape;112;p22"/>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4</a:t>
            </a:r>
            <a:r>
              <a:rPr lang="en-GB">
                <a:solidFill>
                  <a:schemeClr val="dk1"/>
                </a:solidFill>
              </a:rPr>
              <a:t>) All the entries of the column retrieved using ' or '1 '='1 payload in currencyId:_</a:t>
            </a:r>
            <a:endParaRPr>
              <a:solidFill>
                <a:schemeClr val="dk1"/>
              </a:solidFill>
            </a:endParaRPr>
          </a:p>
        </p:txBody>
      </p:sp>
      <p:pic>
        <p:nvPicPr>
          <p:cNvPr id="113" name="Google Shape;113;p22"/>
          <p:cNvPicPr preferRelativeResize="0"/>
          <p:nvPr/>
        </p:nvPicPr>
        <p:blipFill>
          <a:blip r:embed="rId3">
            <a:alphaModFix/>
          </a:blip>
          <a:stretch>
            <a:fillRect/>
          </a:stretch>
        </p:blipFill>
        <p:spPr>
          <a:xfrm>
            <a:off x="313200" y="946800"/>
            <a:ext cx="8229600" cy="39585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259200" y="6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Supporting Material/References:</a:t>
            </a:r>
            <a:endParaRPr/>
          </a:p>
        </p:txBody>
      </p:sp>
      <p:sp>
        <p:nvSpPr>
          <p:cNvPr id="119" name="Google Shape;119;p23"/>
          <p:cNvSpPr txBox="1"/>
          <p:nvPr>
            <p:ph idx="1" type="body"/>
          </p:nvPr>
        </p:nvSpPr>
        <p:spPr>
          <a:xfrm>
            <a:off x="311700" y="576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Video Demonstration:- </a:t>
            </a:r>
            <a:endParaRPr>
              <a:solidFill>
                <a:schemeClr val="dk1"/>
              </a:solidFill>
            </a:endParaRPr>
          </a:p>
          <a:p>
            <a:pPr indent="0" lvl="0" marL="0" rtl="0" algn="l">
              <a:spcBef>
                <a:spcPts val="1200"/>
              </a:spcBef>
              <a:spcAft>
                <a:spcPts val="1200"/>
              </a:spcAft>
              <a:buNone/>
            </a:pPr>
            <a:r>
              <a:rPr lang="en-GB" sz="1600">
                <a:solidFill>
                  <a:schemeClr val="dk1"/>
                </a:solidFill>
              </a:rPr>
              <a:t>https://drive.google.com/file/d/1BZq1DHN6VuGdI5dzE2h_nrsQ_pPxLhU8/view?usp=sharing</a:t>
            </a:r>
            <a:endParaRPr sz="1600">
              <a:solidFill>
                <a:schemeClr val="dk1"/>
              </a:solidFill>
            </a:endParaRPr>
          </a:p>
        </p:txBody>
      </p:sp>
      <p:pic>
        <p:nvPicPr>
          <p:cNvPr id="120" name="Google Shape;120;p23" title="Task2SQLinj.mp4">
            <a:hlinkClick r:id="rId3"/>
          </p:cNvPr>
          <p:cNvPicPr preferRelativeResize="0"/>
          <p:nvPr/>
        </p:nvPicPr>
        <p:blipFill>
          <a:blip r:embed="rId4">
            <a:alphaModFix/>
          </a:blip>
          <a:stretch>
            <a:fillRect/>
          </a:stretch>
        </p:blipFill>
        <p:spPr>
          <a:xfrm>
            <a:off x="396000" y="1440000"/>
            <a:ext cx="8229600" cy="345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Impact:-</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The atta</a:t>
            </a:r>
            <a:r>
              <a:rPr lang="en-GB">
                <a:solidFill>
                  <a:schemeClr val="dk1"/>
                </a:solidFill>
              </a:rPr>
              <a:t>cker can </a:t>
            </a:r>
            <a:r>
              <a:rPr lang="en-GB">
                <a:solidFill>
                  <a:schemeClr val="dk1"/>
                </a:solidFill>
              </a:rPr>
              <a:t>map the whole database in a hit and trial manner by inserting carefully crafted payloads in the vulnerable parameters of the query statements i.e. at currencyId or payeeId.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Confidential user details like login credentials and cvv numbers can be stolen which may be used to steal money.</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All user details may be made public.</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Can lead to Broken </a:t>
            </a:r>
            <a:r>
              <a:rPr lang="en-GB">
                <a:solidFill>
                  <a:schemeClr val="dk1"/>
                </a:solidFill>
              </a:rPr>
              <a:t>Authentication</a:t>
            </a:r>
            <a:r>
              <a:rPr lang="en-GB">
                <a:solidFill>
                  <a:schemeClr val="dk1"/>
                </a:solidFill>
              </a:rPr>
              <a: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214725" y="4585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pic>
        <p:nvPicPr>
          <p:cNvPr id="132" name="Google Shape;132;p25"/>
          <p:cNvPicPr preferRelativeResize="0"/>
          <p:nvPr/>
        </p:nvPicPr>
        <p:blipFill>
          <a:blip r:embed="rId3">
            <a:alphaModFix/>
          </a:blip>
          <a:stretch>
            <a:fillRect/>
          </a:stretch>
        </p:blipFill>
        <p:spPr>
          <a:xfrm>
            <a:off x="1297125" y="1535550"/>
            <a:ext cx="5925142" cy="2817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Vulnerabilities found In </a:t>
            </a:r>
            <a:r>
              <a:rPr lang="en-GB"/>
              <a:t>http://zero.webappsecurity.com</a:t>
            </a:r>
            <a:endParaRPr/>
          </a:p>
        </p:txBody>
      </p:sp>
      <p:sp>
        <p:nvSpPr>
          <p:cNvPr id="61" name="Google Shape;61;p14"/>
          <p:cNvSpPr txBox="1"/>
          <p:nvPr>
            <p:ph idx="1" type="body"/>
          </p:nvPr>
        </p:nvSpPr>
        <p:spPr>
          <a:xfrm>
            <a:off x="311700" y="1152475"/>
            <a:ext cx="8520600" cy="37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The following 3 vulnerabilities has been found in http://zero.webappsecurity.com:-</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SQL injection</a:t>
            </a:r>
            <a:br>
              <a:rPr lang="en-GB">
                <a:solidFill>
                  <a:schemeClr val="dk1"/>
                </a:solidFill>
              </a:rPr>
            </a:br>
            <a:r>
              <a:rPr lang="en-GB">
                <a:solidFill>
                  <a:schemeClr val="dk1"/>
                </a:solidFill>
              </a:rPr>
              <a:t>Reference links:-</a:t>
            </a:r>
            <a:endParaRPr>
              <a:solidFill>
                <a:schemeClr val="dk1"/>
              </a:solidFill>
            </a:endParaRPr>
          </a:p>
          <a:p>
            <a:pPr indent="-317500" lvl="1" marL="914400" rtl="0" algn="l">
              <a:spcBef>
                <a:spcPts val="0"/>
              </a:spcBef>
              <a:spcAft>
                <a:spcPts val="0"/>
              </a:spcAft>
              <a:buClr>
                <a:schemeClr val="dk1"/>
              </a:buClr>
              <a:buSzPts val="1400"/>
              <a:buChar char="○"/>
            </a:pPr>
            <a:r>
              <a:rPr lang="en-GB" u="sng">
                <a:solidFill>
                  <a:schemeClr val="hlink"/>
                </a:solidFill>
                <a:hlinkClick r:id="rId3"/>
              </a:rPr>
              <a:t>https://www.youtube.com/watch?v=UdBOgjlXaAI</a:t>
            </a:r>
            <a:endParaRPr>
              <a:solidFill>
                <a:schemeClr val="dk1"/>
              </a:solidFill>
            </a:endParaRPr>
          </a:p>
          <a:p>
            <a:pPr indent="-317500" lvl="1" marL="914400" rtl="0" algn="l">
              <a:spcBef>
                <a:spcPts val="0"/>
              </a:spcBef>
              <a:spcAft>
                <a:spcPts val="0"/>
              </a:spcAft>
              <a:buClr>
                <a:schemeClr val="dk1"/>
              </a:buClr>
              <a:buSzPts val="1400"/>
              <a:buChar char="○"/>
            </a:pPr>
            <a:r>
              <a:rPr lang="en-GB" u="sng">
                <a:solidFill>
                  <a:schemeClr val="hlink"/>
                </a:solidFill>
                <a:hlinkClick r:id="rId4"/>
              </a:rPr>
              <a:t>https://gist.github.com/mort666/19d3dc1051a71c2c86885e1607d69442</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Cross-Site Scripting</a:t>
            </a:r>
            <a:br>
              <a:rPr lang="en-GB">
                <a:solidFill>
                  <a:schemeClr val="dk1"/>
                </a:solidFill>
              </a:rPr>
            </a:br>
            <a:r>
              <a:rPr lang="en-GB">
                <a:solidFill>
                  <a:schemeClr val="dk1"/>
                </a:solidFill>
              </a:rPr>
              <a:t>Reference links:-</a:t>
            </a:r>
            <a:endParaRPr>
              <a:solidFill>
                <a:schemeClr val="dk1"/>
              </a:solidFill>
            </a:endParaRPr>
          </a:p>
          <a:p>
            <a:pPr indent="-317500" lvl="1" marL="914400" rtl="0" algn="l">
              <a:spcBef>
                <a:spcPts val="0"/>
              </a:spcBef>
              <a:spcAft>
                <a:spcPts val="0"/>
              </a:spcAft>
              <a:buClr>
                <a:schemeClr val="dk1"/>
              </a:buClr>
              <a:buSzPts val="1400"/>
              <a:buChar char="○"/>
            </a:pPr>
            <a:r>
              <a:rPr lang="en-GB" u="sng">
                <a:solidFill>
                  <a:schemeClr val="hlink"/>
                </a:solidFill>
                <a:hlinkClick r:id="rId5"/>
              </a:rPr>
              <a:t>https://gist.github.com/mort666/19d3dc1051a71c2c86885e1607d69442</a:t>
            </a:r>
            <a:endParaRPr>
              <a:solidFill>
                <a:schemeClr val="dk1"/>
              </a:solidFill>
            </a:endParaRPr>
          </a:p>
          <a:p>
            <a:pPr indent="-317500" lvl="1" marL="914400" rtl="0" algn="l">
              <a:spcBef>
                <a:spcPts val="0"/>
              </a:spcBef>
              <a:spcAft>
                <a:spcPts val="0"/>
              </a:spcAft>
              <a:buClr>
                <a:schemeClr val="dk1"/>
              </a:buClr>
              <a:buSzPts val="1400"/>
              <a:buChar char="○"/>
            </a:pPr>
            <a:r>
              <a:rPr lang="en-GB" u="sng">
                <a:solidFill>
                  <a:schemeClr val="hlink"/>
                </a:solidFill>
                <a:hlinkClick r:id="rId6"/>
              </a:rPr>
              <a:t>https://resources.infosecinstitute.com/topic/web-application-pentest-guide-part-ii/</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Clickjacking:-</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Foud by running a online free vulnerability scan on the given website using the scanner provided by https://pentest-tools.com/website-vulnerability-scanning/website-scanner#.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Netsparker Hasn’t been Used so no screenshots possible!</a:t>
            </a:r>
            <a:endParaRPr/>
          </a:p>
        </p:txBody>
      </p:sp>
      <p:sp>
        <p:nvSpPr>
          <p:cNvPr id="67" name="Google Shape;67;p15"/>
          <p:cNvSpPr txBox="1"/>
          <p:nvPr>
            <p:ph idx="1" type="body"/>
          </p:nvPr>
        </p:nvSpPr>
        <p:spPr>
          <a:xfrm>
            <a:off x="311700" y="1152475"/>
            <a:ext cx="8520600" cy="3661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GB">
                <a:solidFill>
                  <a:schemeClr val="dk1"/>
                </a:solidFill>
              </a:rPr>
              <a:t>I found these vulnerabilities by manually searching and gathering </a:t>
            </a:r>
            <a:r>
              <a:rPr lang="en-GB">
                <a:solidFill>
                  <a:schemeClr val="dk1"/>
                </a:solidFill>
              </a:rPr>
              <a:t>information over the internet.</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So, No Netspaker Scan report Screenshot can be attached.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All the reference links have been distinctly given alongwith the vulnerabilities found. The idea about these three vulnerabilities has been taken from those reference links only. The report follows the format of the report given in the link provided in the Ethical-Hacking_-Problem-Statement.pdf file task3.</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Netsparker hasn’t been used because of the following two reasons:-</a:t>
            </a:r>
            <a:endParaRPr>
              <a:solidFill>
                <a:schemeClr val="dk1"/>
              </a:solidFill>
            </a:endParaRPr>
          </a:p>
          <a:p>
            <a:pPr indent="-314325" lvl="1" marL="914400" rtl="0" algn="l">
              <a:spcBef>
                <a:spcPts val="0"/>
              </a:spcBef>
              <a:spcAft>
                <a:spcPts val="0"/>
              </a:spcAft>
              <a:buClr>
                <a:schemeClr val="dk1"/>
              </a:buClr>
              <a:buSzPts val="1350"/>
              <a:buChar char="○"/>
            </a:pPr>
            <a:r>
              <a:rPr lang="en-GB" sz="1350">
                <a:solidFill>
                  <a:schemeClr val="dk1"/>
                </a:solidFill>
              </a:rPr>
              <a:t>When tried to download from the provided google drive link I got “Error </a:t>
            </a:r>
            <a:r>
              <a:rPr b="1" lang="en-GB" sz="1350">
                <a:solidFill>
                  <a:schemeClr val="dk1"/>
                </a:solidFill>
              </a:rPr>
              <a:t>404 </a:t>
            </a:r>
            <a:r>
              <a:rPr lang="en-GB" sz="1350">
                <a:solidFill>
                  <a:schemeClr val="dk1"/>
                </a:solidFill>
              </a:rPr>
              <a:t>The requested URL was not found on this server”.</a:t>
            </a:r>
            <a:endParaRPr sz="135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When tried to download it from its official website no free trial download link was found.</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Blind SQL injection in http://zero.webappsecurity.com.</a:t>
            </a:r>
            <a:endParaRPr/>
          </a:p>
        </p:txBody>
      </p:sp>
      <p:sp>
        <p:nvSpPr>
          <p:cNvPr id="73" name="Google Shape;73;p16"/>
          <p:cNvSpPr txBox="1"/>
          <p:nvPr>
            <p:ph idx="1" type="body"/>
          </p:nvPr>
        </p:nvSpPr>
        <p:spPr>
          <a:xfrm>
            <a:off x="311700" y="1152475"/>
            <a:ext cx="8520600" cy="369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Summary:-</a:t>
            </a:r>
            <a:endParaRPr>
              <a:solidFill>
                <a:schemeClr val="dk1"/>
              </a:solidFill>
            </a:endParaRPr>
          </a:p>
          <a:p>
            <a:pPr indent="0" lvl="0" marL="0" rtl="0" algn="l">
              <a:spcBef>
                <a:spcPts val="1200"/>
              </a:spcBef>
              <a:spcAft>
                <a:spcPts val="0"/>
              </a:spcAft>
              <a:buNone/>
            </a:pPr>
            <a:r>
              <a:rPr lang="en-GB">
                <a:solidFill>
                  <a:schemeClr val="dk1"/>
                </a:solidFill>
              </a:rPr>
              <a:t>Blind SQL injection vulnerability found at two</a:t>
            </a:r>
            <a:r>
              <a:rPr lang="en-GB">
                <a:solidFill>
                  <a:schemeClr val="dk1"/>
                </a:solidFill>
              </a:rPr>
              <a:t> places in url</a:t>
            </a:r>
            <a:r>
              <a:rPr lang="en-GB">
                <a:solidFill>
                  <a:schemeClr val="dk1"/>
                </a:solidFill>
              </a:rPr>
              <a:t> </a:t>
            </a:r>
            <a:r>
              <a:rPr lang="en-GB">
                <a:solidFill>
                  <a:schemeClr val="dk1"/>
                </a:solidFill>
              </a:rPr>
              <a:t>http://zero.webappsecurity.com/bank/pay-bills.html </a:t>
            </a:r>
            <a:r>
              <a:rPr lang="en-GB">
                <a:solidFill>
                  <a:schemeClr val="dk1"/>
                </a:solidFill>
              </a:rPr>
              <a:t>of http://zero.webappsecurity.com, first at the question mark icon in the Pay Saved Payee subtab and second in the Purchase Foreign Currency subtab at select currency option list . By exploiting this vulnerability and doing</a:t>
            </a:r>
            <a:r>
              <a:rPr lang="en-GB">
                <a:solidFill>
                  <a:schemeClr val="dk1"/>
                </a:solidFill>
              </a:rPr>
              <a:t> hit and trial </a:t>
            </a:r>
            <a:r>
              <a:rPr lang="en-GB">
                <a:solidFill>
                  <a:schemeClr val="dk1"/>
                </a:solidFill>
              </a:rPr>
              <a:t>an attacker can map the whole database by carefully analysing whether the POST request returns true or false by inserting a carefully crafted payload in the vulnerable parameter. In our website payeeId (used in the first subtab ) and currencyId (used in the second subtab) are vulnerable.</a:t>
            </a:r>
            <a:endParaRPr>
              <a:solidFill>
                <a:schemeClr val="dk1"/>
              </a:solidFill>
            </a:endParaRPr>
          </a:p>
          <a:p>
            <a:pPr indent="0" lvl="0" marL="0" rtl="0" algn="l">
              <a:spcBef>
                <a:spcPts val="1200"/>
              </a:spcBef>
              <a:spcAft>
                <a:spcPts val="1200"/>
              </a:spcAft>
              <a:buNone/>
            </a:pPr>
            <a:r>
              <a:rPr b="1" lang="en-GB">
                <a:solidFill>
                  <a:schemeClr val="dk1"/>
                </a:solidFill>
              </a:rPr>
              <a:t>Tools Used: - </a:t>
            </a:r>
            <a:r>
              <a:rPr lang="en-GB">
                <a:solidFill>
                  <a:schemeClr val="dk1"/>
                </a:solidFill>
              </a:rPr>
              <a:t>Burpsuite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Reproduce:-</a:t>
            </a:r>
            <a:endParaRPr/>
          </a:p>
        </p:txBody>
      </p:sp>
      <p:sp>
        <p:nvSpPr>
          <p:cNvPr id="79" name="Google Shape;79;p17"/>
          <p:cNvSpPr txBox="1"/>
          <p:nvPr>
            <p:ph idx="1" type="body"/>
          </p:nvPr>
        </p:nvSpPr>
        <p:spPr>
          <a:xfrm>
            <a:off x="311700" y="1152475"/>
            <a:ext cx="8520600" cy="375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GB">
                <a:solidFill>
                  <a:schemeClr val="dk1"/>
                </a:solidFill>
              </a:rPr>
              <a:t>Login to http://zero.webappsecurity.com/login.html with username=username and password=password. (Obtained from http://bugmenot.com/view/zero.webappsecurity.com.)</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Go to Pay Bills section.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Setup manual proxy on the web browser being used and open burpsuite configured accordingly with intercept on.</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In the Pay Saved Payee subtab:</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Click on the question mark symbol. A request gets generated and intercepted in burpsuite.</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Send the intercepted request to repeater.</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In the repeater change payeeId value  from sprint to ' and click on send.</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The query statement gets revealed in the exception part of the response.</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Set payeeId=' or '1 '='1 and click on send.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Reproduce (Continued...):-</a:t>
            </a:r>
            <a:endParaRPr/>
          </a:p>
        </p:txBody>
      </p:sp>
      <p:sp>
        <p:nvSpPr>
          <p:cNvPr id="85" name="Google Shape;85;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AutoNum type="arabicPeriod" startAt="5"/>
            </a:pPr>
            <a:r>
              <a:rPr lang="en-GB" sz="2100">
                <a:solidFill>
                  <a:schemeClr val="dk1"/>
                </a:solidFill>
              </a:rPr>
              <a:t>Change the proxy setting of browser back to default and go to the Purchase Foreign Currency subtab.</a:t>
            </a:r>
            <a:endParaRPr sz="2100">
              <a:solidFill>
                <a:schemeClr val="dk1"/>
              </a:solidFill>
            </a:endParaRPr>
          </a:p>
          <a:p>
            <a:pPr indent="-361950" lvl="0" marL="457200" rtl="0" algn="l">
              <a:spcBef>
                <a:spcPts val="0"/>
              </a:spcBef>
              <a:spcAft>
                <a:spcPts val="0"/>
              </a:spcAft>
              <a:buClr>
                <a:schemeClr val="dk1"/>
              </a:buClr>
              <a:buSzPts val="2100"/>
              <a:buAutoNum type="arabicPeriod" startAt="5"/>
            </a:pPr>
            <a:r>
              <a:rPr lang="en-GB" sz="2100">
                <a:solidFill>
                  <a:schemeClr val="dk1"/>
                </a:solidFill>
              </a:rPr>
              <a:t>Change the proxy settings of the browser again to manual proxy so that burpsuite can intercept the request.</a:t>
            </a:r>
            <a:endParaRPr sz="2100">
              <a:solidFill>
                <a:schemeClr val="dk1"/>
              </a:solidFill>
            </a:endParaRPr>
          </a:p>
          <a:p>
            <a:pPr indent="-361950" lvl="0" marL="457200" rtl="0" algn="l">
              <a:spcBef>
                <a:spcPts val="0"/>
              </a:spcBef>
              <a:spcAft>
                <a:spcPts val="0"/>
              </a:spcAft>
              <a:buClr>
                <a:schemeClr val="dk1"/>
              </a:buClr>
              <a:buSzPts val="2100"/>
              <a:buAutoNum type="arabicPeriod" startAt="5"/>
            </a:pPr>
            <a:r>
              <a:rPr lang="en-GB" sz="2100">
                <a:solidFill>
                  <a:schemeClr val="dk1"/>
                </a:solidFill>
              </a:rPr>
              <a:t>Now in the </a:t>
            </a:r>
            <a:r>
              <a:rPr lang="en-GB" sz="2100">
                <a:solidFill>
                  <a:schemeClr val="dk1"/>
                </a:solidFill>
              </a:rPr>
              <a:t>Purchase Foreign Currency subtab:</a:t>
            </a:r>
            <a:endParaRPr sz="21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Select any currency from the currency select option list. A request gets generated and intercepted in the burpsuite. </a:t>
            </a:r>
            <a:endParaRPr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Go to Burpsuite and send the intercepted request to repeater.</a:t>
            </a:r>
            <a:endParaRPr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In the repeater change currencyId value to ' and click on send.</a:t>
            </a:r>
            <a:endParaRPr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The query statement gets revealed in the exception part of the response.</a:t>
            </a:r>
            <a:endParaRPr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Set currencyId=' or '1 '='1 and click on send.</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91" name="Google Shape;91;p19"/>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1) Query statement revealed using ‘ payload in payeeId:_</a:t>
            </a:r>
            <a:endParaRPr>
              <a:solidFill>
                <a:schemeClr val="dk1"/>
              </a:solidFill>
            </a:endParaRPr>
          </a:p>
        </p:txBody>
      </p:sp>
      <p:pic>
        <p:nvPicPr>
          <p:cNvPr id="92" name="Google Shape;92;p19"/>
          <p:cNvPicPr preferRelativeResize="0"/>
          <p:nvPr/>
        </p:nvPicPr>
        <p:blipFill>
          <a:blip r:embed="rId3">
            <a:alphaModFix/>
          </a:blip>
          <a:stretch>
            <a:fillRect/>
          </a:stretch>
        </p:blipFill>
        <p:spPr>
          <a:xfrm>
            <a:off x="313200" y="946800"/>
            <a:ext cx="8229600" cy="39585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98" name="Google Shape;98;p20"/>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2) All the entries of the column retrieved </a:t>
            </a:r>
            <a:r>
              <a:rPr lang="en-GB">
                <a:solidFill>
                  <a:schemeClr val="dk1"/>
                </a:solidFill>
              </a:rPr>
              <a:t>using </a:t>
            </a:r>
            <a:r>
              <a:rPr lang="en-GB">
                <a:solidFill>
                  <a:schemeClr val="dk1"/>
                </a:solidFill>
              </a:rPr>
              <a:t>' or '1 '='1</a:t>
            </a:r>
            <a:r>
              <a:rPr lang="en-GB">
                <a:solidFill>
                  <a:schemeClr val="dk1"/>
                </a:solidFill>
              </a:rPr>
              <a:t> payload in payeeId:_</a:t>
            </a:r>
            <a:endParaRPr>
              <a:solidFill>
                <a:schemeClr val="dk1"/>
              </a:solidFill>
            </a:endParaRPr>
          </a:p>
        </p:txBody>
      </p:sp>
      <p:pic>
        <p:nvPicPr>
          <p:cNvPr id="99" name="Google Shape;99;p20"/>
          <p:cNvPicPr preferRelativeResize="0"/>
          <p:nvPr/>
        </p:nvPicPr>
        <p:blipFill>
          <a:blip r:embed="rId3">
            <a:alphaModFix/>
          </a:blip>
          <a:stretch>
            <a:fillRect/>
          </a:stretch>
        </p:blipFill>
        <p:spPr>
          <a:xfrm>
            <a:off x="313200" y="946800"/>
            <a:ext cx="8229600" cy="39585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05" name="Google Shape;105;p21"/>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3</a:t>
            </a:r>
            <a:r>
              <a:rPr lang="en-GB">
                <a:solidFill>
                  <a:schemeClr val="dk1"/>
                </a:solidFill>
              </a:rPr>
              <a:t>) Query statement revealed using ‘ payload in currencyId:_</a:t>
            </a:r>
            <a:endParaRPr>
              <a:solidFill>
                <a:schemeClr val="dk1"/>
              </a:solidFill>
            </a:endParaRPr>
          </a:p>
        </p:txBody>
      </p:sp>
      <p:pic>
        <p:nvPicPr>
          <p:cNvPr id="106" name="Google Shape;106;p21"/>
          <p:cNvPicPr preferRelativeResize="0"/>
          <p:nvPr/>
        </p:nvPicPr>
        <p:blipFill>
          <a:blip r:embed="rId3">
            <a:alphaModFix/>
          </a:blip>
          <a:stretch>
            <a:fillRect/>
          </a:stretch>
        </p:blipFill>
        <p:spPr>
          <a:xfrm>
            <a:off x="313200" y="946800"/>
            <a:ext cx="8229600" cy="39585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