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7" r:id="rId5"/>
    <p:sldId id="278"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5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 Viet Trung 20173415" initials="NVT2" lastIdx="5" clrIdx="0">
    <p:extLst>
      <p:ext uri="{19B8F6BF-5375-455C-9EA6-DF929625EA0E}">
        <p15:presenceInfo xmlns:p15="http://schemas.microsoft.com/office/powerpoint/2012/main" userId="Ngo Viet Trung 2017341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128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6/3/2021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Hệ</a:t>
            </a:r>
            <a:r>
              <a:rPr lang="en-US" dirty="0"/>
              <a:t> </a:t>
            </a:r>
            <a:r>
              <a:rPr lang="en-US" dirty="0" err="1"/>
              <a:t>hỗ</a:t>
            </a:r>
            <a:r>
              <a:rPr lang="en-US" dirty="0"/>
              <a:t> </a:t>
            </a:r>
            <a:r>
              <a:rPr lang="en-US" dirty="0" err="1"/>
              <a:t>trợ</a:t>
            </a:r>
            <a:r>
              <a:rPr lang="en-US" dirty="0"/>
              <a:t> </a:t>
            </a:r>
            <a:r>
              <a:rPr lang="en-US" dirty="0" err="1"/>
              <a:t>quyết</a:t>
            </a:r>
            <a:r>
              <a:rPr lang="en-US" dirty="0"/>
              <a:t> </a:t>
            </a:r>
            <a:r>
              <a:rPr lang="en-US" dirty="0" err="1"/>
              <a:t>định</a:t>
            </a:r>
            <a:r>
              <a:rPr lang="en-US" dirty="0"/>
              <a:t> </a:t>
            </a:r>
            <a:r>
              <a:rPr lang="en-US" dirty="0" err="1"/>
              <a:t>dự</a:t>
            </a:r>
            <a:r>
              <a:rPr lang="en-US" dirty="0"/>
              <a:t> </a:t>
            </a:r>
            <a:r>
              <a:rPr lang="en-US" dirty="0" err="1"/>
              <a:t>báo</a:t>
            </a:r>
            <a:r>
              <a:rPr lang="en-US" dirty="0"/>
              <a:t> </a:t>
            </a:r>
            <a:r>
              <a:rPr lang="en-US" dirty="0" err="1"/>
              <a:t>lượng</a:t>
            </a:r>
            <a:r>
              <a:rPr lang="en-US" dirty="0"/>
              <a:t> </a:t>
            </a:r>
            <a:r>
              <a:rPr lang="en-US" dirty="0" err="1"/>
              <a:t>xe</a:t>
            </a:r>
            <a:r>
              <a:rPr lang="en-US" dirty="0"/>
              <a:t> </a:t>
            </a:r>
            <a:r>
              <a:rPr lang="en-US" dirty="0" err="1"/>
              <a:t>hơi</a:t>
            </a:r>
            <a:r>
              <a:rPr lang="en-US" dirty="0"/>
              <a:t> </a:t>
            </a:r>
            <a:r>
              <a:rPr lang="en-US" dirty="0" err="1"/>
              <a:t>tiêu</a:t>
            </a:r>
            <a:r>
              <a:rPr lang="en-US" dirty="0"/>
              <a:t> </a:t>
            </a:r>
            <a:r>
              <a:rPr lang="en-US" dirty="0" err="1"/>
              <a:t>thụ</a:t>
            </a:r>
            <a:r>
              <a:rPr lang="en-US" dirty="0"/>
              <a:t> </a:t>
            </a:r>
            <a:r>
              <a:rPr lang="en-US" dirty="0" err="1"/>
              <a:t>tại</a:t>
            </a:r>
            <a:r>
              <a:rPr lang="en-US" dirty="0"/>
              <a:t> </a:t>
            </a:r>
            <a:r>
              <a:rPr lang="en-US" dirty="0" err="1"/>
              <a:t>NaUy</a:t>
            </a:r>
            <a:endParaRPr lang="en-US" dirty="0"/>
          </a:p>
        </p:txBody>
      </p:sp>
      <p:sp>
        <p:nvSpPr>
          <p:cNvPr id="3" name="Subtitle 2"/>
          <p:cNvSpPr>
            <a:spLocks noGrp="1"/>
          </p:cNvSpPr>
          <p:nvPr>
            <p:ph type="subTitle" idx="1"/>
          </p:nvPr>
        </p:nvSpPr>
        <p:spPr>
          <a:xfrm>
            <a:off x="1143000" y="4491832"/>
            <a:ext cx="6858000" cy="1655762"/>
          </a:xfrm>
        </p:spPr>
        <p:txBody>
          <a:bodyPr/>
          <a:lstStyle/>
          <a:p>
            <a:r>
              <a:rPr lang="en-US" dirty="0" err="1"/>
              <a:t>Sinh</a:t>
            </a:r>
            <a:r>
              <a:rPr lang="en-US" dirty="0"/>
              <a:t> </a:t>
            </a:r>
            <a:r>
              <a:rPr lang="en-US" dirty="0" err="1"/>
              <a:t>viên</a:t>
            </a:r>
            <a:r>
              <a:rPr lang="en-US" dirty="0"/>
              <a:t>: Ngô Việt Trung</a:t>
            </a:r>
          </a:p>
          <a:p>
            <a:r>
              <a:rPr lang="en-US" dirty="0"/>
              <a:t>MSSV: 20173415</a:t>
            </a:r>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E947-83B2-4031-97DF-DC21BC45FDBF}"/>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dự</a:t>
            </a:r>
            <a:r>
              <a:rPr lang="en-US" dirty="0"/>
              <a:t> </a:t>
            </a:r>
            <a:r>
              <a:rPr lang="en-US" dirty="0" err="1"/>
              <a:t>báo</a:t>
            </a:r>
            <a:r>
              <a:rPr lang="en-US" dirty="0"/>
              <a:t>: </a:t>
            </a:r>
            <a:r>
              <a:rPr lang="en-US" dirty="0" err="1"/>
              <a:t>Tính</a:t>
            </a:r>
            <a:r>
              <a:rPr lang="en-US" dirty="0"/>
              <a:t> </a:t>
            </a:r>
            <a:r>
              <a:rPr lang="en-US" dirty="0" err="1"/>
              <a:t>dừng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DBC0B3-0D55-4758-BE6C-22ECCB4194A7}"/>
                  </a:ext>
                </a:extLst>
              </p:cNvPr>
              <p:cNvSpPr>
                <a:spLocks noGrp="1"/>
              </p:cNvSpPr>
              <p:nvPr>
                <p:ph idx="1"/>
              </p:nvPr>
            </p:nvSpPr>
            <p:spPr>
              <a:xfrm>
                <a:off x="488950" y="1238248"/>
                <a:ext cx="8026400" cy="5295902"/>
              </a:xfrm>
            </p:spPr>
            <p:txBody>
              <a:bodyPr>
                <a:normAutofit fontScale="25000" lnSpcReduction="20000"/>
              </a:bodyPr>
              <a:lstStyle/>
              <a:p>
                <a:pPr marL="0" indent="0">
                  <a:lnSpc>
                    <a:spcPct val="150000"/>
                  </a:lnSpc>
                  <a:buNone/>
                </a:pPr>
                <a:r>
                  <a:rPr lang="en-US" sz="7200" dirty="0"/>
                  <a:t>Sử </a:t>
                </a:r>
                <a:r>
                  <a:rPr lang="en-US" sz="7200" dirty="0" err="1"/>
                  <a:t>dụng</a:t>
                </a:r>
                <a:r>
                  <a:rPr lang="en-US" sz="7200" dirty="0"/>
                  <a:t> </a:t>
                </a:r>
                <a:r>
                  <a:rPr lang="en-US" sz="7200" dirty="0" err="1"/>
                  <a:t>phép</a:t>
                </a:r>
                <a:r>
                  <a:rPr lang="en-US" sz="7200" dirty="0"/>
                  <a:t> </a:t>
                </a:r>
                <a:r>
                  <a:rPr lang="en-US" sz="7200" dirty="0" err="1"/>
                  <a:t>thử</a:t>
                </a:r>
                <a:r>
                  <a:rPr lang="en-US" sz="7200" dirty="0"/>
                  <a:t> Dicker-Fuller (DF) </a:t>
                </a:r>
                <a:r>
                  <a:rPr lang="en-US" sz="7200" dirty="0" err="1"/>
                  <a:t>để</a:t>
                </a:r>
                <a:r>
                  <a:rPr lang="en-US" sz="7200" dirty="0"/>
                  <a:t> </a:t>
                </a:r>
                <a:r>
                  <a:rPr lang="en-US" sz="7200" dirty="0" err="1"/>
                  <a:t>kiểm</a:t>
                </a:r>
                <a:r>
                  <a:rPr lang="en-US" sz="7200" dirty="0"/>
                  <a:t> </a:t>
                </a:r>
                <a:r>
                  <a:rPr lang="en-US" sz="7200" dirty="0" err="1"/>
                  <a:t>tra</a:t>
                </a:r>
                <a:r>
                  <a:rPr lang="en-US" sz="7200" dirty="0"/>
                  <a:t> </a:t>
                </a:r>
                <a:r>
                  <a:rPr lang="en-US" sz="7200" dirty="0" err="1"/>
                  <a:t>tính</a:t>
                </a:r>
                <a:r>
                  <a:rPr lang="en-US" sz="7200" dirty="0"/>
                  <a:t> </a:t>
                </a:r>
                <a:r>
                  <a:rPr lang="en-US" sz="7200" dirty="0" err="1"/>
                  <a:t>dừng</a:t>
                </a:r>
                <a:r>
                  <a:rPr lang="en-US" sz="7200" dirty="0"/>
                  <a:t>:</a:t>
                </a:r>
              </a:p>
              <a:p>
                <a:pPr>
                  <a:lnSpc>
                    <a:spcPct val="150000"/>
                  </a:lnSpc>
                </a:pPr>
                <a:r>
                  <a:rPr lang="en-US" sz="7200" b="0" dirty="0"/>
                  <a:t> </a:t>
                </a:r>
                <a:r>
                  <a:rPr lang="en-US" sz="7200" b="0" dirty="0" err="1"/>
                  <a:t>Giả</a:t>
                </a:r>
                <a:r>
                  <a:rPr lang="en-US" sz="7200" b="0" dirty="0"/>
                  <a:t> </a:t>
                </a:r>
                <a:r>
                  <a:rPr lang="en-US" sz="7200" b="0" dirty="0" err="1"/>
                  <a:t>thiết</a:t>
                </a:r>
                <a:r>
                  <a:rPr lang="en-US" sz="7200" b="0" dirty="0"/>
                  <a:t> </a:t>
                </a:r>
                <a:r>
                  <a:rPr lang="en-US" sz="7200" b="0" dirty="0" err="1"/>
                  <a:t>không</a:t>
                </a:r>
                <a:r>
                  <a:rPr lang="en-US" sz="7200" b="0" dirty="0"/>
                  <a:t> </a:t>
                </a:r>
                <a14:m>
                  <m:oMath xmlns:m="http://schemas.openxmlformats.org/officeDocument/2006/math">
                    <m:sSub>
                      <m:sSubPr>
                        <m:ctrlPr>
                          <a:rPr lang="en-US" sz="7200" b="0" i="1" smtClean="0">
                            <a:latin typeface="Cambria Math" panose="02040503050406030204" pitchFamily="18" charset="0"/>
                          </a:rPr>
                        </m:ctrlPr>
                      </m:sSubPr>
                      <m:e>
                        <m:r>
                          <a:rPr lang="en-US" sz="7200" b="0" i="1" smtClean="0">
                            <a:latin typeface="Cambria Math" panose="02040503050406030204" pitchFamily="18" charset="0"/>
                          </a:rPr>
                          <m:t>𝐻</m:t>
                        </m:r>
                      </m:e>
                      <m:sub>
                        <m:r>
                          <a:rPr lang="en-US" sz="7200" b="0" i="1" smtClean="0">
                            <a:latin typeface="Cambria Math" panose="02040503050406030204" pitchFamily="18" charset="0"/>
                          </a:rPr>
                          <m:t>0</m:t>
                        </m:r>
                      </m:sub>
                    </m:sSub>
                  </m:oMath>
                </a14:m>
                <a:r>
                  <a:rPr lang="en-US" sz="7200" dirty="0"/>
                  <a:t>: </a:t>
                </a:r>
                <a:r>
                  <a:rPr lang="en-US" sz="7200" dirty="0" err="1"/>
                  <a:t>Chuỗi</a:t>
                </a:r>
                <a:r>
                  <a:rPr lang="en-US" sz="7200" dirty="0"/>
                  <a:t> </a:t>
                </a:r>
                <a:r>
                  <a:rPr lang="en-US" sz="7200" dirty="0" err="1"/>
                  <a:t>thời</a:t>
                </a:r>
                <a:r>
                  <a:rPr lang="en-US" sz="7200" dirty="0"/>
                  <a:t> </a:t>
                </a:r>
                <a:r>
                  <a:rPr lang="en-US" sz="7200" dirty="0" err="1"/>
                  <a:t>gian</a:t>
                </a:r>
                <a:r>
                  <a:rPr lang="en-US" sz="7200" dirty="0"/>
                  <a:t> </a:t>
                </a:r>
                <a:r>
                  <a:rPr lang="en-US" sz="7200" dirty="0" err="1"/>
                  <a:t>không</a:t>
                </a:r>
                <a:r>
                  <a:rPr lang="en-US" sz="7200" dirty="0"/>
                  <a:t> </a:t>
                </a:r>
                <a:r>
                  <a:rPr lang="en-US" sz="7200" dirty="0" err="1"/>
                  <a:t>có</a:t>
                </a:r>
                <a:r>
                  <a:rPr lang="en-US" sz="7200" dirty="0"/>
                  <a:t> </a:t>
                </a:r>
                <a:r>
                  <a:rPr lang="en-US" sz="7200" dirty="0" err="1"/>
                  <a:t>tính</a:t>
                </a:r>
                <a:r>
                  <a:rPr lang="en-US" sz="7200" dirty="0"/>
                  <a:t> </a:t>
                </a:r>
                <a:r>
                  <a:rPr lang="en-US" sz="7200" dirty="0" err="1"/>
                  <a:t>dừng</a:t>
                </a:r>
                <a:r>
                  <a:rPr lang="en-US" sz="7200" dirty="0"/>
                  <a:t>.</a:t>
                </a:r>
              </a:p>
              <a:p>
                <a:pPr>
                  <a:lnSpc>
                    <a:spcPct val="150000"/>
                  </a:lnSpc>
                </a:pPr>
                <a:r>
                  <a:rPr lang="en-US" sz="7200" dirty="0"/>
                  <a:t>Khi </a:t>
                </a:r>
                <a:r>
                  <a:rPr lang="en-US" sz="7200" dirty="0" err="1"/>
                  <a:t>đó</a:t>
                </a:r>
                <a:r>
                  <a:rPr lang="en-US" sz="7200" dirty="0"/>
                  <a:t>, </a:t>
                </a:r>
                <a:r>
                  <a:rPr lang="en-US" sz="7200" dirty="0" err="1"/>
                  <a:t>Đối</a:t>
                </a:r>
                <a:r>
                  <a:rPr lang="en-US" sz="7200" dirty="0"/>
                  <a:t> </a:t>
                </a:r>
                <a:r>
                  <a:rPr lang="en-US" sz="7200" dirty="0" err="1"/>
                  <a:t>thuyết</a:t>
                </a:r>
                <a:r>
                  <a:rPr lang="en-US" sz="7200" dirty="0"/>
                  <a:t> </a:t>
                </a:r>
                <a14:m>
                  <m:oMath xmlns:m="http://schemas.openxmlformats.org/officeDocument/2006/math">
                    <m:sSub>
                      <m:sSubPr>
                        <m:ctrlPr>
                          <a:rPr lang="en-US" sz="7200" b="0" i="1" smtClean="0">
                            <a:latin typeface="Cambria Math" panose="02040503050406030204" pitchFamily="18" charset="0"/>
                          </a:rPr>
                        </m:ctrlPr>
                      </m:sSubPr>
                      <m:e>
                        <m:r>
                          <a:rPr lang="en-US" sz="7200" b="0" i="1" smtClean="0">
                            <a:latin typeface="Cambria Math" panose="02040503050406030204" pitchFamily="18" charset="0"/>
                          </a:rPr>
                          <m:t>𝐻</m:t>
                        </m:r>
                      </m:e>
                      <m:sub>
                        <m:r>
                          <a:rPr lang="en-US" sz="7200" b="0" i="1" smtClean="0">
                            <a:latin typeface="Cambria Math" panose="02040503050406030204" pitchFamily="18" charset="0"/>
                          </a:rPr>
                          <m:t>1</m:t>
                        </m:r>
                      </m:sub>
                    </m:sSub>
                  </m:oMath>
                </a14:m>
                <a:r>
                  <a:rPr lang="en-US" sz="7200" dirty="0"/>
                  <a:t>: </a:t>
                </a:r>
                <a:r>
                  <a:rPr lang="en-US" sz="7200" dirty="0" err="1"/>
                  <a:t>Chuỗi</a:t>
                </a:r>
                <a:r>
                  <a:rPr lang="en-US" sz="7200" dirty="0"/>
                  <a:t> </a:t>
                </a:r>
                <a:r>
                  <a:rPr lang="en-US" sz="7200" dirty="0" err="1"/>
                  <a:t>thời</a:t>
                </a:r>
                <a:r>
                  <a:rPr lang="en-US" sz="7200" dirty="0"/>
                  <a:t> </a:t>
                </a:r>
                <a:r>
                  <a:rPr lang="en-US" sz="7200" dirty="0" err="1"/>
                  <a:t>gian</a:t>
                </a:r>
                <a:r>
                  <a:rPr lang="en-US" sz="7200" dirty="0"/>
                  <a:t> </a:t>
                </a:r>
                <a:r>
                  <a:rPr lang="en-US" sz="7200" dirty="0" err="1"/>
                  <a:t>có</a:t>
                </a:r>
                <a:r>
                  <a:rPr lang="en-US" sz="7200" dirty="0"/>
                  <a:t> </a:t>
                </a:r>
                <a:r>
                  <a:rPr lang="en-US" sz="7200" dirty="0" err="1"/>
                  <a:t>tính</a:t>
                </a:r>
                <a:r>
                  <a:rPr lang="en-US" sz="7200" dirty="0"/>
                  <a:t> </a:t>
                </a:r>
                <a:r>
                  <a:rPr lang="en-US" sz="7200" dirty="0" err="1"/>
                  <a:t>dừng</a:t>
                </a:r>
                <a:r>
                  <a:rPr lang="en-US" sz="7200" dirty="0"/>
                  <a:t>.</a:t>
                </a:r>
              </a:p>
              <a:p>
                <a:pPr>
                  <a:lnSpc>
                    <a:spcPct val="150000"/>
                  </a:lnSpc>
                </a:pPr>
                <a:endParaRPr lang="en-US" sz="7200" dirty="0"/>
              </a:p>
              <a:p>
                <a:pPr>
                  <a:lnSpc>
                    <a:spcPct val="150000"/>
                  </a:lnSpc>
                </a:pPr>
                <a:endParaRPr lang="en-US" sz="7200" dirty="0"/>
              </a:p>
              <a:p>
                <a:pPr>
                  <a:lnSpc>
                    <a:spcPct val="150000"/>
                  </a:lnSpc>
                </a:pPr>
                <a:endParaRPr lang="en-US" sz="7200" dirty="0"/>
              </a:p>
              <a:p>
                <a:pPr>
                  <a:lnSpc>
                    <a:spcPct val="150000"/>
                  </a:lnSpc>
                </a:pPr>
                <a:endParaRPr lang="en-US" sz="7200" dirty="0"/>
              </a:p>
              <a:p>
                <a:pPr>
                  <a:lnSpc>
                    <a:spcPct val="150000"/>
                  </a:lnSpc>
                </a:pPr>
                <a:endParaRPr lang="en-US" sz="7200" dirty="0"/>
              </a:p>
              <a:p>
                <a:pPr marL="0" indent="0">
                  <a:lnSpc>
                    <a:spcPct val="150000"/>
                  </a:lnSpc>
                  <a:buNone/>
                </a:pPr>
                <a:endParaRPr lang="en-US" sz="7200" dirty="0"/>
              </a:p>
              <a:p>
                <a:pPr>
                  <a:lnSpc>
                    <a:spcPct val="150000"/>
                  </a:lnSpc>
                </a:pPr>
                <a:r>
                  <a:rPr lang="en-US" sz="7200" dirty="0" err="1"/>
                  <a:t>Từ</a:t>
                </a:r>
                <a:r>
                  <a:rPr lang="en-US" sz="7200" dirty="0"/>
                  <a:t> </a:t>
                </a:r>
                <a:r>
                  <a:rPr lang="en-US" sz="7200" dirty="0" err="1"/>
                  <a:t>trên</a:t>
                </a:r>
                <a:r>
                  <a:rPr lang="en-US" sz="7200" dirty="0"/>
                  <a:t> </a:t>
                </a:r>
                <a:r>
                  <a:rPr lang="en-US" sz="7200" dirty="0" err="1"/>
                  <a:t>bảng</a:t>
                </a:r>
                <a:r>
                  <a:rPr lang="en-US" sz="7200" dirty="0"/>
                  <a:t>, </a:t>
                </a:r>
                <a:r>
                  <a:rPr lang="en-US" sz="7200" dirty="0" err="1"/>
                  <a:t>với</a:t>
                </a:r>
                <a:r>
                  <a:rPr lang="en-US" sz="7200" dirty="0"/>
                  <a:t> </a:t>
                </a:r>
                <a:r>
                  <a:rPr lang="en-US" sz="7200" dirty="0" err="1"/>
                  <a:t>giá</a:t>
                </a:r>
                <a:r>
                  <a:rPr lang="en-US" sz="7200" dirty="0"/>
                  <a:t> </a:t>
                </a:r>
                <a:r>
                  <a:rPr lang="en-US" sz="7200" dirty="0" err="1"/>
                  <a:t>trị</a:t>
                </a:r>
                <a:r>
                  <a:rPr lang="en-US" sz="7200" dirty="0"/>
                  <a:t> </a:t>
                </a:r>
                <a14:m>
                  <m:oMath xmlns:m="http://schemas.openxmlformats.org/officeDocument/2006/math">
                    <m:r>
                      <a:rPr lang="en-US" sz="7200" i="1" dirty="0" smtClean="0">
                        <a:latin typeface="Cambria Math" panose="02040503050406030204" pitchFamily="18" charset="0"/>
                      </a:rPr>
                      <m:t>𝑝</m:t>
                    </m:r>
                    <m:r>
                      <a:rPr lang="en-US" sz="7200" b="0" i="1" dirty="0" smtClean="0">
                        <a:latin typeface="Cambria Math" panose="02040503050406030204" pitchFamily="18" charset="0"/>
                      </a:rPr>
                      <m:t>−</m:t>
                    </m:r>
                    <m:r>
                      <a:rPr lang="en-US" sz="7200" b="0" i="1" dirty="0" smtClean="0">
                        <a:latin typeface="Cambria Math" panose="02040503050406030204" pitchFamily="18" charset="0"/>
                      </a:rPr>
                      <m:t>𝑣𝑎𝑙𝑢𝑒</m:t>
                    </m:r>
                    <m:r>
                      <a:rPr lang="en-US" sz="7200" i="1" dirty="0" smtClean="0">
                        <a:latin typeface="Cambria Math" panose="02040503050406030204" pitchFamily="18" charset="0"/>
                      </a:rPr>
                      <m:t> = 0.000004 &lt; 0.05 </m:t>
                    </m:r>
                  </m:oMath>
                </a14:m>
                <a:r>
                  <a:rPr lang="en-US" sz="7200" dirty="0" err="1"/>
                  <a:t>của</a:t>
                </a:r>
                <a:r>
                  <a:rPr lang="en-US" sz="7200" dirty="0"/>
                  <a:t> </a:t>
                </a:r>
                <a:r>
                  <a:rPr lang="en-US" sz="7200" dirty="0" err="1"/>
                  <a:t>chuỗi</a:t>
                </a:r>
                <a:r>
                  <a:rPr lang="en-US" sz="7200" dirty="0"/>
                  <a:t> </a:t>
                </a:r>
                <a:r>
                  <a:rPr lang="en-US" sz="7200" dirty="0" err="1"/>
                  <a:t>thời</a:t>
                </a:r>
                <a:r>
                  <a:rPr lang="en-US" sz="7200" dirty="0"/>
                  <a:t> </a:t>
                </a:r>
                <a:r>
                  <a:rPr lang="en-US" sz="7200" dirty="0" err="1"/>
                  <a:t>gian</a:t>
                </a:r>
                <a:r>
                  <a:rPr lang="en-US" sz="7200" dirty="0"/>
                  <a:t> </a:t>
                </a:r>
                <a:r>
                  <a:rPr lang="en-US" sz="7200" dirty="0" err="1"/>
                  <a:t>sai</a:t>
                </a:r>
                <a:r>
                  <a:rPr lang="en-US" sz="7200" dirty="0"/>
                  <a:t> </a:t>
                </a:r>
                <a:r>
                  <a:rPr lang="en-US" sz="7200" dirty="0" err="1"/>
                  <a:t>phân</a:t>
                </a:r>
                <a:r>
                  <a:rPr lang="en-US" sz="7200" dirty="0"/>
                  <a:t> 1 </a:t>
                </a:r>
                <a:r>
                  <a:rPr lang="en-US" sz="7200" dirty="0" err="1"/>
                  <a:t>lần</a:t>
                </a:r>
                <a:r>
                  <a:rPr lang="en-US" sz="7200" dirty="0"/>
                  <a:t>, ta </a:t>
                </a:r>
                <a:r>
                  <a:rPr lang="en-US" sz="7200" dirty="0" err="1"/>
                  <a:t>có</a:t>
                </a:r>
                <a:r>
                  <a:rPr lang="en-US" sz="7200" dirty="0"/>
                  <a:t> </a:t>
                </a:r>
                <a:r>
                  <a:rPr lang="en-US" sz="7200" dirty="0" err="1"/>
                  <a:t>thể</a:t>
                </a:r>
                <a:r>
                  <a:rPr lang="en-US" sz="7200" dirty="0"/>
                  <a:t> </a:t>
                </a:r>
                <a:r>
                  <a:rPr lang="en-US" sz="7200" dirty="0" err="1"/>
                  <a:t>bác</a:t>
                </a:r>
                <a:r>
                  <a:rPr lang="en-US" sz="7200" dirty="0"/>
                  <a:t> </a:t>
                </a:r>
                <a:r>
                  <a:rPr lang="en-US" sz="7200" dirty="0" err="1"/>
                  <a:t>bỏ</a:t>
                </a:r>
                <a:r>
                  <a:rPr lang="en-US" sz="7200" dirty="0"/>
                  <a:t> </a:t>
                </a:r>
                <a14:m>
                  <m:oMath xmlns:m="http://schemas.openxmlformats.org/officeDocument/2006/math">
                    <m:sSub>
                      <m:sSubPr>
                        <m:ctrlPr>
                          <a:rPr lang="en-US" sz="7200" b="0" i="1" smtClean="0">
                            <a:latin typeface="Cambria Math" panose="02040503050406030204" pitchFamily="18" charset="0"/>
                          </a:rPr>
                        </m:ctrlPr>
                      </m:sSubPr>
                      <m:e>
                        <m:r>
                          <a:rPr lang="en-US" sz="7200" b="0" i="1" smtClean="0">
                            <a:latin typeface="Cambria Math" panose="02040503050406030204" pitchFamily="18" charset="0"/>
                          </a:rPr>
                          <m:t>𝐻</m:t>
                        </m:r>
                      </m:e>
                      <m:sub>
                        <m:r>
                          <a:rPr lang="en-US" sz="7200" b="0" i="1" smtClean="0">
                            <a:latin typeface="Cambria Math" panose="02040503050406030204" pitchFamily="18" charset="0"/>
                          </a:rPr>
                          <m:t>0</m:t>
                        </m:r>
                      </m:sub>
                    </m:sSub>
                  </m:oMath>
                </a14:m>
                <a:r>
                  <a:rPr lang="en-US" sz="7200" dirty="0"/>
                  <a:t>, </a:t>
                </a:r>
                <a:r>
                  <a:rPr lang="en-US" sz="7200" dirty="0" err="1"/>
                  <a:t>tức</a:t>
                </a:r>
                <a:r>
                  <a:rPr lang="en-US" sz="7200" dirty="0"/>
                  <a:t> </a:t>
                </a:r>
                <a:r>
                  <a:rPr lang="en-US" sz="7200" dirty="0" err="1"/>
                  <a:t>là</a:t>
                </a:r>
                <a:r>
                  <a:rPr lang="en-US" sz="7200" dirty="0"/>
                  <a:t> </a:t>
                </a:r>
                <a:r>
                  <a:rPr lang="en-US" sz="7200" dirty="0" err="1"/>
                  <a:t>chuỗi</a:t>
                </a:r>
                <a:r>
                  <a:rPr lang="en-US" sz="7200" dirty="0"/>
                  <a:t> </a:t>
                </a:r>
                <a:r>
                  <a:rPr lang="en-US" sz="7200" dirty="0" err="1"/>
                  <a:t>thời</a:t>
                </a:r>
                <a:r>
                  <a:rPr lang="en-US" sz="7200" dirty="0"/>
                  <a:t> </a:t>
                </a:r>
                <a:r>
                  <a:rPr lang="en-US" sz="7200" dirty="0" err="1"/>
                  <a:t>gian</a:t>
                </a:r>
                <a:r>
                  <a:rPr lang="en-US" sz="7200" dirty="0"/>
                  <a:t> </a:t>
                </a:r>
                <a:r>
                  <a:rPr lang="en-US" sz="7200" dirty="0" err="1"/>
                  <a:t>này</a:t>
                </a:r>
                <a:r>
                  <a:rPr lang="en-US" sz="7200" dirty="0"/>
                  <a:t> </a:t>
                </a:r>
                <a:r>
                  <a:rPr lang="en-US" sz="7200" dirty="0" err="1"/>
                  <a:t>có</a:t>
                </a:r>
                <a:r>
                  <a:rPr lang="en-US" sz="7200" dirty="0"/>
                  <a:t> </a:t>
                </a:r>
                <a:r>
                  <a:rPr lang="en-US" sz="7200" dirty="0" err="1"/>
                  <a:t>tính</a:t>
                </a:r>
                <a:r>
                  <a:rPr lang="en-US" sz="7200" dirty="0"/>
                  <a:t> </a:t>
                </a:r>
                <a:r>
                  <a:rPr lang="en-US" sz="7200" dirty="0" err="1"/>
                  <a:t>dừng</a:t>
                </a:r>
                <a:r>
                  <a:rPr lang="en-US" sz="7200" dirty="0"/>
                  <a:t>. </a:t>
                </a:r>
              </a:p>
              <a:p>
                <a:pPr>
                  <a:lnSpc>
                    <a:spcPct val="150000"/>
                  </a:lnSpc>
                </a:pPr>
                <a:r>
                  <a:rPr lang="en-US" sz="7200" dirty="0" err="1"/>
                  <a:t>Chọn</a:t>
                </a:r>
                <a:r>
                  <a:rPr lang="en-US" sz="7200" dirty="0"/>
                  <a:t> </a:t>
                </a:r>
                <a14:m>
                  <m:oMath xmlns:m="http://schemas.openxmlformats.org/officeDocument/2006/math">
                    <m:r>
                      <a:rPr lang="en-US" sz="7200" i="1" dirty="0" smtClean="0">
                        <a:latin typeface="Cambria Math" panose="02040503050406030204" pitchFamily="18" charset="0"/>
                      </a:rPr>
                      <m:t>𝑑</m:t>
                    </m:r>
                    <m:r>
                      <a:rPr lang="en-US" sz="7200" i="1" dirty="0" smtClean="0">
                        <a:latin typeface="Cambria Math" panose="02040503050406030204" pitchFamily="18" charset="0"/>
                      </a:rPr>
                      <m:t>=1</m:t>
                    </m:r>
                  </m:oMath>
                </a14:m>
                <a:r>
                  <a:rPr lang="en-US" sz="7200" dirty="0"/>
                  <a:t>, </a:t>
                </a:r>
                <a:r>
                  <a:rPr lang="en-US" sz="7200" dirty="0" err="1"/>
                  <a:t>khi</a:t>
                </a:r>
                <a:r>
                  <a:rPr lang="en-US" sz="7200" dirty="0"/>
                  <a:t> </a:t>
                </a:r>
                <a:r>
                  <a:rPr lang="en-US" sz="7200" dirty="0" err="1"/>
                  <a:t>đó</a:t>
                </a:r>
                <a:r>
                  <a:rPr lang="en-US" sz="7200" dirty="0"/>
                  <a:t> </a:t>
                </a:r>
                <a14:m>
                  <m:oMath xmlns:m="http://schemas.openxmlformats.org/officeDocument/2006/math">
                    <m:r>
                      <a:rPr lang="en-US" sz="7200" i="1" dirty="0" smtClean="0">
                        <a:latin typeface="Cambria Math" panose="02040503050406030204" pitchFamily="18" charset="0"/>
                      </a:rPr>
                      <m:t>𝐷</m:t>
                    </m:r>
                    <m:r>
                      <a:rPr lang="en-US" sz="7200" i="1" dirty="0" smtClean="0">
                        <a:latin typeface="Cambria Math" panose="02040503050406030204" pitchFamily="18" charset="0"/>
                      </a:rPr>
                      <m:t>=1</m:t>
                    </m:r>
                  </m:oMath>
                </a14:m>
                <a:r>
                  <a:rPr lang="en-US" sz="7200" dirty="0"/>
                  <a:t>.</a:t>
                </a:r>
              </a:p>
              <a:p>
                <a:endParaRPr lang="en-US" dirty="0"/>
              </a:p>
            </p:txBody>
          </p:sp>
        </mc:Choice>
        <mc:Fallback>
          <p:sp>
            <p:nvSpPr>
              <p:cNvPr id="3" name="Content Placeholder 2">
                <a:extLst>
                  <a:ext uri="{FF2B5EF4-FFF2-40B4-BE49-F238E27FC236}">
                    <a16:creationId xmlns:a16="http://schemas.microsoft.com/office/drawing/2014/main" id="{70DBC0B3-0D55-4758-BE6C-22ECCB4194A7}"/>
                  </a:ext>
                </a:extLst>
              </p:cNvPr>
              <p:cNvSpPr>
                <a:spLocks noGrp="1" noRot="1" noChangeAspect="1" noMove="1" noResize="1" noEditPoints="1" noAdjustHandles="1" noChangeArrowheads="1" noChangeShapeType="1" noTextEdit="1"/>
              </p:cNvSpPr>
              <p:nvPr>
                <p:ph idx="1"/>
              </p:nvPr>
            </p:nvSpPr>
            <p:spPr>
              <a:xfrm>
                <a:off x="488950" y="1238248"/>
                <a:ext cx="8026400" cy="5295902"/>
              </a:xfrm>
              <a:blipFill>
                <a:blip r:embed="rId2"/>
                <a:stretch>
                  <a:fillRect l="-607" b="-2992"/>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DE0AA748-9732-4F9C-97F0-15053E3F88BD}"/>
              </a:ext>
            </a:extLst>
          </p:cNvPr>
          <p:cNvGraphicFramePr>
            <a:graphicFrameLocks noGrp="1"/>
          </p:cNvGraphicFramePr>
          <p:nvPr>
            <p:extLst>
              <p:ext uri="{D42A27DB-BD31-4B8C-83A1-F6EECF244321}">
                <p14:modId xmlns:p14="http://schemas.microsoft.com/office/powerpoint/2010/main" val="3194523351"/>
              </p:ext>
            </p:extLst>
          </p:nvPr>
        </p:nvGraphicFramePr>
        <p:xfrm>
          <a:off x="558800" y="2803524"/>
          <a:ext cx="7886700" cy="2298701"/>
        </p:xfrm>
        <a:graphic>
          <a:graphicData uri="http://schemas.openxmlformats.org/drawingml/2006/table">
            <a:tbl>
              <a:tblPr>
                <a:tableStyleId>{5C22544A-7EE6-4342-B048-85BDC9FD1C3A}</a:tableStyleId>
              </a:tblPr>
              <a:tblGrid>
                <a:gridCol w="3943350">
                  <a:extLst>
                    <a:ext uri="{9D8B030D-6E8A-4147-A177-3AD203B41FA5}">
                      <a16:colId xmlns:a16="http://schemas.microsoft.com/office/drawing/2014/main" val="1258847489"/>
                    </a:ext>
                  </a:extLst>
                </a:gridCol>
                <a:gridCol w="3943350">
                  <a:extLst>
                    <a:ext uri="{9D8B030D-6E8A-4147-A177-3AD203B41FA5}">
                      <a16:colId xmlns:a16="http://schemas.microsoft.com/office/drawing/2014/main" val="2446834210"/>
                    </a:ext>
                  </a:extLst>
                </a:gridCol>
              </a:tblGrid>
              <a:tr h="2298701">
                <a:tc>
                  <a:txBody>
                    <a:bodyPr/>
                    <a:lstStyle/>
                    <a:p>
                      <a:pPr algn="ctr"/>
                      <a:r>
                        <a:rPr lang="en-US" sz="1800" dirty="0" err="1"/>
                        <a:t>Chuỗi</a:t>
                      </a:r>
                      <a:r>
                        <a:rPr lang="en-US" sz="1800" dirty="0"/>
                        <a:t> </a:t>
                      </a:r>
                      <a:r>
                        <a:rPr lang="en-US" sz="1800" dirty="0" err="1"/>
                        <a:t>thời</a:t>
                      </a:r>
                      <a:r>
                        <a:rPr lang="en-US" sz="1800" dirty="0"/>
                        <a:t> </a:t>
                      </a:r>
                      <a:r>
                        <a:rPr lang="en-US" sz="1800" dirty="0" err="1"/>
                        <a:t>gian</a:t>
                      </a:r>
                      <a:r>
                        <a:rPr lang="en-US" sz="1800" dirty="0"/>
                        <a:t> ban </a:t>
                      </a:r>
                      <a:r>
                        <a:rPr lang="en-US" sz="1800" dirty="0" err="1"/>
                        <a:t>đầu</a:t>
                      </a:r>
                      <a:r>
                        <a:rPr lang="en-US" sz="1800" dirty="0"/>
                        <a:t>:</a:t>
                      </a:r>
                    </a:p>
                  </a:txBody>
                  <a:tcPr/>
                </a:tc>
                <a:tc>
                  <a:txBody>
                    <a:bodyPr/>
                    <a:lstStyle/>
                    <a:p>
                      <a:pPr algn="ctr"/>
                      <a:r>
                        <a:rPr lang="en-US" sz="1800" dirty="0" err="1"/>
                        <a:t>Chuỗi</a:t>
                      </a:r>
                      <a:r>
                        <a:rPr lang="en-US" sz="1800" dirty="0"/>
                        <a:t> </a:t>
                      </a:r>
                      <a:r>
                        <a:rPr lang="en-US" sz="1800" dirty="0" err="1"/>
                        <a:t>thời</a:t>
                      </a:r>
                      <a:r>
                        <a:rPr lang="en-US" sz="1800" dirty="0"/>
                        <a:t> </a:t>
                      </a:r>
                      <a:r>
                        <a:rPr lang="en-US" sz="1800" dirty="0" err="1"/>
                        <a:t>gian</a:t>
                      </a:r>
                      <a:r>
                        <a:rPr lang="en-US" sz="1800" dirty="0"/>
                        <a:t> </a:t>
                      </a:r>
                      <a:r>
                        <a:rPr lang="en-US" sz="1800" dirty="0" err="1"/>
                        <a:t>sai</a:t>
                      </a:r>
                      <a:r>
                        <a:rPr lang="en-US" sz="1800" dirty="0"/>
                        <a:t> </a:t>
                      </a:r>
                      <a:r>
                        <a:rPr lang="en-US" sz="1800" dirty="0" err="1"/>
                        <a:t>phân</a:t>
                      </a:r>
                      <a:r>
                        <a:rPr lang="en-US" sz="1800" dirty="0"/>
                        <a:t> 1 </a:t>
                      </a:r>
                      <a:r>
                        <a:rPr lang="en-US" sz="1800" dirty="0" err="1"/>
                        <a:t>lần</a:t>
                      </a:r>
                      <a:r>
                        <a:rPr lang="en-US" sz="1800" dirty="0"/>
                        <a:t>:</a:t>
                      </a:r>
                    </a:p>
                    <a:p>
                      <a:endParaRPr lang="en-US" dirty="0"/>
                    </a:p>
                  </a:txBody>
                  <a:tcPr/>
                </a:tc>
                <a:extLst>
                  <a:ext uri="{0D108BD9-81ED-4DB2-BD59-A6C34878D82A}">
                    <a16:rowId xmlns:a16="http://schemas.microsoft.com/office/drawing/2014/main" val="393913036"/>
                  </a:ext>
                </a:extLst>
              </a:tr>
            </a:tbl>
          </a:graphicData>
        </a:graphic>
      </p:graphicFrame>
      <p:pic>
        <p:nvPicPr>
          <p:cNvPr id="6" name="Picture 5">
            <a:extLst>
              <a:ext uri="{FF2B5EF4-FFF2-40B4-BE49-F238E27FC236}">
                <a16:creationId xmlns:a16="http://schemas.microsoft.com/office/drawing/2014/main" id="{199702B2-4619-4F24-8447-6B6320039192}"/>
              </a:ext>
            </a:extLst>
          </p:cNvPr>
          <p:cNvPicPr>
            <a:picLocks noChangeAspect="1"/>
          </p:cNvPicPr>
          <p:nvPr/>
        </p:nvPicPr>
        <p:blipFill>
          <a:blip r:embed="rId3"/>
          <a:stretch>
            <a:fillRect/>
          </a:stretch>
        </p:blipFill>
        <p:spPr>
          <a:xfrm>
            <a:off x="862012" y="3254375"/>
            <a:ext cx="3305175" cy="1847850"/>
          </a:xfrm>
          <a:prstGeom prst="rect">
            <a:avLst/>
          </a:prstGeom>
        </p:spPr>
      </p:pic>
      <p:pic>
        <p:nvPicPr>
          <p:cNvPr id="8" name="Picture 7">
            <a:extLst>
              <a:ext uri="{FF2B5EF4-FFF2-40B4-BE49-F238E27FC236}">
                <a16:creationId xmlns:a16="http://schemas.microsoft.com/office/drawing/2014/main" id="{C0D321E3-2FEF-4AA0-BF91-6D3C9221F913}"/>
              </a:ext>
            </a:extLst>
          </p:cNvPr>
          <p:cNvPicPr>
            <a:picLocks noChangeAspect="1"/>
          </p:cNvPicPr>
          <p:nvPr/>
        </p:nvPicPr>
        <p:blipFill>
          <a:blip r:embed="rId4"/>
          <a:stretch>
            <a:fillRect/>
          </a:stretch>
        </p:blipFill>
        <p:spPr>
          <a:xfrm>
            <a:off x="4838700" y="3254375"/>
            <a:ext cx="3371850" cy="1866900"/>
          </a:xfrm>
          <a:prstGeom prst="rect">
            <a:avLst/>
          </a:prstGeom>
        </p:spPr>
      </p:pic>
    </p:spTree>
    <p:extLst>
      <p:ext uri="{BB962C8B-B14F-4D97-AF65-F5344CB8AC3E}">
        <p14:creationId xmlns:p14="http://schemas.microsoft.com/office/powerpoint/2010/main" val="159527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0148-BC05-4EB8-AD42-2AE27205A46B}"/>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dự</a:t>
            </a:r>
            <a:r>
              <a:rPr lang="en-US" dirty="0"/>
              <a:t> </a:t>
            </a:r>
            <a:r>
              <a:rPr lang="en-US" dirty="0" err="1"/>
              <a:t>báo</a:t>
            </a:r>
            <a:r>
              <a:rPr lang="en-US" dirty="0"/>
              <a:t>: </a:t>
            </a:r>
            <a:r>
              <a:rPr lang="en-US" dirty="0" err="1"/>
              <a:t>Nhận</a:t>
            </a:r>
            <a:r>
              <a:rPr lang="en-US" dirty="0"/>
              <a:t> </a:t>
            </a:r>
            <a:r>
              <a:rPr lang="en-US" dirty="0" err="1"/>
              <a:t>dạng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DA975A-9A61-4820-95C8-19B444ADA75E}"/>
                  </a:ext>
                </a:extLst>
              </p:cNvPr>
              <p:cNvSpPr>
                <a:spLocks noGrp="1"/>
              </p:cNvSpPr>
              <p:nvPr>
                <p:ph idx="1"/>
              </p:nvPr>
            </p:nvSpPr>
            <p:spPr>
              <a:xfrm>
                <a:off x="488950" y="1346200"/>
                <a:ext cx="8026400" cy="5368925"/>
              </a:xfrm>
            </p:spPr>
            <p:txBody>
              <a:bodyPr>
                <a:normAutofit/>
              </a:bodyPr>
              <a:lstStyle/>
              <a:p>
                <a:r>
                  <a:rPr lang="en-US" sz="1800" dirty="0" err="1"/>
                  <a:t>Đồ</a:t>
                </a:r>
                <a:r>
                  <a:rPr lang="en-US" sz="1800" dirty="0"/>
                  <a:t> </a:t>
                </a:r>
                <a:r>
                  <a:rPr lang="en-US" sz="1800" dirty="0" err="1"/>
                  <a:t>thị</a:t>
                </a:r>
                <a:r>
                  <a:rPr lang="en-US" sz="1800" dirty="0"/>
                  <a:t> </a:t>
                </a:r>
                <a:r>
                  <a:rPr lang="en-US" sz="1800" dirty="0" err="1"/>
                  <a:t>phân</a:t>
                </a:r>
                <a:r>
                  <a:rPr lang="en-US" sz="1800" dirty="0"/>
                  <a:t> </a:t>
                </a:r>
                <a:r>
                  <a:rPr lang="en-US" sz="1800" dirty="0" err="1"/>
                  <a:t>tích</a:t>
                </a:r>
                <a:r>
                  <a:rPr lang="en-US" sz="1800" dirty="0"/>
                  <a:t> </a:t>
                </a:r>
                <a:r>
                  <a:rPr lang="en-US" sz="1800" dirty="0" err="1"/>
                  <a:t>dữ</a:t>
                </a:r>
                <a:r>
                  <a:rPr lang="en-US" sz="1800" dirty="0"/>
                  <a:t> </a:t>
                </a:r>
                <a:r>
                  <a:rPr lang="en-US" sz="1800" dirty="0" err="1"/>
                  <a:t>liệu</a:t>
                </a:r>
                <a:r>
                  <a:rPr lang="en-US" sz="1800" dirty="0"/>
                  <a:t> bao </a:t>
                </a:r>
                <a:r>
                  <a:rPr lang="en-US" sz="1800" dirty="0" err="1"/>
                  <a:t>gồm</a:t>
                </a:r>
                <a:r>
                  <a:rPr lang="en-US" sz="1800" dirty="0"/>
                  <a:t> </a:t>
                </a:r>
                <a:r>
                  <a:rPr lang="en-US" sz="1800" dirty="0" err="1"/>
                  <a:t>dữ</a:t>
                </a:r>
                <a:r>
                  <a:rPr lang="en-US" sz="1800" dirty="0"/>
                  <a:t> </a:t>
                </a:r>
                <a:r>
                  <a:rPr lang="en-US" sz="1800" dirty="0" err="1"/>
                  <a:t>liệu</a:t>
                </a:r>
                <a:r>
                  <a:rPr lang="en-US" sz="1800" dirty="0"/>
                  <a:t> </a:t>
                </a:r>
                <a:r>
                  <a:rPr lang="en-US" sz="1800" dirty="0" err="1"/>
                  <a:t>gốc</a:t>
                </a:r>
                <a:r>
                  <a:rPr lang="en-US" sz="1800" dirty="0"/>
                  <a:t>, Xu </a:t>
                </a:r>
                <a:r>
                  <a:rPr lang="en-US" sz="1800" dirty="0" err="1"/>
                  <a:t>hướng</a:t>
                </a:r>
                <a:r>
                  <a:rPr lang="en-US" sz="1800" dirty="0"/>
                  <a:t>, </a:t>
                </a:r>
                <a:r>
                  <a:rPr lang="en-US" sz="1800" dirty="0" err="1"/>
                  <a:t>Mùa</a:t>
                </a:r>
                <a:r>
                  <a:rPr lang="en-US" sz="1800" dirty="0"/>
                  <a:t> </a:t>
                </a:r>
                <a:r>
                  <a:rPr lang="en-US" sz="1800" dirty="0" err="1"/>
                  <a:t>vụ</a:t>
                </a:r>
                <a:r>
                  <a:rPr lang="en-US" sz="1800" dirty="0"/>
                  <a:t> </a:t>
                </a:r>
                <a:r>
                  <a:rPr lang="en-US" sz="1800" dirty="0" err="1"/>
                  <a:t>và</a:t>
                </a:r>
                <a:r>
                  <a:rPr lang="en-US" sz="1800" dirty="0"/>
                  <a:t> </a:t>
                </a:r>
                <a:r>
                  <a:rPr lang="en-US" sz="1800" dirty="0" err="1"/>
                  <a:t>phần</a:t>
                </a:r>
                <a:r>
                  <a:rPr lang="en-US" sz="1800" dirty="0"/>
                  <a:t> </a:t>
                </a:r>
                <a:r>
                  <a:rPr lang="en-US" sz="1800" dirty="0" err="1"/>
                  <a:t>dư</a:t>
                </a:r>
                <a:r>
                  <a:rPr lang="en-US" sz="1800" dirty="0"/>
                  <a: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err="1"/>
                  <a:t>Mùa</a:t>
                </a:r>
                <a:r>
                  <a:rPr lang="en-US" sz="1800" dirty="0"/>
                  <a:t> </a:t>
                </a:r>
                <a:r>
                  <a:rPr lang="en-US" sz="1800" dirty="0" err="1"/>
                  <a:t>vụ</a:t>
                </a:r>
                <a:r>
                  <a:rPr lang="en-US" sz="1800" dirty="0"/>
                  <a:t> </a:t>
                </a:r>
                <a:r>
                  <a:rPr lang="en-US" sz="1800" dirty="0" err="1"/>
                  <a:t>là</a:t>
                </a:r>
                <a:r>
                  <a:rPr lang="en-US" sz="1800" dirty="0"/>
                  <a:t> 12 </a:t>
                </a:r>
                <a:r>
                  <a:rPr lang="en-US" sz="1800" dirty="0" err="1"/>
                  <a:t>tháng</a:t>
                </a:r>
                <a:r>
                  <a:rPr lang="en-US" sz="1800" dirty="0"/>
                  <a:t>. </a:t>
                </a:r>
                <a:r>
                  <a:rPr lang="en-US" sz="1800" dirty="0" err="1"/>
                  <a:t>Chọn</a:t>
                </a:r>
                <a:r>
                  <a:rPr lang="en-US" sz="1800" dirty="0"/>
                  <a:t> </a:t>
                </a:r>
                <a14:m>
                  <m:oMath xmlns:m="http://schemas.openxmlformats.org/officeDocument/2006/math">
                    <m:r>
                      <a:rPr lang="en-US" sz="1800" i="1" dirty="0" smtClean="0">
                        <a:latin typeface="Cambria Math" panose="02040503050406030204" pitchFamily="18" charset="0"/>
                      </a:rPr>
                      <m:t>𝑆</m:t>
                    </m:r>
                    <m:r>
                      <a:rPr lang="en-US" sz="1800" i="1" dirty="0" smtClean="0">
                        <a:latin typeface="Cambria Math" panose="02040503050406030204" pitchFamily="18" charset="0"/>
                      </a:rPr>
                      <m:t>=12</m:t>
                    </m:r>
                  </m:oMath>
                </a14:m>
                <a:r>
                  <a:rPr lang="en-US" sz="1800" dirty="0"/>
                  <a:t>.</a:t>
                </a:r>
              </a:p>
              <a:p>
                <a:endParaRPr lang="en-US" dirty="0"/>
              </a:p>
            </p:txBody>
          </p:sp>
        </mc:Choice>
        <mc:Fallback>
          <p:sp>
            <p:nvSpPr>
              <p:cNvPr id="3" name="Content Placeholder 2">
                <a:extLst>
                  <a:ext uri="{FF2B5EF4-FFF2-40B4-BE49-F238E27FC236}">
                    <a16:creationId xmlns:a16="http://schemas.microsoft.com/office/drawing/2014/main" id="{EDDA975A-9A61-4820-95C8-19B444ADA75E}"/>
                  </a:ext>
                </a:extLst>
              </p:cNvPr>
              <p:cNvSpPr>
                <a:spLocks noGrp="1" noRot="1" noChangeAspect="1" noMove="1" noResize="1" noEditPoints="1" noAdjustHandles="1" noChangeArrowheads="1" noChangeShapeType="1" noTextEdit="1"/>
              </p:cNvSpPr>
              <p:nvPr>
                <p:ph idx="1"/>
              </p:nvPr>
            </p:nvSpPr>
            <p:spPr>
              <a:xfrm>
                <a:off x="488950" y="1346200"/>
                <a:ext cx="8026400" cy="5368925"/>
              </a:xfrm>
              <a:blipFill>
                <a:blip r:embed="rId2"/>
                <a:stretch>
                  <a:fillRect l="-456" t="-1135"/>
                </a:stretch>
              </a:blipFill>
            </p:spPr>
            <p:txBody>
              <a:bodyPr/>
              <a:lstStyle/>
              <a:p>
                <a:r>
                  <a:rPr lang="en-US">
                    <a:noFill/>
                  </a:rPr>
                  <a:t> </a:t>
                </a:r>
              </a:p>
            </p:txBody>
          </p:sp>
        </mc:Fallback>
      </mc:AlternateContent>
      <p:pic>
        <p:nvPicPr>
          <p:cNvPr id="2054" name="Picture 6">
            <a:extLst>
              <a:ext uri="{FF2B5EF4-FFF2-40B4-BE49-F238E27FC236}">
                <a16:creationId xmlns:a16="http://schemas.microsoft.com/office/drawing/2014/main" id="{C6E3031F-0688-4063-B41C-E72FB3BA7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90" y="1909761"/>
            <a:ext cx="7911919" cy="424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464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36E9D-A73B-460B-B002-88BC9A8A4AE5}"/>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dự</a:t>
            </a:r>
            <a:r>
              <a:rPr lang="en-US" dirty="0"/>
              <a:t> </a:t>
            </a:r>
            <a:r>
              <a:rPr lang="en-US" dirty="0" err="1"/>
              <a:t>báo</a:t>
            </a:r>
            <a:r>
              <a:rPr lang="en-US" dirty="0"/>
              <a:t>: </a:t>
            </a:r>
            <a:r>
              <a:rPr lang="en-US" dirty="0" err="1"/>
              <a:t>Nhận</a:t>
            </a:r>
            <a:r>
              <a:rPr lang="en-US" dirty="0"/>
              <a:t> </a:t>
            </a:r>
            <a:r>
              <a:rPr lang="en-US" dirty="0" err="1"/>
              <a:t>dạng</a:t>
            </a:r>
            <a:endParaRPr lang="en-US" dirty="0"/>
          </a:p>
        </p:txBody>
      </p:sp>
      <p:pic>
        <p:nvPicPr>
          <p:cNvPr id="12" name="Content Placeholder 11">
            <a:extLst>
              <a:ext uri="{FF2B5EF4-FFF2-40B4-BE49-F238E27FC236}">
                <a16:creationId xmlns:a16="http://schemas.microsoft.com/office/drawing/2014/main" id="{ACC2A75A-70DD-4E8E-9B34-5A40F76FC89C}"/>
              </a:ext>
            </a:extLst>
          </p:cNvPr>
          <p:cNvPicPr>
            <a:picLocks noGrp="1" noChangeAspect="1"/>
          </p:cNvPicPr>
          <p:nvPr>
            <p:ph idx="1"/>
          </p:nvPr>
        </p:nvPicPr>
        <p:blipFill>
          <a:blip r:embed="rId2"/>
          <a:stretch>
            <a:fillRect/>
          </a:stretch>
        </p:blipFill>
        <p:spPr>
          <a:xfrm>
            <a:off x="488950" y="1371598"/>
            <a:ext cx="6137275" cy="2693988"/>
          </a:xfrm>
        </p:spPr>
      </p:pic>
      <p:pic>
        <p:nvPicPr>
          <p:cNvPr id="14" name="Picture 13">
            <a:extLst>
              <a:ext uri="{FF2B5EF4-FFF2-40B4-BE49-F238E27FC236}">
                <a16:creationId xmlns:a16="http://schemas.microsoft.com/office/drawing/2014/main" id="{8219E64B-C14C-4A7C-941F-84509D316F50}"/>
              </a:ext>
            </a:extLst>
          </p:cNvPr>
          <p:cNvPicPr>
            <a:picLocks noChangeAspect="1"/>
          </p:cNvPicPr>
          <p:nvPr/>
        </p:nvPicPr>
        <p:blipFill>
          <a:blip r:embed="rId3"/>
          <a:stretch>
            <a:fillRect/>
          </a:stretch>
        </p:blipFill>
        <p:spPr>
          <a:xfrm>
            <a:off x="488949" y="4003153"/>
            <a:ext cx="6137275" cy="2693988"/>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6D656E20-250D-4ECA-9C77-A43BF6AC14F2}"/>
                  </a:ext>
                </a:extLst>
              </p:cNvPr>
              <p:cNvSpPr txBox="1"/>
              <p:nvPr/>
            </p:nvSpPr>
            <p:spPr>
              <a:xfrm>
                <a:off x="6626225" y="1514475"/>
                <a:ext cx="2593976" cy="58663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Đồ </a:t>
                </a:r>
                <a:r>
                  <a:rPr lang="en-US" dirty="0" err="1"/>
                  <a:t>thị</a:t>
                </a:r>
                <a:r>
                  <a:rPr lang="en-US" dirty="0"/>
                  <a:t> ACF </a:t>
                </a:r>
                <a:r>
                  <a:rPr lang="en-US" dirty="0" err="1"/>
                  <a:t>giảm</a:t>
                </a:r>
                <a:r>
                  <a:rPr lang="en-US" dirty="0"/>
                  <a:t> </a:t>
                </a:r>
                <a:r>
                  <a:rPr lang="en-US" dirty="0" err="1"/>
                  <a:t>chậm</a:t>
                </a:r>
                <a:r>
                  <a:rPr lang="en-US" dirty="0"/>
                  <a:t> </a:t>
                </a:r>
                <a:r>
                  <a:rPr lang="en-US" dirty="0" err="1"/>
                  <a:t>sau</a:t>
                </a:r>
                <a:r>
                  <a:rPr lang="en-US" dirty="0"/>
                  <a:t> </a:t>
                </a:r>
                <a:r>
                  <a:rPr lang="en-US" dirty="0" err="1"/>
                  <a:t>độ</a:t>
                </a:r>
                <a:r>
                  <a:rPr lang="en-US" dirty="0"/>
                  <a:t> </a:t>
                </a:r>
                <a:r>
                  <a:rPr lang="en-US" dirty="0" err="1"/>
                  <a:t>trễ</a:t>
                </a:r>
                <a:r>
                  <a:rPr lang="en-US" dirty="0"/>
                  <a:t> </a:t>
                </a:r>
                <a:r>
                  <a:rPr lang="en-US" dirty="0" err="1"/>
                  <a:t>thứ</a:t>
                </a:r>
                <a:r>
                  <a:rPr lang="en-US" dirty="0"/>
                  <a:t> 1 </a:t>
                </a:r>
                <a:r>
                  <a:rPr lang="en-US" dirty="0" err="1"/>
                  <a:t>nên</a:t>
                </a:r>
                <a:r>
                  <a:rPr lang="en-US" dirty="0"/>
                  <a:t> </a:t>
                </a:r>
                <a:r>
                  <a:rPr lang="en-US" dirty="0" err="1"/>
                  <a:t>chọn</a:t>
                </a:r>
                <a:r>
                  <a:rPr lang="en-US" dirty="0"/>
                  <a:t> </a:t>
                </a:r>
                <a14:m>
                  <m:oMath xmlns:m="http://schemas.openxmlformats.org/officeDocument/2006/math">
                    <m:r>
                      <a:rPr lang="en-US" i="1" dirty="0" smtClean="0">
                        <a:latin typeface="Cambria Math" panose="02040503050406030204" pitchFamily="18" charset="0"/>
                      </a:rPr>
                      <m:t>𝑞</m:t>
                    </m:r>
                    <m:r>
                      <a:rPr lang="en-US" i="1" dirty="0" smtClean="0">
                        <a:latin typeface="Cambria Math" panose="02040503050406030204" pitchFamily="18" charset="0"/>
                      </a:rPr>
                      <m:t>=1</m:t>
                    </m:r>
                  </m:oMath>
                </a14:m>
                <a:r>
                  <a:rPr lang="en-US" dirty="0"/>
                  <a:t>. Khi </a:t>
                </a:r>
                <a:r>
                  <a:rPr lang="en-US" dirty="0" err="1"/>
                  <a:t>đó</a:t>
                </a:r>
                <a:r>
                  <a:rPr lang="en-US" dirty="0"/>
                  <a:t> </a:t>
                </a:r>
                <a14:m>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 =1</m:t>
                    </m:r>
                  </m:oMath>
                </a14:m>
                <a:r>
                  <a:rPr lang="en-US" dirty="0"/>
                  <a: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err="1"/>
                  <a:t>Đồ</a:t>
                </a:r>
                <a:r>
                  <a:rPr lang="en-US" dirty="0"/>
                  <a:t> </a:t>
                </a:r>
                <a:r>
                  <a:rPr lang="en-US" dirty="0" err="1"/>
                  <a:t>thị</a:t>
                </a:r>
                <a:r>
                  <a:rPr lang="en-US" dirty="0"/>
                  <a:t> PACF </a:t>
                </a:r>
                <a:r>
                  <a:rPr lang="en-US" dirty="0" err="1"/>
                  <a:t>giảm</a:t>
                </a:r>
                <a:r>
                  <a:rPr lang="en-US" dirty="0"/>
                  <a:t> </a:t>
                </a:r>
                <a:r>
                  <a:rPr lang="en-US" dirty="0" err="1"/>
                  <a:t>chậm</a:t>
                </a:r>
                <a:r>
                  <a:rPr lang="en-US" dirty="0"/>
                  <a:t> </a:t>
                </a:r>
                <a:r>
                  <a:rPr lang="en-US" dirty="0" err="1"/>
                  <a:t>sau</a:t>
                </a:r>
                <a:r>
                  <a:rPr lang="en-US" dirty="0"/>
                  <a:t> </a:t>
                </a:r>
                <a:r>
                  <a:rPr lang="en-US" dirty="0" err="1"/>
                  <a:t>độ</a:t>
                </a:r>
                <a:r>
                  <a:rPr lang="en-US" dirty="0"/>
                  <a:t> </a:t>
                </a:r>
                <a:r>
                  <a:rPr lang="en-US" dirty="0" err="1"/>
                  <a:t>trễ</a:t>
                </a:r>
                <a:r>
                  <a:rPr lang="en-US" dirty="0"/>
                  <a:t> </a:t>
                </a:r>
                <a:r>
                  <a:rPr lang="en-US" dirty="0" err="1"/>
                  <a:t>thứ</a:t>
                </a:r>
                <a:r>
                  <a:rPr lang="en-US" dirty="0"/>
                  <a:t> 2 </a:t>
                </a:r>
                <a:r>
                  <a:rPr lang="en-US" dirty="0" err="1"/>
                  <a:t>nên</a:t>
                </a:r>
                <a:r>
                  <a:rPr lang="en-US" dirty="0"/>
                  <a:t> </a:t>
                </a:r>
                <a:r>
                  <a:rPr lang="en-US" dirty="0" err="1"/>
                  <a:t>chọn</a:t>
                </a:r>
                <a:r>
                  <a:rPr lang="en-US" dirty="0"/>
                  <a:t>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=2</m:t>
                    </m:r>
                  </m:oMath>
                </a14:m>
                <a:r>
                  <a:rPr lang="en-US" dirty="0"/>
                  <a:t>. Khi </a:t>
                </a:r>
                <a:r>
                  <a:rPr lang="en-US" dirty="0" err="1"/>
                  <a:t>đó</a:t>
                </a:r>
                <a:r>
                  <a:rPr lang="en-US" dirty="0"/>
                  <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 2.</m:t>
                    </m:r>
                  </m:oMath>
                </a14:m>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mc:Choice>
        <mc:Fallback>
          <p:sp>
            <p:nvSpPr>
              <p:cNvPr id="15" name="TextBox 14">
                <a:extLst>
                  <a:ext uri="{FF2B5EF4-FFF2-40B4-BE49-F238E27FC236}">
                    <a16:creationId xmlns:a16="http://schemas.microsoft.com/office/drawing/2014/main" id="{6D656E20-250D-4ECA-9C77-A43BF6AC14F2}"/>
                  </a:ext>
                </a:extLst>
              </p:cNvPr>
              <p:cNvSpPr txBox="1">
                <a:spLocks noRot="1" noChangeAspect="1" noMove="1" noResize="1" noEditPoints="1" noAdjustHandles="1" noChangeArrowheads="1" noChangeShapeType="1" noTextEdit="1"/>
              </p:cNvSpPr>
              <p:nvPr/>
            </p:nvSpPr>
            <p:spPr>
              <a:xfrm>
                <a:off x="6626225" y="1514475"/>
                <a:ext cx="2593976" cy="5866350"/>
              </a:xfrm>
              <a:prstGeom prst="rect">
                <a:avLst/>
              </a:prstGeom>
              <a:blipFill>
                <a:blip r:embed="rId4"/>
                <a:stretch>
                  <a:fillRect l="-1643" r="-1174"/>
                </a:stretch>
              </a:blipFill>
            </p:spPr>
            <p:txBody>
              <a:bodyPr/>
              <a:lstStyle/>
              <a:p>
                <a:r>
                  <a:rPr lang="en-US">
                    <a:noFill/>
                  </a:rPr>
                  <a:t> </a:t>
                </a:r>
              </a:p>
            </p:txBody>
          </p:sp>
        </mc:Fallback>
      </mc:AlternateContent>
    </p:spTree>
    <p:extLst>
      <p:ext uri="{BB962C8B-B14F-4D97-AF65-F5344CB8AC3E}">
        <p14:creationId xmlns:p14="http://schemas.microsoft.com/office/powerpoint/2010/main" val="1144919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9C48-C7D7-4EB4-B80A-15C1C3ABD45D}"/>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dự</a:t>
            </a:r>
            <a:r>
              <a:rPr lang="en-US" dirty="0"/>
              <a:t> </a:t>
            </a:r>
            <a:r>
              <a:rPr lang="en-US" dirty="0" err="1"/>
              <a:t>báo</a:t>
            </a:r>
            <a:r>
              <a:rPr lang="en-US" dirty="0"/>
              <a:t>: </a:t>
            </a:r>
            <a:r>
              <a:rPr lang="en-US" dirty="0" err="1"/>
              <a:t>Ước</a:t>
            </a:r>
            <a:r>
              <a:rPr lang="en-US" dirty="0"/>
              <a:t> </a:t>
            </a:r>
            <a:r>
              <a:rPr lang="en-US" dirty="0" err="1"/>
              <a:t>lượng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AA1A6D8-9E5D-4E81-9ECD-44B4D162C940}"/>
                  </a:ext>
                </a:extLst>
              </p:cNvPr>
              <p:cNvSpPr>
                <a:spLocks noGrp="1"/>
              </p:cNvSpPr>
              <p:nvPr>
                <p:ph idx="1"/>
              </p:nvPr>
            </p:nvSpPr>
            <p:spPr/>
            <p:txBody>
              <a:bodyPr/>
              <a:lstStyle/>
              <a:p>
                <a:pPr>
                  <a:lnSpc>
                    <a:spcPct val="150000"/>
                  </a:lnSpc>
                </a:pPr>
                <a:r>
                  <a:rPr lang="en-US" dirty="0"/>
                  <a:t>Ta </a:t>
                </a:r>
                <a:r>
                  <a:rPr lang="en-US" dirty="0" err="1"/>
                  <a:t>lần</a:t>
                </a:r>
                <a:r>
                  <a:rPr lang="en-US" dirty="0"/>
                  <a:t> </a:t>
                </a:r>
                <a:r>
                  <a:rPr lang="en-US" dirty="0" err="1"/>
                  <a:t>lượt</a:t>
                </a:r>
                <a:r>
                  <a:rPr lang="en-US" dirty="0"/>
                  <a:t> </a:t>
                </a:r>
                <a:r>
                  <a:rPr lang="en-US" dirty="0" err="1"/>
                  <a:t>thử</a:t>
                </a:r>
                <a:r>
                  <a:rPr lang="en-US" dirty="0"/>
                  <a:t> </a:t>
                </a:r>
                <a:r>
                  <a:rPr lang="en-US" dirty="0" err="1"/>
                  <a:t>các</a:t>
                </a:r>
                <a:r>
                  <a:rPr lang="en-US" dirty="0"/>
                  <a:t> </a:t>
                </a:r>
                <a:r>
                  <a:rPr lang="en-US" dirty="0" err="1"/>
                  <a:t>giá</a:t>
                </a:r>
                <a:r>
                  <a:rPr lang="en-US" dirty="0"/>
                  <a:t> </a:t>
                </a:r>
                <a:r>
                  <a:rPr lang="en-US" dirty="0" err="1"/>
                  <a:t>trị</a:t>
                </a:r>
                <a:r>
                  <a:rPr lang="en-US" dirty="0"/>
                  <a:t>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i="1" dirty="0" smtClean="0">
                            <a:latin typeface="Cambria Math" panose="02040503050406030204" pitchFamily="18" charset="0"/>
                          </a:rPr>
                          <m:t>0,1,2</m:t>
                        </m:r>
                      </m:e>
                    </m:d>
                    <m:r>
                      <a:rPr lang="en-US" i="1" dirty="0" smtClean="0">
                        <a:latin typeface="Cambria Math" panose="02040503050406030204" pitchFamily="18" charset="0"/>
                      </a:rPr>
                      <m:t>; </m:t>
                    </m:r>
                    <m:r>
                      <a:rPr lang="en-US" i="1" dirty="0" smtClean="0">
                        <a:latin typeface="Cambria Math" panose="02040503050406030204" pitchFamily="18" charset="0"/>
                      </a:rPr>
                      <m:t>𝑃</m:t>
                    </m:r>
                    <m:r>
                      <a:rPr lang="en-US"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i="1" dirty="0" smtClean="0">
                            <a:latin typeface="Cambria Math" panose="02040503050406030204" pitchFamily="18" charset="0"/>
                          </a:rPr>
                          <m:t>0,1,2</m:t>
                        </m:r>
                      </m:e>
                    </m:d>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i="1" dirty="0" smtClean="0">
                            <a:latin typeface="Cambria Math" panose="02040503050406030204" pitchFamily="18" charset="0"/>
                          </a:rPr>
                          <m:t>0,1</m:t>
                        </m:r>
                      </m:e>
                    </m:d>
                    <m:r>
                      <a:rPr lang="en-US" i="1" dirty="0" smtClean="0">
                        <a:latin typeface="Cambria Math" panose="02040503050406030204" pitchFamily="18" charset="0"/>
                      </a:rPr>
                      <m:t>; </m:t>
                    </m:r>
                    <m:r>
                      <a:rPr lang="en-US" i="1" dirty="0" smtClean="0">
                        <a:latin typeface="Cambria Math" panose="02040503050406030204" pitchFamily="18" charset="0"/>
                      </a:rPr>
                      <m:t>𝐷</m:t>
                    </m:r>
                    <m:r>
                      <a:rPr lang="en-US"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i="1" dirty="0" smtClean="0">
                            <a:latin typeface="Cambria Math" panose="02040503050406030204" pitchFamily="18" charset="0"/>
                          </a:rPr>
                          <m:t>0,1</m:t>
                        </m:r>
                      </m:e>
                    </m:d>
                    <m:r>
                      <a:rPr lang="en-US" i="1" dirty="0" smtClean="0">
                        <a:latin typeface="Cambria Math" panose="02040503050406030204" pitchFamily="18" charset="0"/>
                      </a:rPr>
                      <m:t>; </m:t>
                    </m:r>
                    <m:r>
                      <a:rPr lang="en-US" i="1" dirty="0" smtClean="0">
                        <a:latin typeface="Cambria Math" panose="02040503050406030204" pitchFamily="18" charset="0"/>
                      </a:rPr>
                      <m:t>𝑞</m:t>
                    </m:r>
                    <m:r>
                      <a:rPr lang="en-US"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i="1" dirty="0" smtClean="0">
                            <a:latin typeface="Cambria Math" panose="02040503050406030204" pitchFamily="18" charset="0"/>
                          </a:rPr>
                          <m:t>0,1</m:t>
                        </m:r>
                      </m:e>
                    </m:d>
                    <m:r>
                      <a:rPr lang="en-US" i="1" dirty="0" smtClean="0">
                        <a:latin typeface="Cambria Math" panose="02040503050406030204" pitchFamily="18" charset="0"/>
                      </a:rPr>
                      <m:t>; </m:t>
                    </m:r>
                    <m:r>
                      <a:rPr lang="en-US" i="1" dirty="0" smtClean="0">
                        <a:latin typeface="Cambria Math" panose="02040503050406030204" pitchFamily="18" charset="0"/>
                      </a:rPr>
                      <m:t>𝑄</m:t>
                    </m:r>
                    <m:r>
                      <a:rPr lang="en-US" i="1" dirty="0" smtClean="0">
                        <a:latin typeface="Cambria Math" panose="02040503050406030204" pitchFamily="18" charset="0"/>
                      </a:rPr>
                      <m:t>={0,1}.</m:t>
                    </m:r>
                  </m:oMath>
                </a14:m>
                <a:r>
                  <a:rPr lang="en-US" dirty="0"/>
                  <a:t> </a:t>
                </a:r>
                <a:r>
                  <a:rPr lang="en-US" dirty="0">
                    <a:latin typeface="Calibri" panose="020F0502020204030204" pitchFamily="34" charset="0"/>
                    <a:cs typeface="Calibri" panose="020F0502020204030204" pitchFamily="34" charset="0"/>
                  </a:rPr>
                  <a:t>Sau </a:t>
                </a:r>
                <a:r>
                  <a:rPr lang="en-US" dirty="0" err="1">
                    <a:latin typeface="Calibri" panose="020F0502020204030204" pitchFamily="34" charset="0"/>
                    <a:cs typeface="Calibri" panose="020F0502020204030204" pitchFamily="34" charset="0"/>
                  </a:rPr>
                  <a:t>đó</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tính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tiêu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chuẩn</a:t>
                </a:r>
                <a:r>
                  <a:rPr lang="en-US" dirty="0">
                    <a:latin typeface="Calibri" panose="020F0502020204030204" pitchFamily="34" charset="0"/>
                    <a:cs typeface="Calibri" panose="020F0502020204030204" pitchFamily="34" charset="0"/>
                  </a:rPr>
                  <a:t> AIC (</a:t>
                </a:r>
                <a:r>
                  <a:rPr lang="vi-VN" sz="2000" dirty="0">
                    <a:latin typeface="Calibri" panose="020F0502020204030204" pitchFamily="34" charset="0"/>
                    <a:cs typeface="Calibri" panose="020F0502020204030204" pitchFamily="34" charset="0"/>
                  </a:rPr>
                  <a:t>Akaike Information Criterion</a:t>
                </a:r>
                <a:r>
                  <a:rPr lang="en-US" sz="2000" dirty="0">
                    <a:latin typeface="Calibri" panose="020F0502020204030204" pitchFamily="34" charset="0"/>
                    <a:cs typeface="Calibri" panose="020F0502020204030204" pitchFamily="34" charset="0"/>
                  </a:rPr>
                  <a:t>).</a:t>
                </a:r>
              </a:p>
              <a:p>
                <a:pPr marL="0" indent="0" algn="ctr">
                  <a:lnSpc>
                    <a:spcPct val="150000"/>
                  </a:lnSpc>
                  <a:buNone/>
                </a:pPr>
                <a14:m>
                  <m:oMathPara xmlns:m="http://schemas.openxmlformats.org/officeDocument/2006/math">
                    <m:oMathParaPr>
                      <m:jc m:val="centerGroup"/>
                    </m:oMathParaPr>
                    <m:oMath xmlns:m="http://schemas.openxmlformats.org/officeDocument/2006/math">
                      <m:r>
                        <a:rPr lang="vi-VN" sz="2000" b="0" i="1" smtClean="0">
                          <a:latin typeface="Cambria Math" panose="02040503050406030204" pitchFamily="18" charset="0"/>
                        </a:rPr>
                        <m:t>𝐴𝐼𝐶</m:t>
                      </m:r>
                      <m:r>
                        <a:rPr lang="vi-VN" sz="2000" b="0" i="1" smtClean="0">
                          <a:latin typeface="Cambria Math" panose="02040503050406030204" pitchFamily="18" charset="0"/>
                        </a:rPr>
                        <m:t>=−2</m:t>
                      </m:r>
                      <m:func>
                        <m:funcPr>
                          <m:ctrlPr>
                            <a:rPr lang="vi-VN" sz="2000" b="0" i="1" smtClean="0">
                              <a:latin typeface="Cambria Math" panose="02040503050406030204" pitchFamily="18" charset="0"/>
                            </a:rPr>
                          </m:ctrlPr>
                        </m:funcPr>
                        <m:fName>
                          <m:r>
                            <m:rPr>
                              <m:sty m:val="p"/>
                            </m:rPr>
                            <a:rPr lang="vi-VN" sz="2000" b="0" i="0" smtClean="0">
                              <a:latin typeface="Cambria Math" panose="02040503050406030204" pitchFamily="18" charset="0"/>
                            </a:rPr>
                            <m:t>ln</m:t>
                          </m:r>
                        </m:fName>
                        <m:e>
                          <m:r>
                            <a:rPr lang="en-US" sz="2000" b="0" i="1" smtClean="0">
                              <a:latin typeface="Cambria Math" panose="02040503050406030204" pitchFamily="18" charset="0"/>
                            </a:rPr>
                            <m:t>(</m:t>
                          </m:r>
                          <m:r>
                            <a:rPr lang="vi-VN" sz="2000" b="0" i="1" smtClean="0">
                              <a:latin typeface="Cambria Math" panose="02040503050406030204" pitchFamily="18" charset="0"/>
                            </a:rPr>
                            <m:t>𝐿</m:t>
                          </m:r>
                          <m:r>
                            <a:rPr lang="en-US" sz="2000" b="0" i="1" smtClean="0">
                              <a:latin typeface="Cambria Math" panose="02040503050406030204" pitchFamily="18" charset="0"/>
                            </a:rPr>
                            <m:t>)</m:t>
                          </m:r>
                          <m:r>
                            <a:rPr lang="pt-BR" sz="2000" b="0" i="1" smtClean="0">
                              <a:latin typeface="Cambria Math" panose="02040503050406030204" pitchFamily="18" charset="0"/>
                            </a:rPr>
                            <m:t>+</m:t>
                          </m:r>
                          <m:r>
                            <a:rPr lang="en-US" sz="2000" b="0" i="1" smtClean="0">
                              <a:latin typeface="Cambria Math" panose="02040503050406030204" pitchFamily="18" charset="0"/>
                            </a:rPr>
                            <m:t>2</m:t>
                          </m:r>
                          <m:r>
                            <a:rPr lang="en-US" sz="2000" b="0" i="1" smtClean="0">
                              <a:latin typeface="Cambria Math" panose="02040503050406030204" pitchFamily="18" charset="0"/>
                            </a:rPr>
                            <m:t>𝑛</m:t>
                          </m:r>
                        </m:e>
                      </m:func>
                    </m:oMath>
                  </m:oMathPara>
                </a14:m>
                <a:endParaRPr lang="vi-VN" sz="2000" dirty="0"/>
              </a:p>
              <a:p>
                <a:pPr>
                  <a:lnSpc>
                    <a:spcPct val="150000"/>
                  </a:lnSpc>
                </a:pPr>
                <a:endParaRPr lang="en-US" dirty="0">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BAA1A6D8-9E5D-4E81-9ECD-44B4D162C940}"/>
                  </a:ext>
                </a:extLst>
              </p:cNvPr>
              <p:cNvSpPr>
                <a:spLocks noGrp="1" noRot="1" noChangeAspect="1" noMove="1" noResize="1" noEditPoints="1" noAdjustHandles="1" noChangeArrowheads="1" noChangeShapeType="1" noTextEdit="1"/>
              </p:cNvSpPr>
              <p:nvPr>
                <p:ph idx="1"/>
              </p:nvPr>
            </p:nvSpPr>
            <p:spPr>
              <a:blipFill>
                <a:blip r:embed="rId2"/>
                <a:stretch>
                  <a:fillRect l="-75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FD1527D-46A8-46F4-993C-A215C03A2ED8}"/>
              </a:ext>
            </a:extLst>
          </p:cNvPr>
          <p:cNvPicPr>
            <a:picLocks noChangeAspect="1"/>
          </p:cNvPicPr>
          <p:nvPr/>
        </p:nvPicPr>
        <p:blipFill>
          <a:blip r:embed="rId3"/>
          <a:stretch>
            <a:fillRect/>
          </a:stretch>
        </p:blipFill>
        <p:spPr>
          <a:xfrm>
            <a:off x="4013200" y="3514725"/>
            <a:ext cx="4838700" cy="3162300"/>
          </a:xfrm>
          <a:prstGeom prst="rect">
            <a:avLst/>
          </a:prstGeom>
        </p:spPr>
      </p:pic>
      <p:sp>
        <p:nvSpPr>
          <p:cNvPr id="6" name="TextBox 5">
            <a:extLst>
              <a:ext uri="{FF2B5EF4-FFF2-40B4-BE49-F238E27FC236}">
                <a16:creationId xmlns:a16="http://schemas.microsoft.com/office/drawing/2014/main" id="{3A17F74F-C06D-4DE5-B64A-5A38C784D46E}"/>
              </a:ext>
            </a:extLst>
          </p:cNvPr>
          <p:cNvSpPr txBox="1"/>
          <p:nvPr/>
        </p:nvSpPr>
        <p:spPr>
          <a:xfrm>
            <a:off x="488950" y="3582919"/>
            <a:ext cx="3524250" cy="1891287"/>
          </a:xfrm>
          <a:prstGeom prst="rect">
            <a:avLst/>
          </a:prstGeom>
          <a:noFill/>
        </p:spPr>
        <p:txBody>
          <a:bodyPr wrap="square" rtlCol="0">
            <a:spAutoFit/>
          </a:bodyPr>
          <a:lstStyle/>
          <a:p>
            <a:pPr algn="ctr">
              <a:lnSpc>
                <a:spcPct val="150000"/>
              </a:lnSpc>
            </a:pPr>
            <a:r>
              <a:rPr lang="en-US" sz="2000" dirty="0" err="1">
                <a:latin typeface="Calibri" panose="020F0502020204030204" pitchFamily="34" charset="0"/>
                <a:cs typeface="Calibri" panose="020F0502020204030204" pitchFamily="34" charset="0"/>
              </a:rPr>
              <a:t>Chỉ</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AIC </a:t>
            </a:r>
            <a:r>
              <a:rPr lang="en-US" sz="2000" dirty="0" err="1">
                <a:latin typeface="Calibri" panose="020F0502020204030204" pitchFamily="34" charset="0"/>
                <a:cs typeface="Calibri" panose="020F0502020204030204" pitchFamily="34" charset="0"/>
              </a:rPr>
              <a:t>ước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lượng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thông</a:t>
            </a:r>
            <a:r>
              <a:rPr lang="en-US" sz="2000" dirty="0">
                <a:latin typeface="Calibri" panose="020F0502020204030204" pitchFamily="34" charset="0"/>
                <a:cs typeface="Calibri" panose="020F0502020204030204" pitchFamily="34" charset="0"/>
              </a:rPr>
              <a:t> tin </a:t>
            </a:r>
            <a:r>
              <a:rPr lang="en-US" sz="2000" dirty="0" err="1">
                <a:latin typeface="Calibri" panose="020F0502020204030204" pitchFamily="34" charset="0"/>
                <a:cs typeface="Calibri" panose="020F0502020204030204" pitchFamily="34" charset="0"/>
              </a:rPr>
              <a:t>tương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đối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bị</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mất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bởi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một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mô</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hình</a:t>
            </a:r>
            <a:r>
              <a:rPr lang="en-US" sz="2000" dirty="0">
                <a:latin typeface="Calibri" panose="020F0502020204030204" pitchFamily="34" charset="0"/>
                <a:cs typeface="Calibri" panose="020F0502020204030204" pitchFamily="34" charset="0"/>
              </a:rPr>
              <a:t>. Ta </a:t>
            </a:r>
            <a:r>
              <a:rPr lang="en-US" sz="2000" dirty="0" err="1">
                <a:latin typeface="Calibri" panose="020F0502020204030204" pitchFamily="34" charset="0"/>
                <a:cs typeface="Calibri" panose="020F0502020204030204" pitchFamily="34" charset="0"/>
              </a:rPr>
              <a:t>cần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mô</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hình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có</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chỉ</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AIC </a:t>
            </a:r>
            <a:r>
              <a:rPr lang="en-US" sz="2000" dirty="0" err="1">
                <a:latin typeface="Calibri" panose="020F0502020204030204" pitchFamily="34" charset="0"/>
                <a:cs typeface="Calibri" panose="020F0502020204030204" pitchFamily="34" charset="0"/>
              </a:rPr>
              <a:t>thấp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nhất</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631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0290C-AC65-4D3B-9177-51790700E5BD}"/>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dự</a:t>
            </a:r>
            <a:r>
              <a:rPr lang="en-US" dirty="0"/>
              <a:t> </a:t>
            </a:r>
            <a:r>
              <a:rPr lang="en-US" dirty="0" err="1"/>
              <a:t>báo</a:t>
            </a:r>
            <a:r>
              <a:rPr lang="en-US" dirty="0"/>
              <a:t>: </a:t>
            </a:r>
            <a:r>
              <a:rPr lang="en-US" dirty="0" err="1"/>
              <a:t>Ước</a:t>
            </a:r>
            <a:r>
              <a:rPr lang="en-US" dirty="0"/>
              <a:t> </a:t>
            </a:r>
            <a:r>
              <a:rPr lang="en-US" dirty="0" err="1"/>
              <a:t>lượng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4C2C4DB-4ABC-4AD8-A039-7B2130737EE9}"/>
                  </a:ext>
                </a:extLst>
              </p:cNvPr>
              <p:cNvSpPr>
                <a:spLocks noGrp="1"/>
              </p:cNvSpPr>
              <p:nvPr>
                <p:ph idx="1"/>
              </p:nvPr>
            </p:nvSpPr>
            <p:spPr/>
            <p:txBody>
              <a:bodyPr/>
              <a:lstStyle/>
              <a:p>
                <a:pPr>
                  <a:lnSpc>
                    <a:spcPct val="150000"/>
                  </a:lnSpc>
                </a:pPr>
                <a:r>
                  <a:rPr lang="en-US" dirty="0"/>
                  <a:t>Ta </a:t>
                </a:r>
                <a:r>
                  <a:rPr lang="en-US" dirty="0" err="1"/>
                  <a:t>tìm</a:t>
                </a:r>
                <a:r>
                  <a:rPr lang="en-US" dirty="0"/>
                  <a:t> </a:t>
                </a:r>
                <a:r>
                  <a:rPr lang="en-US" dirty="0" err="1"/>
                  <a:t>được</a:t>
                </a:r>
                <a:r>
                  <a:rPr lang="en-US" dirty="0"/>
                  <a:t> </a:t>
                </a:r>
                <a:r>
                  <a:rPr lang="en-US" dirty="0" err="1"/>
                  <a:t>mô</a:t>
                </a:r>
                <a:r>
                  <a:rPr lang="en-US" dirty="0"/>
                  <a:t> </a:t>
                </a:r>
                <a:r>
                  <a:rPr lang="en-US" dirty="0" err="1"/>
                  <a:t>hình</a:t>
                </a:r>
                <a:r>
                  <a:rPr lang="en-US" dirty="0"/>
                  <a:t> </a:t>
                </a:r>
                <a:r>
                  <a:rPr lang="en-US" dirty="0" err="1"/>
                  <a:t>tốt</a:t>
                </a:r>
                <a:r>
                  <a:rPr lang="en-US" dirty="0"/>
                  <a:t> </a:t>
                </a:r>
                <a:r>
                  <a:rPr lang="en-US" dirty="0" err="1"/>
                  <a:t>nhất</a:t>
                </a:r>
                <a:r>
                  <a:rPr lang="en-US" dirty="0"/>
                  <a:t> </a:t>
                </a:r>
                <a:r>
                  <a:rPr lang="en-US" dirty="0" err="1"/>
                  <a:t>là</a:t>
                </a:r>
                <a:r>
                  <a:rPr lang="en-US" dirty="0"/>
                  <a:t> </a:t>
                </a:r>
                <a14:m>
                  <m:oMath xmlns:m="http://schemas.openxmlformats.org/officeDocument/2006/math">
                    <m:r>
                      <a:rPr lang="en-US" i="1" dirty="0" smtClean="0">
                        <a:latin typeface="Cambria Math" panose="02040503050406030204" pitchFamily="18" charset="0"/>
                      </a:rPr>
                      <m:t>𝑆𝐴𝑅𝐼𝑀𝐴</m:t>
                    </m:r>
                    <m:d>
                      <m:dPr>
                        <m:ctrlPr>
                          <a:rPr lang="en-US" i="1" dirty="0" smtClean="0">
                            <a:latin typeface="Cambria Math" panose="02040503050406030204" pitchFamily="18" charset="0"/>
                          </a:rPr>
                        </m:ctrlPr>
                      </m:dPr>
                      <m:e>
                        <m:r>
                          <a:rPr lang="en-US" i="1" dirty="0" smtClean="0">
                            <a:latin typeface="Cambria Math" panose="02040503050406030204" pitchFamily="18" charset="0"/>
                          </a:rPr>
                          <m:t>2,1,1</m:t>
                        </m:r>
                      </m:e>
                    </m:d>
                    <m:sSub>
                      <m:sSubPr>
                        <m:ctrlPr>
                          <a:rPr lang="en-US" i="1" dirty="0" smtClean="0">
                            <a:latin typeface="Cambria Math" panose="02040503050406030204" pitchFamily="18" charset="0"/>
                          </a:rPr>
                        </m:ctrlPr>
                      </m:sSubPr>
                      <m:e>
                        <m:d>
                          <m:dPr>
                            <m:ctrlPr>
                              <a:rPr lang="en-US" i="1" dirty="0" smtClean="0">
                                <a:latin typeface="Cambria Math" panose="02040503050406030204" pitchFamily="18" charset="0"/>
                              </a:rPr>
                            </m:ctrlPr>
                          </m:dPr>
                          <m:e>
                            <m:r>
                              <a:rPr lang="en-US" i="1" dirty="0" smtClean="0">
                                <a:latin typeface="Cambria Math" panose="02040503050406030204" pitchFamily="18" charset="0"/>
                              </a:rPr>
                              <m:t>2,1,1</m:t>
                            </m:r>
                          </m:e>
                        </m:d>
                      </m:e>
                      <m:sub>
                        <m:r>
                          <a:rPr lang="en-US" i="1" dirty="0" smtClean="0">
                            <a:latin typeface="Cambria Math" panose="02040503050406030204" pitchFamily="18" charset="0"/>
                          </a:rPr>
                          <m:t>12</m:t>
                        </m:r>
                      </m:sub>
                    </m:sSub>
                    <m:r>
                      <a:rPr lang="en-US" i="1" dirty="0" smtClean="0">
                        <a:latin typeface="Cambria Math" panose="02040503050406030204" pitchFamily="18" charset="0"/>
                      </a:rPr>
                      <m:t> </m:t>
                    </m:r>
                  </m:oMath>
                </a14:m>
                <a:r>
                  <a:rPr lang="en-US" dirty="0" err="1"/>
                  <a:t>với</a:t>
                </a:r>
                <a:r>
                  <a:rPr lang="en-US" dirty="0"/>
                  <a:t> </a:t>
                </a:r>
                <a:r>
                  <a:rPr lang="en-US" dirty="0" err="1"/>
                  <a:t>chỉ</a:t>
                </a:r>
                <a:r>
                  <a:rPr lang="en-US" dirty="0"/>
                  <a:t> </a:t>
                </a:r>
                <a:r>
                  <a:rPr lang="en-US" dirty="0" err="1"/>
                  <a:t>số</a:t>
                </a:r>
                <a:r>
                  <a:rPr lang="en-US" dirty="0"/>
                  <a:t> AIC </a:t>
                </a:r>
                <a:r>
                  <a:rPr lang="en-US" dirty="0" err="1"/>
                  <a:t>thấp</a:t>
                </a:r>
                <a:r>
                  <a:rPr lang="en-US" dirty="0"/>
                  <a:t> </a:t>
                </a:r>
                <a:r>
                  <a:rPr lang="en-US" dirty="0" err="1"/>
                  <a:t>nhất</a:t>
                </a:r>
                <a:r>
                  <a:rPr lang="en-US" dirty="0"/>
                  <a:t> </a:t>
                </a:r>
                <a:r>
                  <a:rPr lang="en-US" dirty="0" err="1"/>
                  <a:t>là</a:t>
                </a:r>
                <a:r>
                  <a:rPr lang="en-US" dirty="0"/>
                  <a:t> </a:t>
                </a:r>
                <a14:m>
                  <m:oMath xmlns:m="http://schemas.openxmlformats.org/officeDocument/2006/math">
                    <m:r>
                      <a:rPr lang="en-US" i="1" dirty="0" smtClean="0">
                        <a:latin typeface="Cambria Math" panose="02040503050406030204" pitchFamily="18" charset="0"/>
                      </a:rPr>
                      <m:t>1348,46</m:t>
                    </m:r>
                  </m:oMath>
                </a14:m>
                <a:r>
                  <a:rPr lang="en-US" dirty="0"/>
                  <a:t>.</a:t>
                </a:r>
              </a:p>
              <a:p>
                <a:pPr marL="0" indent="0">
                  <a:lnSpc>
                    <a:spcPct val="150000"/>
                  </a:lnSpc>
                  <a:buNone/>
                </a:pPr>
                <a:r>
                  <a:rPr lang="en-US" dirty="0"/>
                  <a:t>  </a:t>
                </a:r>
              </a:p>
              <a:p>
                <a:pPr marL="0" indent="0">
                  <a:lnSpc>
                    <a:spcPct val="150000"/>
                  </a:lnSpc>
                  <a:buNone/>
                </a:pPr>
                <a:endParaRPr lang="en-US" dirty="0"/>
              </a:p>
              <a:p>
                <a:pPr marL="0" indent="0">
                  <a:lnSpc>
                    <a:spcPct val="150000"/>
                  </a:lnSpc>
                  <a:buNone/>
                </a:pPr>
                <a:endParaRPr lang="en-US" sz="1100" dirty="0"/>
              </a:p>
              <a:p>
                <a:pPr>
                  <a:lnSpc>
                    <a:spcPct val="150000"/>
                  </a:lnSpc>
                </a:pPr>
                <a:r>
                  <a:rPr lang="en-US" dirty="0" err="1"/>
                  <a:t>Sử</a:t>
                </a:r>
                <a:r>
                  <a:rPr lang="en-US" dirty="0"/>
                  <a:t> </a:t>
                </a:r>
                <a:r>
                  <a:rPr lang="en-US" dirty="0" err="1"/>
                  <a:t>dụng</a:t>
                </a:r>
                <a:r>
                  <a:rPr lang="en-US" dirty="0"/>
                  <a:t> </a:t>
                </a:r>
                <a:r>
                  <a:rPr lang="en-US" dirty="0" err="1"/>
                  <a:t>phương</a:t>
                </a:r>
                <a:r>
                  <a:rPr lang="en-US" dirty="0"/>
                  <a:t> </a:t>
                </a:r>
                <a:r>
                  <a:rPr lang="en-US" dirty="0" err="1"/>
                  <a:t>pháp</a:t>
                </a:r>
                <a:r>
                  <a:rPr lang="en-US" dirty="0"/>
                  <a:t> </a:t>
                </a:r>
                <a:r>
                  <a:rPr lang="en-US" dirty="0" err="1"/>
                  <a:t>hợp</a:t>
                </a:r>
                <a:r>
                  <a:rPr lang="en-US" dirty="0"/>
                  <a:t> </a:t>
                </a:r>
                <a:r>
                  <a:rPr lang="en-US" dirty="0" err="1"/>
                  <a:t>lý</a:t>
                </a:r>
                <a:r>
                  <a:rPr lang="en-US" dirty="0"/>
                  <a:t> </a:t>
                </a:r>
                <a:r>
                  <a:rPr lang="en-US" dirty="0" err="1"/>
                  <a:t>cực</a:t>
                </a:r>
                <a:r>
                  <a:rPr lang="en-US" dirty="0"/>
                  <a:t> </a:t>
                </a:r>
                <a:r>
                  <a:rPr lang="en-US" dirty="0" err="1"/>
                  <a:t>đại</a:t>
                </a:r>
                <a:r>
                  <a:rPr lang="en-US" dirty="0"/>
                  <a:t>, ta </a:t>
                </a:r>
                <a:r>
                  <a:rPr lang="en-US" dirty="0" err="1"/>
                  <a:t>được</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như</a:t>
                </a:r>
                <a:r>
                  <a:rPr lang="en-US" dirty="0"/>
                  <a:t> </a:t>
                </a:r>
                <a:r>
                  <a:rPr lang="en-US" dirty="0" err="1"/>
                  <a:t>sau</a:t>
                </a:r>
                <a:r>
                  <a:rPr lang="en-US" dirty="0"/>
                  <a:t>:</a:t>
                </a:r>
              </a:p>
              <a:p>
                <a:endParaRPr lang="en-US" dirty="0"/>
              </a:p>
              <a:p>
                <a:endParaRPr lang="en-US" dirty="0"/>
              </a:p>
            </p:txBody>
          </p:sp>
        </mc:Choice>
        <mc:Fallback>
          <p:sp>
            <p:nvSpPr>
              <p:cNvPr id="3" name="Content Placeholder 2">
                <a:extLst>
                  <a:ext uri="{FF2B5EF4-FFF2-40B4-BE49-F238E27FC236}">
                    <a16:creationId xmlns:a16="http://schemas.microsoft.com/office/drawing/2014/main" id="{B4C2C4DB-4ABC-4AD8-A039-7B2130737EE9}"/>
                  </a:ext>
                </a:extLst>
              </p:cNvPr>
              <p:cNvSpPr>
                <a:spLocks noGrp="1" noRot="1" noChangeAspect="1" noMove="1" noResize="1" noEditPoints="1" noAdjustHandles="1" noChangeArrowheads="1" noChangeShapeType="1" noTextEdit="1"/>
              </p:cNvSpPr>
              <p:nvPr>
                <p:ph idx="1"/>
              </p:nvPr>
            </p:nvSpPr>
            <p:spPr>
              <a:blipFill>
                <a:blip r:embed="rId2"/>
                <a:stretch>
                  <a:fillRect l="-759"/>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96383D3C-C1FD-4351-8623-704926CCEBDD}"/>
              </a:ext>
            </a:extLst>
          </p:cNvPr>
          <p:cNvPicPr>
            <a:picLocks noChangeAspect="1"/>
          </p:cNvPicPr>
          <p:nvPr/>
        </p:nvPicPr>
        <p:blipFill>
          <a:blip r:embed="rId3"/>
          <a:stretch>
            <a:fillRect/>
          </a:stretch>
        </p:blipFill>
        <p:spPr>
          <a:xfrm>
            <a:off x="2117639" y="2362200"/>
            <a:ext cx="4908720" cy="1616990"/>
          </a:xfrm>
          <a:prstGeom prst="rect">
            <a:avLst/>
          </a:prstGeom>
        </p:spPr>
      </p:pic>
      <p:pic>
        <p:nvPicPr>
          <p:cNvPr id="11" name="Picture 10">
            <a:extLst>
              <a:ext uri="{FF2B5EF4-FFF2-40B4-BE49-F238E27FC236}">
                <a16:creationId xmlns:a16="http://schemas.microsoft.com/office/drawing/2014/main" id="{2CEA40BA-E305-4D95-B97A-8254F1C7576E}"/>
              </a:ext>
            </a:extLst>
          </p:cNvPr>
          <p:cNvPicPr>
            <a:picLocks noChangeAspect="1"/>
          </p:cNvPicPr>
          <p:nvPr/>
        </p:nvPicPr>
        <p:blipFill>
          <a:blip r:embed="rId4"/>
          <a:stretch>
            <a:fillRect/>
          </a:stretch>
        </p:blipFill>
        <p:spPr>
          <a:xfrm>
            <a:off x="1109661" y="4449762"/>
            <a:ext cx="6924675" cy="2124075"/>
          </a:xfrm>
          <a:prstGeom prst="rect">
            <a:avLst/>
          </a:prstGeom>
        </p:spPr>
      </p:pic>
    </p:spTree>
    <p:extLst>
      <p:ext uri="{BB962C8B-B14F-4D97-AF65-F5344CB8AC3E}">
        <p14:creationId xmlns:p14="http://schemas.microsoft.com/office/powerpoint/2010/main" val="2207264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27A2-EEA1-4197-82FE-B502F46B9AB4}"/>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dự</a:t>
            </a:r>
            <a:r>
              <a:rPr lang="en-US" dirty="0"/>
              <a:t> </a:t>
            </a:r>
            <a:r>
              <a:rPr lang="en-US" dirty="0" err="1"/>
              <a:t>báo</a:t>
            </a:r>
            <a:r>
              <a:rPr lang="en-US" dirty="0"/>
              <a:t>: </a:t>
            </a:r>
            <a:r>
              <a:rPr lang="en-US" dirty="0" err="1"/>
              <a:t>Ước</a:t>
            </a:r>
            <a:r>
              <a:rPr lang="en-US" dirty="0"/>
              <a:t> </a:t>
            </a:r>
            <a:r>
              <a:rPr lang="en-US" dirty="0" err="1"/>
              <a:t>lượng</a:t>
            </a:r>
            <a:endParaRPr lang="en-US" dirty="0"/>
          </a:p>
        </p:txBody>
      </p:sp>
      <p:sp>
        <p:nvSpPr>
          <p:cNvPr id="3" name="Content Placeholder 2">
            <a:extLst>
              <a:ext uri="{FF2B5EF4-FFF2-40B4-BE49-F238E27FC236}">
                <a16:creationId xmlns:a16="http://schemas.microsoft.com/office/drawing/2014/main" id="{445A860A-8E6B-4FED-81CC-CB08E171DA4B}"/>
              </a:ext>
            </a:extLst>
          </p:cNvPr>
          <p:cNvSpPr>
            <a:spLocks noGrp="1"/>
          </p:cNvSpPr>
          <p:nvPr>
            <p:ph idx="1"/>
          </p:nvPr>
        </p:nvSpPr>
        <p:spPr/>
        <p:txBody>
          <a:bodyPr/>
          <a:lstStyle/>
          <a:p>
            <a:r>
              <a:rPr lang="en-US" dirty="0" err="1"/>
              <a:t>Các</a:t>
            </a:r>
            <a:r>
              <a:rPr lang="en-US" dirty="0"/>
              <a:t> </a:t>
            </a:r>
            <a:r>
              <a:rPr lang="en-US" dirty="0" err="1"/>
              <a:t>số</a:t>
            </a:r>
            <a:r>
              <a:rPr lang="en-US" dirty="0"/>
              <a:t> </a:t>
            </a:r>
            <a:r>
              <a:rPr lang="en-US" dirty="0" err="1"/>
              <a:t>liệu</a:t>
            </a:r>
            <a:r>
              <a:rPr lang="en-US" dirty="0"/>
              <a:t> </a:t>
            </a:r>
            <a:r>
              <a:rPr lang="en-US" dirty="0" err="1"/>
              <a:t>đều</a:t>
            </a:r>
            <a:r>
              <a:rPr lang="en-US" dirty="0"/>
              <a:t> </a:t>
            </a:r>
            <a:r>
              <a:rPr lang="en-US" dirty="0" err="1"/>
              <a:t>có</a:t>
            </a:r>
            <a:r>
              <a:rPr lang="en-US" dirty="0"/>
              <a:t> </a:t>
            </a:r>
            <a:r>
              <a:rPr lang="en-US" dirty="0" err="1"/>
              <a:t>thể</a:t>
            </a:r>
            <a:r>
              <a:rPr lang="en-US" dirty="0"/>
              <a:t> </a:t>
            </a:r>
            <a:r>
              <a:rPr lang="en-US" dirty="0" err="1"/>
              <a:t>chấp</a:t>
            </a:r>
            <a:r>
              <a:rPr lang="en-US" dirty="0"/>
              <a:t> </a:t>
            </a:r>
            <a:r>
              <a:rPr lang="en-US" dirty="0" err="1"/>
              <a:t>nhận</a:t>
            </a:r>
            <a:r>
              <a:rPr lang="en-US" dirty="0"/>
              <a:t> </a:t>
            </a:r>
            <a:r>
              <a:rPr lang="en-US" dirty="0" err="1"/>
              <a:t>được</a:t>
            </a:r>
            <a:r>
              <a:rPr lang="en-US" dirty="0"/>
              <a:t>:</a:t>
            </a:r>
          </a:p>
          <a:p>
            <a:endParaRPr lang="en-US" dirty="0"/>
          </a:p>
        </p:txBody>
      </p:sp>
      <p:pic>
        <p:nvPicPr>
          <p:cNvPr id="3076" name="Picture 4" descr="AVixsi7rYbOrAAAAAElFTkSuQmCC (1000×774)">
            <a:extLst>
              <a:ext uri="{FF2B5EF4-FFF2-40B4-BE49-F238E27FC236}">
                <a16:creationId xmlns:a16="http://schemas.microsoft.com/office/drawing/2014/main" id="{6EF836C4-346B-451A-BC41-96A8B5D2C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987" y="1790701"/>
            <a:ext cx="6804025" cy="489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3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83C5-C2DF-464F-91CE-508BD425E432}"/>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dự</a:t>
            </a:r>
            <a:r>
              <a:rPr lang="en-US" dirty="0"/>
              <a:t> </a:t>
            </a:r>
            <a:r>
              <a:rPr lang="en-US" dirty="0" err="1"/>
              <a:t>báo</a:t>
            </a:r>
            <a:r>
              <a:rPr lang="en-US" dirty="0"/>
              <a:t>: </a:t>
            </a:r>
            <a:r>
              <a:rPr lang="en-US" dirty="0" err="1"/>
              <a:t>Dự</a:t>
            </a:r>
            <a:r>
              <a:rPr lang="en-US" dirty="0"/>
              <a:t> </a:t>
            </a:r>
            <a:r>
              <a:rPr lang="en-US" dirty="0" err="1"/>
              <a:t>báo</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CB302A-66C4-4101-B156-48945531C2DE}"/>
                  </a:ext>
                </a:extLst>
              </p:cNvPr>
              <p:cNvSpPr>
                <a:spLocks noGrp="1"/>
              </p:cNvSpPr>
              <p:nvPr>
                <p:ph idx="1"/>
              </p:nvPr>
            </p:nvSpPr>
            <p:spPr>
              <a:xfrm>
                <a:off x="488950" y="1346199"/>
                <a:ext cx="8026400" cy="4902199"/>
              </a:xfrm>
            </p:spPr>
            <p:txBody>
              <a:bodyPr/>
              <a:lstStyle/>
              <a:p>
                <a:r>
                  <a:rPr lang="en-US" dirty="0" err="1"/>
                  <a:t>Áp</a:t>
                </a:r>
                <a:r>
                  <a:rPr lang="en-US" dirty="0"/>
                  <a:t> </a:t>
                </a:r>
                <a:r>
                  <a:rPr lang="en-US" dirty="0" err="1"/>
                  <a:t>dụng</a:t>
                </a:r>
                <a:r>
                  <a:rPr lang="en-US" dirty="0"/>
                  <a:t> </a:t>
                </a:r>
                <a:r>
                  <a:rPr lang="en-US" dirty="0" err="1"/>
                  <a:t>mô</a:t>
                </a:r>
                <a:r>
                  <a:rPr lang="en-US" dirty="0"/>
                  <a:t> </a:t>
                </a:r>
                <a:r>
                  <a:rPr lang="en-US" dirty="0" err="1"/>
                  <a:t>hình</a:t>
                </a:r>
                <a:r>
                  <a:rPr lang="en-US" dirty="0"/>
                  <a:t> </a:t>
                </a:r>
                <a14:m>
                  <m:oMath xmlns:m="http://schemas.openxmlformats.org/officeDocument/2006/math">
                    <m:r>
                      <a:rPr lang="en-US" i="1" dirty="0" smtClean="0">
                        <a:latin typeface="Cambria Math" panose="02040503050406030204" pitchFamily="18" charset="0"/>
                      </a:rPr>
                      <m:t>𝑆𝐴𝑅𝐼𝑀𝐴</m:t>
                    </m:r>
                    <m:d>
                      <m:dPr>
                        <m:ctrlPr>
                          <a:rPr lang="en-US" i="1" dirty="0" smtClean="0">
                            <a:latin typeface="Cambria Math" panose="02040503050406030204" pitchFamily="18" charset="0"/>
                          </a:rPr>
                        </m:ctrlPr>
                      </m:dPr>
                      <m:e>
                        <m:r>
                          <a:rPr lang="en-US" i="1" dirty="0" smtClean="0">
                            <a:latin typeface="Cambria Math" panose="02040503050406030204" pitchFamily="18" charset="0"/>
                          </a:rPr>
                          <m:t>2,1,1</m:t>
                        </m:r>
                      </m:e>
                    </m:d>
                    <m:sSub>
                      <m:sSubPr>
                        <m:ctrlPr>
                          <a:rPr lang="en-US" i="1" dirty="0" smtClean="0">
                            <a:latin typeface="Cambria Math" panose="02040503050406030204" pitchFamily="18" charset="0"/>
                          </a:rPr>
                        </m:ctrlPr>
                      </m:sSubPr>
                      <m:e>
                        <m:d>
                          <m:dPr>
                            <m:ctrlPr>
                              <a:rPr lang="en-US" i="1" dirty="0" smtClean="0">
                                <a:latin typeface="Cambria Math" panose="02040503050406030204" pitchFamily="18" charset="0"/>
                              </a:rPr>
                            </m:ctrlPr>
                          </m:dPr>
                          <m:e>
                            <m:r>
                              <a:rPr lang="en-US" i="1" dirty="0" smtClean="0">
                                <a:latin typeface="Cambria Math" panose="02040503050406030204" pitchFamily="18" charset="0"/>
                              </a:rPr>
                              <m:t>2,1,1</m:t>
                            </m:r>
                          </m:e>
                        </m:d>
                      </m:e>
                      <m:sub>
                        <m:r>
                          <a:rPr lang="en-US" i="1" dirty="0" smtClean="0">
                            <a:latin typeface="Cambria Math" panose="02040503050406030204" pitchFamily="18" charset="0"/>
                          </a:rPr>
                          <m:t>12</m:t>
                        </m:r>
                      </m:sub>
                    </m:sSub>
                  </m:oMath>
                </a14:m>
                <a:r>
                  <a:rPr lang="en-US" dirty="0"/>
                  <a:t> </a:t>
                </a:r>
                <a:r>
                  <a:rPr lang="en-US" dirty="0" err="1"/>
                  <a:t>và</a:t>
                </a:r>
                <a:r>
                  <a:rPr lang="en-US" dirty="0"/>
                  <a:t> </a:t>
                </a:r>
                <a:r>
                  <a:rPr lang="en-US" dirty="0" err="1"/>
                  <a:t>đưa</a:t>
                </a:r>
                <a:r>
                  <a:rPr lang="en-US" dirty="0"/>
                  <a:t> ra </a:t>
                </a:r>
                <a:r>
                  <a:rPr lang="en-US" dirty="0" err="1"/>
                  <a:t>dự</a:t>
                </a:r>
                <a:r>
                  <a:rPr lang="en-US" dirty="0"/>
                  <a:t> </a:t>
                </a:r>
                <a:r>
                  <a:rPr lang="en-US" dirty="0" err="1"/>
                  <a:t>báo</a:t>
                </a:r>
                <a:r>
                  <a:rPr lang="en-US" dirty="0"/>
                  <a:t>:</a:t>
                </a:r>
              </a:p>
              <a:p>
                <a:endParaRPr lang="en-US" dirty="0"/>
              </a:p>
            </p:txBody>
          </p:sp>
        </mc:Choice>
        <mc:Fallback>
          <p:sp>
            <p:nvSpPr>
              <p:cNvPr id="3" name="Content Placeholder 2">
                <a:extLst>
                  <a:ext uri="{FF2B5EF4-FFF2-40B4-BE49-F238E27FC236}">
                    <a16:creationId xmlns:a16="http://schemas.microsoft.com/office/drawing/2014/main" id="{0ECB302A-66C4-4101-B156-48945531C2DE}"/>
                  </a:ext>
                </a:extLst>
              </p:cNvPr>
              <p:cNvSpPr>
                <a:spLocks noGrp="1" noRot="1" noChangeAspect="1" noMove="1" noResize="1" noEditPoints="1" noAdjustHandles="1" noChangeArrowheads="1" noChangeShapeType="1" noTextEdit="1"/>
              </p:cNvSpPr>
              <p:nvPr>
                <p:ph idx="1"/>
              </p:nvPr>
            </p:nvSpPr>
            <p:spPr>
              <a:xfrm>
                <a:off x="488950" y="1346199"/>
                <a:ext cx="8026400" cy="4902199"/>
              </a:xfrm>
              <a:blipFill>
                <a:blip r:embed="rId2"/>
                <a:stretch>
                  <a:fillRect l="-759" t="-1368"/>
                </a:stretch>
              </a:blipFill>
            </p:spPr>
            <p:txBody>
              <a:bodyPr/>
              <a:lstStyle/>
              <a:p>
                <a:r>
                  <a:rPr lang="en-US">
                    <a:noFill/>
                  </a:rPr>
                  <a:t> </a:t>
                </a:r>
              </a:p>
            </p:txBody>
          </p:sp>
        </mc:Fallback>
      </mc:AlternateContent>
      <p:pic>
        <p:nvPicPr>
          <p:cNvPr id="4102" name="Picture 6" descr="wGoWnzU3wTpbgAAAABJRU5ErkJggg== (791×599)">
            <a:extLst>
              <a:ext uri="{FF2B5EF4-FFF2-40B4-BE49-F238E27FC236}">
                <a16:creationId xmlns:a16="http://schemas.microsoft.com/office/drawing/2014/main" id="{2DE7942A-3D03-4E42-8A8B-B46143CCD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386" y="1895474"/>
            <a:ext cx="7729228" cy="4279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15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24F8-458E-419E-86F8-D6C35FD005B2}"/>
              </a:ext>
            </a:extLst>
          </p:cNvPr>
          <p:cNvSpPr>
            <a:spLocks noGrp="1"/>
          </p:cNvSpPr>
          <p:nvPr>
            <p:ph type="title"/>
          </p:nvPr>
        </p:nvSpPr>
        <p:spPr/>
        <p:txBody>
          <a:bodyPr/>
          <a:lstStyle/>
          <a:p>
            <a:r>
              <a:rPr lang="en-US" dirty="0" err="1"/>
              <a:t>Đánh</a:t>
            </a:r>
            <a:r>
              <a:rPr lang="en-US" dirty="0"/>
              <a:t> </a:t>
            </a:r>
            <a:r>
              <a:rPr lang="en-US" dirty="0" err="1"/>
              <a:t>giá</a:t>
            </a:r>
            <a:r>
              <a:rPr lang="en-US" dirty="0"/>
              <a:t> </a:t>
            </a:r>
            <a:r>
              <a:rPr lang="en-US" dirty="0" err="1"/>
              <a:t>kết</a:t>
            </a:r>
            <a:r>
              <a:rPr lang="en-US" dirty="0"/>
              <a:t> </a:t>
            </a:r>
            <a:r>
              <a:rPr lang="en-US" dirty="0" err="1"/>
              <a:t>quả</a:t>
            </a:r>
            <a:endParaRPr lang="en-US" dirty="0"/>
          </a:p>
        </p:txBody>
      </p:sp>
      <p:sp>
        <p:nvSpPr>
          <p:cNvPr id="3" name="Content Placeholder 2">
            <a:extLst>
              <a:ext uri="{FF2B5EF4-FFF2-40B4-BE49-F238E27FC236}">
                <a16:creationId xmlns:a16="http://schemas.microsoft.com/office/drawing/2014/main" id="{674673AE-90B5-4E76-B432-CDFE6A316F75}"/>
              </a:ext>
            </a:extLst>
          </p:cNvPr>
          <p:cNvSpPr>
            <a:spLocks noGrp="1"/>
          </p:cNvSpPr>
          <p:nvPr>
            <p:ph idx="1"/>
          </p:nvPr>
        </p:nvSpPr>
        <p:spPr/>
        <p:txBody>
          <a:bodyPr/>
          <a:lstStyle/>
          <a:p>
            <a:r>
              <a:rPr lang="en-US" dirty="0" err="1"/>
              <a:t>Đánh</a:t>
            </a:r>
            <a:r>
              <a:rPr lang="en-US" dirty="0"/>
              <a:t> </a:t>
            </a:r>
            <a:r>
              <a:rPr lang="en-US" dirty="0" err="1"/>
              <a:t>giá</a:t>
            </a:r>
            <a:r>
              <a:rPr lang="en-US" dirty="0"/>
              <a:t> </a:t>
            </a:r>
            <a:r>
              <a:rPr lang="en-US" dirty="0" err="1"/>
              <a:t>các</a:t>
            </a:r>
            <a:r>
              <a:rPr lang="en-US" dirty="0"/>
              <a:t> </a:t>
            </a:r>
            <a:r>
              <a:rPr lang="en-US" dirty="0" err="1"/>
              <a:t>sai</a:t>
            </a:r>
            <a:r>
              <a:rPr lang="en-US" dirty="0"/>
              <a:t> </a:t>
            </a:r>
            <a:r>
              <a:rPr lang="en-US" dirty="0" err="1"/>
              <a:t>số</a:t>
            </a:r>
            <a:r>
              <a:rPr lang="en-US" dirty="0"/>
              <a:t> </a:t>
            </a:r>
            <a:r>
              <a:rPr lang="en-US" dirty="0" err="1"/>
              <a:t>của</a:t>
            </a:r>
            <a:r>
              <a:rPr lang="en-US" dirty="0"/>
              <a:t> </a:t>
            </a:r>
            <a:r>
              <a:rPr lang="en-US" dirty="0" err="1"/>
              <a:t>mô</a:t>
            </a:r>
            <a:r>
              <a:rPr lang="en-US" dirty="0"/>
              <a:t> </a:t>
            </a:r>
            <a:r>
              <a:rPr lang="en-US" dirty="0" err="1"/>
              <a:t>hình</a:t>
            </a:r>
            <a:r>
              <a:rPr lang="en-US" dirty="0"/>
              <a:t>:</a:t>
            </a:r>
          </a:p>
          <a:p>
            <a:endParaRPr lang="en-US" dirty="0"/>
          </a:p>
        </p:txBody>
      </p:sp>
      <p:pic>
        <p:nvPicPr>
          <p:cNvPr id="9" name="Picture 8">
            <a:extLst>
              <a:ext uri="{FF2B5EF4-FFF2-40B4-BE49-F238E27FC236}">
                <a16:creationId xmlns:a16="http://schemas.microsoft.com/office/drawing/2014/main" id="{BDE41A8C-4B1C-42E1-891F-AC826D92D78C}"/>
              </a:ext>
            </a:extLst>
          </p:cNvPr>
          <p:cNvPicPr>
            <a:picLocks noChangeAspect="1"/>
          </p:cNvPicPr>
          <p:nvPr/>
        </p:nvPicPr>
        <p:blipFill>
          <a:blip r:embed="rId2"/>
          <a:stretch>
            <a:fillRect/>
          </a:stretch>
        </p:blipFill>
        <p:spPr>
          <a:xfrm>
            <a:off x="1698884" y="2224087"/>
            <a:ext cx="5746232" cy="1919288"/>
          </a:xfrm>
          <a:prstGeom prst="rect">
            <a:avLst/>
          </a:prstGeom>
        </p:spPr>
      </p:pic>
    </p:spTree>
    <p:extLst>
      <p:ext uri="{BB962C8B-B14F-4D97-AF65-F5344CB8AC3E}">
        <p14:creationId xmlns:p14="http://schemas.microsoft.com/office/powerpoint/2010/main" val="169418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9830-0687-4AC1-B6B5-52C4C2FBCC8C}"/>
              </a:ext>
            </a:extLst>
          </p:cNvPr>
          <p:cNvSpPr>
            <a:spLocks noGrp="1"/>
          </p:cNvSpPr>
          <p:nvPr>
            <p:ph type="title"/>
          </p:nvPr>
        </p:nvSpPr>
        <p:spPr/>
        <p:txBody>
          <a:bodyPr/>
          <a:lstStyle/>
          <a:p>
            <a:r>
              <a:rPr lang="en-US" dirty="0" err="1"/>
              <a:t>Đánh</a:t>
            </a:r>
            <a:r>
              <a:rPr lang="en-US" dirty="0"/>
              <a:t> </a:t>
            </a:r>
            <a:r>
              <a:rPr lang="en-US" dirty="0" err="1"/>
              <a:t>giá</a:t>
            </a:r>
            <a:r>
              <a:rPr lang="en-US" dirty="0"/>
              <a:t> </a:t>
            </a:r>
            <a:r>
              <a:rPr lang="en-US" dirty="0" err="1"/>
              <a:t>kết</a:t>
            </a:r>
            <a:r>
              <a:rPr lang="en-US" dirty="0"/>
              <a:t> </a:t>
            </a:r>
            <a:r>
              <a:rPr lang="en-US" dirty="0" err="1"/>
              <a:t>quả</a:t>
            </a:r>
            <a:endParaRPr lang="en-US" dirty="0"/>
          </a:p>
        </p:txBody>
      </p:sp>
      <p:sp>
        <p:nvSpPr>
          <p:cNvPr id="3" name="Content Placeholder 2">
            <a:extLst>
              <a:ext uri="{FF2B5EF4-FFF2-40B4-BE49-F238E27FC236}">
                <a16:creationId xmlns:a16="http://schemas.microsoft.com/office/drawing/2014/main" id="{2A84663C-3B1C-4655-BB45-ABAAB8BB4895}"/>
              </a:ext>
            </a:extLst>
          </p:cNvPr>
          <p:cNvSpPr>
            <a:spLocks noGrp="1"/>
          </p:cNvSpPr>
          <p:nvPr>
            <p:ph idx="1"/>
          </p:nvPr>
        </p:nvSpPr>
        <p:spPr/>
        <p:txBody>
          <a:bodyPr/>
          <a:lstStyle/>
          <a:p>
            <a:r>
              <a:rPr lang="en-US" dirty="0" err="1"/>
              <a:t>Dự</a:t>
            </a:r>
            <a:r>
              <a:rPr lang="en-US" dirty="0"/>
              <a:t> </a:t>
            </a:r>
            <a:r>
              <a:rPr lang="en-US" dirty="0" err="1"/>
              <a:t>báo</a:t>
            </a:r>
            <a:r>
              <a:rPr lang="en-US" dirty="0"/>
              <a:t> </a:t>
            </a:r>
            <a:r>
              <a:rPr lang="en-US" dirty="0" err="1"/>
              <a:t>lượng</a:t>
            </a:r>
            <a:r>
              <a:rPr lang="en-US" dirty="0"/>
              <a:t> ô </a:t>
            </a:r>
            <a:r>
              <a:rPr lang="en-US" dirty="0" err="1"/>
              <a:t>tô</a:t>
            </a:r>
            <a:r>
              <a:rPr lang="en-US" dirty="0"/>
              <a:t> </a:t>
            </a:r>
            <a:r>
              <a:rPr lang="en-US" dirty="0" err="1"/>
              <a:t>bán</a:t>
            </a:r>
            <a:r>
              <a:rPr lang="en-US" dirty="0"/>
              <a:t> </a:t>
            </a:r>
            <a:r>
              <a:rPr lang="en-US" dirty="0" err="1"/>
              <a:t>được</a:t>
            </a:r>
            <a:r>
              <a:rPr lang="en-US" dirty="0"/>
              <a:t> </a:t>
            </a:r>
            <a:r>
              <a:rPr lang="en-US" dirty="0" err="1"/>
              <a:t>trong</a:t>
            </a:r>
            <a:r>
              <a:rPr lang="en-US" dirty="0"/>
              <a:t> 2 </a:t>
            </a:r>
            <a:r>
              <a:rPr lang="en-US" dirty="0" err="1"/>
              <a:t>năm</a:t>
            </a:r>
            <a:r>
              <a:rPr lang="en-US" dirty="0"/>
              <a:t> </a:t>
            </a:r>
            <a:r>
              <a:rPr lang="en-US" dirty="0" err="1"/>
              <a:t>tới</a:t>
            </a:r>
            <a:r>
              <a:rPr lang="en-US" dirty="0"/>
              <a:t>: </a:t>
            </a:r>
          </a:p>
          <a:p>
            <a:endParaRPr lang="en-US" dirty="0"/>
          </a:p>
        </p:txBody>
      </p:sp>
      <p:pic>
        <p:nvPicPr>
          <p:cNvPr id="5124" name="Picture 4" descr="cAAAAASUVORK5CYII= (1354×949)">
            <a:extLst>
              <a:ext uri="{FF2B5EF4-FFF2-40B4-BE49-F238E27FC236}">
                <a16:creationId xmlns:a16="http://schemas.microsoft.com/office/drawing/2014/main" id="{A9E5950F-A961-4EB9-A5A2-1CAF2EA56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663" y="1923255"/>
            <a:ext cx="6516674" cy="4567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91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5FF7-1E80-4934-BF54-963C9E6A2A10}"/>
              </a:ext>
            </a:extLst>
          </p:cNvPr>
          <p:cNvSpPr>
            <a:spLocks noGrp="1"/>
          </p:cNvSpPr>
          <p:nvPr>
            <p:ph type="title"/>
          </p:nvPr>
        </p:nvSpPr>
        <p:spPr/>
        <p:txBody>
          <a:bodyPr/>
          <a:lstStyle/>
          <a:p>
            <a:r>
              <a:rPr lang="en-US" dirty="0" err="1"/>
              <a:t>Bảng</a:t>
            </a:r>
            <a:r>
              <a:rPr lang="en-US" dirty="0"/>
              <a:t> </a:t>
            </a:r>
            <a:r>
              <a:rPr lang="en-US" dirty="0" err="1"/>
              <a:t>thống</a:t>
            </a:r>
            <a:r>
              <a:rPr lang="en-US" dirty="0"/>
              <a:t> </a:t>
            </a:r>
            <a:r>
              <a:rPr lang="en-US" dirty="0" err="1"/>
              <a:t>kê</a:t>
            </a:r>
            <a:endParaRPr lang="en-US" dirty="0"/>
          </a:p>
        </p:txBody>
      </p:sp>
      <p:sp>
        <p:nvSpPr>
          <p:cNvPr id="3" name="Content Placeholder 2">
            <a:extLst>
              <a:ext uri="{FF2B5EF4-FFF2-40B4-BE49-F238E27FC236}">
                <a16:creationId xmlns:a16="http://schemas.microsoft.com/office/drawing/2014/main" id="{83F34D88-04A9-4AF1-B385-5BB7F8890B3E}"/>
              </a:ext>
            </a:extLst>
          </p:cNvPr>
          <p:cNvSpPr>
            <a:spLocks noGrp="1"/>
          </p:cNvSpPr>
          <p:nvPr>
            <p:ph idx="1"/>
          </p:nvPr>
        </p:nvSpPr>
        <p:spPr/>
        <p:txBody>
          <a:bodyPr/>
          <a:lstStyle/>
          <a:p>
            <a:r>
              <a:rPr lang="en-US" dirty="0" err="1"/>
              <a:t>Thống</a:t>
            </a:r>
            <a:r>
              <a:rPr lang="en-US" dirty="0"/>
              <a:t> </a:t>
            </a:r>
            <a:r>
              <a:rPr lang="en-US" dirty="0" err="1"/>
              <a:t>kê</a:t>
            </a:r>
            <a:r>
              <a:rPr lang="en-US" dirty="0"/>
              <a:t> </a:t>
            </a:r>
            <a:r>
              <a:rPr lang="en-US" dirty="0" err="1"/>
              <a:t>số</a:t>
            </a:r>
            <a:r>
              <a:rPr lang="en-US" dirty="0"/>
              <a:t> </a:t>
            </a:r>
            <a:r>
              <a:rPr lang="en-US" dirty="0" err="1"/>
              <a:t>lượng</a:t>
            </a:r>
            <a:r>
              <a:rPr lang="en-US" dirty="0"/>
              <a:t> </a:t>
            </a:r>
            <a:r>
              <a:rPr lang="en-US" dirty="0" err="1"/>
              <a:t>tiêu</a:t>
            </a:r>
            <a:r>
              <a:rPr lang="en-US" dirty="0"/>
              <a:t> </a:t>
            </a:r>
            <a:r>
              <a:rPr lang="en-US" dirty="0" err="1"/>
              <a:t>thụ</a:t>
            </a:r>
            <a:r>
              <a:rPr lang="en-US" dirty="0"/>
              <a:t> </a:t>
            </a:r>
            <a:r>
              <a:rPr lang="en-US" dirty="0" err="1"/>
              <a:t>theo</a:t>
            </a:r>
            <a:r>
              <a:rPr lang="en-US" dirty="0"/>
              <a:t> </a:t>
            </a:r>
            <a:r>
              <a:rPr lang="en-US" dirty="0" err="1"/>
              <a:t>tháng</a:t>
            </a:r>
            <a:r>
              <a:rPr lang="en-US" dirty="0"/>
              <a:t>:</a:t>
            </a:r>
          </a:p>
          <a:p>
            <a:endParaRPr lang="en-US" dirty="0"/>
          </a:p>
        </p:txBody>
      </p:sp>
      <p:pic>
        <p:nvPicPr>
          <p:cNvPr id="6146" name="Picture 2" descr="zOOAHbDLGbPH+DvAGMNYY8zOeoczKPhQRERGRMkMLq4iIiIiIiIiIiEi+lIkoIiIiIiIiIiIi+VInooiIiIiIiIiIiORLnYgiIiIiIiIiIiKSL3UiioiIiIiIiIiISL7UiSgiIiIiIiIiIiL5UieiiIiIiIiIiIiI5EudiCIiIiIiIiIiIpIvdSKKiIiIiIiIiIhIvv4fJnwz9Brl67UAAAAASUVORK5CYII= (1297×589)">
            <a:extLst>
              <a:ext uri="{FF2B5EF4-FFF2-40B4-BE49-F238E27FC236}">
                <a16:creationId xmlns:a16="http://schemas.microsoft.com/office/drawing/2014/main" id="{FF7BFC57-2771-41BF-8B01-E66EE7393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467" y="1978025"/>
            <a:ext cx="8333065" cy="378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568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3902-B859-4351-A3E6-DF79CEEDBDB2}"/>
              </a:ext>
            </a:extLst>
          </p:cNvPr>
          <p:cNvSpPr>
            <a:spLocks noGrp="1"/>
          </p:cNvSpPr>
          <p:nvPr>
            <p:ph type="title"/>
          </p:nvPr>
        </p:nvSpPr>
        <p:spPr/>
        <p:txBody>
          <a:bodyPr/>
          <a:lstStyle/>
          <a:p>
            <a:r>
              <a:rPr lang="en-US" dirty="0" err="1"/>
              <a:t>Mục</a:t>
            </a:r>
            <a:r>
              <a:rPr lang="en-US" dirty="0"/>
              <a:t> </a:t>
            </a:r>
            <a:r>
              <a:rPr lang="en-US" dirty="0" err="1"/>
              <a:t>lục</a:t>
            </a:r>
            <a:endParaRPr lang="en-US" dirty="0"/>
          </a:p>
        </p:txBody>
      </p:sp>
      <p:sp>
        <p:nvSpPr>
          <p:cNvPr id="3" name="Content Placeholder 2">
            <a:extLst>
              <a:ext uri="{FF2B5EF4-FFF2-40B4-BE49-F238E27FC236}">
                <a16:creationId xmlns:a16="http://schemas.microsoft.com/office/drawing/2014/main" id="{AEA19FA7-0A13-44E5-A4A5-B3105B2C75D3}"/>
              </a:ext>
            </a:extLst>
          </p:cNvPr>
          <p:cNvSpPr>
            <a:spLocks noGrp="1"/>
          </p:cNvSpPr>
          <p:nvPr>
            <p:ph idx="1"/>
          </p:nvPr>
        </p:nvSpPr>
        <p:spPr/>
        <p:txBody>
          <a:bodyPr>
            <a:normAutofit/>
          </a:bodyPr>
          <a:lstStyle/>
          <a:p>
            <a:pPr>
              <a:lnSpc>
                <a:spcPct val="150000"/>
              </a:lnSpc>
            </a:pPr>
            <a:r>
              <a:rPr lang="en-US" sz="2800" b="1" dirty="0" err="1"/>
              <a:t>Điều</a:t>
            </a:r>
            <a:r>
              <a:rPr lang="en-US" sz="2800" b="1" dirty="0"/>
              <a:t> </a:t>
            </a:r>
            <a:r>
              <a:rPr lang="en-US" sz="2800" b="1" dirty="0" err="1"/>
              <a:t>tra</a:t>
            </a:r>
            <a:r>
              <a:rPr lang="en-US" sz="2800" b="1" dirty="0"/>
              <a:t>, </a:t>
            </a:r>
            <a:r>
              <a:rPr lang="en-US" sz="2800" b="1" dirty="0" err="1"/>
              <a:t>khảo</a:t>
            </a:r>
            <a:r>
              <a:rPr lang="en-US" sz="2800" b="1" dirty="0"/>
              <a:t> </a:t>
            </a:r>
            <a:r>
              <a:rPr lang="en-US" sz="2800" b="1" dirty="0" err="1"/>
              <a:t>sát</a:t>
            </a:r>
            <a:endParaRPr lang="en-US" sz="2800" b="1" dirty="0"/>
          </a:p>
          <a:p>
            <a:pPr>
              <a:lnSpc>
                <a:spcPct val="150000"/>
              </a:lnSpc>
            </a:pPr>
            <a:r>
              <a:rPr lang="en-US" sz="2800" b="1" dirty="0"/>
              <a:t>Thu </a:t>
            </a:r>
            <a:r>
              <a:rPr lang="en-US" sz="2800" b="1" dirty="0" err="1"/>
              <a:t>thập</a:t>
            </a:r>
            <a:r>
              <a:rPr lang="en-US" sz="2800" b="1" dirty="0"/>
              <a:t> </a:t>
            </a:r>
            <a:r>
              <a:rPr lang="en-US" sz="2800" b="1" dirty="0" err="1"/>
              <a:t>dữ</a:t>
            </a:r>
            <a:r>
              <a:rPr lang="en-US" sz="2800" b="1" dirty="0"/>
              <a:t> </a:t>
            </a:r>
            <a:r>
              <a:rPr lang="en-US" sz="2800" b="1" dirty="0" err="1"/>
              <a:t>liệu</a:t>
            </a:r>
            <a:endParaRPr lang="en-US" sz="2800" b="1" dirty="0"/>
          </a:p>
          <a:p>
            <a:pPr>
              <a:lnSpc>
                <a:spcPct val="150000"/>
              </a:lnSpc>
            </a:pPr>
            <a:r>
              <a:rPr lang="en-US" sz="2800" b="1" dirty="0" err="1"/>
              <a:t>Mô</a:t>
            </a:r>
            <a:r>
              <a:rPr lang="en-US" sz="2800" b="1" dirty="0"/>
              <a:t> </a:t>
            </a:r>
            <a:r>
              <a:rPr lang="en-US" sz="2800" b="1" dirty="0" err="1"/>
              <a:t>hình</a:t>
            </a:r>
            <a:r>
              <a:rPr lang="en-US" sz="2800" b="1" dirty="0"/>
              <a:t> </a:t>
            </a:r>
            <a:r>
              <a:rPr lang="en-US" sz="2800" b="1" dirty="0" err="1"/>
              <a:t>dự</a:t>
            </a:r>
            <a:r>
              <a:rPr lang="en-US" sz="2800" b="1" dirty="0"/>
              <a:t> </a:t>
            </a:r>
            <a:r>
              <a:rPr lang="en-US" sz="2800" b="1" dirty="0" err="1"/>
              <a:t>báo</a:t>
            </a:r>
            <a:endParaRPr lang="en-US" sz="2800" b="1" dirty="0"/>
          </a:p>
          <a:p>
            <a:pPr>
              <a:lnSpc>
                <a:spcPct val="150000"/>
              </a:lnSpc>
            </a:pPr>
            <a:r>
              <a:rPr lang="en-US" sz="2800" b="1" dirty="0" err="1"/>
              <a:t>Áp</a:t>
            </a:r>
            <a:r>
              <a:rPr lang="en-US" sz="2800" b="1" dirty="0"/>
              <a:t> </a:t>
            </a:r>
            <a:r>
              <a:rPr lang="en-US" sz="2800" b="1" dirty="0" err="1"/>
              <a:t>dụng</a:t>
            </a:r>
            <a:r>
              <a:rPr lang="en-US" sz="2800" b="1" dirty="0"/>
              <a:t> </a:t>
            </a:r>
            <a:r>
              <a:rPr lang="en-US" sz="2800" b="1" dirty="0" err="1"/>
              <a:t>mô</a:t>
            </a:r>
            <a:r>
              <a:rPr lang="en-US" sz="2800" b="1" dirty="0"/>
              <a:t> </a:t>
            </a:r>
            <a:r>
              <a:rPr lang="en-US" sz="2800" b="1" dirty="0" err="1"/>
              <a:t>hình</a:t>
            </a:r>
            <a:endParaRPr lang="en-US" sz="2800" b="1" dirty="0"/>
          </a:p>
          <a:p>
            <a:pPr>
              <a:lnSpc>
                <a:spcPct val="150000"/>
              </a:lnSpc>
            </a:pPr>
            <a:r>
              <a:rPr lang="en-US" sz="2800" b="1" dirty="0" err="1"/>
              <a:t>Đánh</a:t>
            </a:r>
            <a:r>
              <a:rPr lang="en-US" sz="2800" b="1" dirty="0"/>
              <a:t> </a:t>
            </a:r>
            <a:r>
              <a:rPr lang="en-US" sz="2800" b="1" dirty="0" err="1"/>
              <a:t>giá</a:t>
            </a:r>
            <a:r>
              <a:rPr lang="en-US" sz="2800" b="1" dirty="0"/>
              <a:t> </a:t>
            </a:r>
            <a:r>
              <a:rPr lang="en-US" sz="2800" b="1" dirty="0" err="1"/>
              <a:t>kết</a:t>
            </a:r>
            <a:r>
              <a:rPr lang="en-US" sz="2800" b="1" dirty="0"/>
              <a:t> </a:t>
            </a:r>
            <a:r>
              <a:rPr lang="en-US" sz="2800" b="1" dirty="0" err="1"/>
              <a:t>quả</a:t>
            </a:r>
            <a:endParaRPr lang="en-US" sz="2800" b="1" dirty="0"/>
          </a:p>
          <a:p>
            <a:pPr>
              <a:lnSpc>
                <a:spcPct val="150000"/>
              </a:lnSpc>
            </a:pPr>
            <a:r>
              <a:rPr lang="en-US" sz="2800" b="1" dirty="0" err="1"/>
              <a:t>Hỗ</a:t>
            </a:r>
            <a:r>
              <a:rPr lang="en-US" sz="2800" b="1" dirty="0"/>
              <a:t> </a:t>
            </a:r>
            <a:r>
              <a:rPr lang="en-US" sz="2800" b="1" dirty="0" err="1"/>
              <a:t>trợ</a:t>
            </a:r>
            <a:r>
              <a:rPr lang="en-US" sz="2800" b="1" dirty="0"/>
              <a:t> </a:t>
            </a:r>
            <a:r>
              <a:rPr lang="en-US" sz="2800" b="1" dirty="0" err="1"/>
              <a:t>quyết</a:t>
            </a:r>
            <a:r>
              <a:rPr lang="en-US" sz="2800" b="1" dirty="0"/>
              <a:t> </a:t>
            </a:r>
            <a:r>
              <a:rPr lang="en-US" sz="2800" b="1" dirty="0" err="1"/>
              <a:t>định</a:t>
            </a:r>
            <a:endParaRPr lang="en-US" sz="2800" b="1" dirty="0"/>
          </a:p>
        </p:txBody>
      </p:sp>
    </p:spTree>
    <p:extLst>
      <p:ext uri="{BB962C8B-B14F-4D97-AF65-F5344CB8AC3E}">
        <p14:creationId xmlns:p14="http://schemas.microsoft.com/office/powerpoint/2010/main" val="4051795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27AF-5000-4749-B7EA-275A53AD907D}"/>
              </a:ext>
            </a:extLst>
          </p:cNvPr>
          <p:cNvSpPr>
            <a:spLocks noGrp="1"/>
          </p:cNvSpPr>
          <p:nvPr>
            <p:ph type="title"/>
          </p:nvPr>
        </p:nvSpPr>
        <p:spPr/>
        <p:txBody>
          <a:bodyPr/>
          <a:lstStyle/>
          <a:p>
            <a:r>
              <a:rPr lang="en-US" dirty="0" err="1"/>
              <a:t>Bảng</a:t>
            </a:r>
            <a:r>
              <a:rPr lang="en-US" dirty="0"/>
              <a:t> </a:t>
            </a:r>
            <a:r>
              <a:rPr lang="en-US" dirty="0" err="1"/>
              <a:t>thống</a:t>
            </a:r>
            <a:r>
              <a:rPr lang="en-US" dirty="0"/>
              <a:t> </a:t>
            </a:r>
            <a:r>
              <a:rPr lang="en-US" dirty="0" err="1"/>
              <a:t>kê</a:t>
            </a:r>
            <a:endParaRPr lang="en-US" dirty="0"/>
          </a:p>
        </p:txBody>
      </p:sp>
      <p:sp>
        <p:nvSpPr>
          <p:cNvPr id="3" name="Content Placeholder 2">
            <a:extLst>
              <a:ext uri="{FF2B5EF4-FFF2-40B4-BE49-F238E27FC236}">
                <a16:creationId xmlns:a16="http://schemas.microsoft.com/office/drawing/2014/main" id="{50AEF043-1CE2-45EF-9497-6B69E9AC589C}"/>
              </a:ext>
            </a:extLst>
          </p:cNvPr>
          <p:cNvSpPr>
            <a:spLocks noGrp="1"/>
          </p:cNvSpPr>
          <p:nvPr>
            <p:ph idx="1"/>
          </p:nvPr>
        </p:nvSpPr>
        <p:spPr/>
        <p:txBody>
          <a:bodyPr/>
          <a:lstStyle/>
          <a:p>
            <a:r>
              <a:rPr lang="en-US" dirty="0" err="1"/>
              <a:t>Thống</a:t>
            </a:r>
            <a:r>
              <a:rPr lang="en-US" dirty="0"/>
              <a:t> </a:t>
            </a:r>
            <a:r>
              <a:rPr lang="en-US" dirty="0" err="1"/>
              <a:t>kê</a:t>
            </a:r>
            <a:r>
              <a:rPr lang="en-US" dirty="0"/>
              <a:t> </a:t>
            </a:r>
            <a:r>
              <a:rPr lang="en-US" dirty="0" err="1"/>
              <a:t>tổng</a:t>
            </a:r>
            <a:r>
              <a:rPr lang="en-US" dirty="0"/>
              <a:t> </a:t>
            </a:r>
            <a:r>
              <a:rPr lang="en-US" dirty="0" err="1"/>
              <a:t>số</a:t>
            </a:r>
            <a:r>
              <a:rPr lang="en-US" dirty="0"/>
              <a:t> </a:t>
            </a:r>
            <a:r>
              <a:rPr lang="en-US" dirty="0" err="1"/>
              <a:t>lượng</a:t>
            </a:r>
            <a:r>
              <a:rPr lang="en-US" dirty="0"/>
              <a:t> </a:t>
            </a:r>
            <a:r>
              <a:rPr lang="en-US" dirty="0" err="1"/>
              <a:t>xe</a:t>
            </a:r>
            <a:r>
              <a:rPr lang="en-US" dirty="0"/>
              <a:t> </a:t>
            </a:r>
            <a:r>
              <a:rPr lang="en-US" dirty="0" err="1"/>
              <a:t>đã</a:t>
            </a:r>
            <a:r>
              <a:rPr lang="en-US" dirty="0"/>
              <a:t> </a:t>
            </a:r>
            <a:r>
              <a:rPr lang="en-US" dirty="0" err="1"/>
              <a:t>bán</a:t>
            </a:r>
            <a:r>
              <a:rPr lang="en-US" dirty="0"/>
              <a:t> </a:t>
            </a:r>
            <a:r>
              <a:rPr lang="en-US" dirty="0" err="1"/>
              <a:t>phân</a:t>
            </a:r>
            <a:r>
              <a:rPr lang="en-US" dirty="0"/>
              <a:t> </a:t>
            </a:r>
            <a:r>
              <a:rPr lang="en-US" dirty="0" err="1"/>
              <a:t>theo</a:t>
            </a:r>
            <a:r>
              <a:rPr lang="en-US" dirty="0"/>
              <a:t> </a:t>
            </a:r>
            <a:r>
              <a:rPr lang="en-US" dirty="0" err="1"/>
              <a:t>từng</a:t>
            </a:r>
            <a:r>
              <a:rPr lang="en-US" dirty="0"/>
              <a:t> </a:t>
            </a:r>
            <a:r>
              <a:rPr lang="en-US" dirty="0" err="1"/>
              <a:t>hãng</a:t>
            </a:r>
            <a:r>
              <a:rPr lang="en-US" dirty="0"/>
              <a:t>:</a:t>
            </a:r>
          </a:p>
          <a:p>
            <a:endParaRPr lang="en-US" dirty="0"/>
          </a:p>
        </p:txBody>
      </p:sp>
      <p:pic>
        <p:nvPicPr>
          <p:cNvPr id="7" name="Picture 6">
            <a:extLst>
              <a:ext uri="{FF2B5EF4-FFF2-40B4-BE49-F238E27FC236}">
                <a16:creationId xmlns:a16="http://schemas.microsoft.com/office/drawing/2014/main" id="{96728E9D-234C-4A26-AA55-ABB089297C0D}"/>
              </a:ext>
            </a:extLst>
          </p:cNvPr>
          <p:cNvPicPr>
            <a:picLocks noChangeAspect="1"/>
          </p:cNvPicPr>
          <p:nvPr/>
        </p:nvPicPr>
        <p:blipFill>
          <a:blip r:embed="rId2"/>
          <a:stretch>
            <a:fillRect/>
          </a:stretch>
        </p:blipFill>
        <p:spPr>
          <a:xfrm>
            <a:off x="1419225" y="1752497"/>
            <a:ext cx="5991225" cy="5105503"/>
          </a:xfrm>
          <a:prstGeom prst="rect">
            <a:avLst/>
          </a:prstGeom>
        </p:spPr>
      </p:pic>
    </p:spTree>
    <p:extLst>
      <p:ext uri="{BB962C8B-B14F-4D97-AF65-F5344CB8AC3E}">
        <p14:creationId xmlns:p14="http://schemas.microsoft.com/office/powerpoint/2010/main" val="898959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E80E-7E10-4F35-9ED7-7C9784A144C9}"/>
              </a:ext>
            </a:extLst>
          </p:cNvPr>
          <p:cNvSpPr>
            <a:spLocks noGrp="1"/>
          </p:cNvSpPr>
          <p:nvPr>
            <p:ph type="title"/>
          </p:nvPr>
        </p:nvSpPr>
        <p:spPr/>
        <p:txBody>
          <a:bodyPr/>
          <a:lstStyle/>
          <a:p>
            <a:r>
              <a:rPr lang="en-US" dirty="0" err="1"/>
              <a:t>Hỗ</a:t>
            </a:r>
            <a:r>
              <a:rPr lang="en-US" dirty="0"/>
              <a:t> </a:t>
            </a:r>
            <a:r>
              <a:rPr lang="en-US" dirty="0" err="1"/>
              <a:t>trợ</a:t>
            </a:r>
            <a:r>
              <a:rPr lang="en-US" dirty="0"/>
              <a:t> </a:t>
            </a:r>
            <a:r>
              <a:rPr lang="en-US" dirty="0" err="1"/>
              <a:t>quyết</a:t>
            </a:r>
            <a:r>
              <a:rPr lang="en-US" dirty="0"/>
              <a:t> </a:t>
            </a:r>
            <a:r>
              <a:rPr lang="en-US" dirty="0" err="1"/>
              <a:t>định</a:t>
            </a:r>
            <a:endParaRPr lang="en-US" dirty="0"/>
          </a:p>
        </p:txBody>
      </p:sp>
      <p:sp>
        <p:nvSpPr>
          <p:cNvPr id="3" name="Content Placeholder 2">
            <a:extLst>
              <a:ext uri="{FF2B5EF4-FFF2-40B4-BE49-F238E27FC236}">
                <a16:creationId xmlns:a16="http://schemas.microsoft.com/office/drawing/2014/main" id="{68EB24EA-F91F-4824-B934-3214334C38DE}"/>
              </a:ext>
            </a:extLst>
          </p:cNvPr>
          <p:cNvSpPr>
            <a:spLocks noGrp="1"/>
          </p:cNvSpPr>
          <p:nvPr>
            <p:ph idx="1"/>
          </p:nvPr>
        </p:nvSpPr>
        <p:spPr/>
        <p:txBody>
          <a:bodyPr/>
          <a:lstStyle/>
          <a:p>
            <a:pPr>
              <a:lnSpc>
                <a:spcPct val="150000"/>
              </a:lnSpc>
            </a:pPr>
            <a:r>
              <a:rPr lang="en-US" dirty="0" err="1"/>
              <a:t>Dựa</a:t>
            </a:r>
            <a:r>
              <a:rPr lang="en-US" dirty="0"/>
              <a:t> </a:t>
            </a:r>
            <a:r>
              <a:rPr lang="en-US" dirty="0" err="1"/>
              <a:t>vào</a:t>
            </a:r>
            <a:r>
              <a:rPr lang="en-US" dirty="0"/>
              <a:t> </a:t>
            </a:r>
            <a:r>
              <a:rPr lang="en-US" dirty="0" err="1"/>
              <a:t>mô</a:t>
            </a:r>
            <a:r>
              <a:rPr lang="en-US" dirty="0"/>
              <a:t> </a:t>
            </a:r>
            <a:r>
              <a:rPr lang="en-US" dirty="0" err="1"/>
              <a:t>hình</a:t>
            </a:r>
            <a:r>
              <a:rPr lang="en-US" dirty="0"/>
              <a:t> </a:t>
            </a:r>
            <a:r>
              <a:rPr lang="en-US" dirty="0" err="1"/>
              <a:t>đã</a:t>
            </a:r>
            <a:r>
              <a:rPr lang="en-US" dirty="0"/>
              <a:t> </a:t>
            </a:r>
            <a:r>
              <a:rPr lang="en-US" dirty="0" err="1"/>
              <a:t>huấn</a:t>
            </a:r>
            <a:r>
              <a:rPr lang="en-US" dirty="0"/>
              <a:t> </a:t>
            </a:r>
            <a:r>
              <a:rPr lang="en-US" dirty="0" err="1"/>
              <a:t>luyện</a:t>
            </a:r>
            <a:r>
              <a:rPr lang="en-US" dirty="0"/>
              <a:t> </a:t>
            </a:r>
            <a:r>
              <a:rPr lang="en-US" dirty="0" err="1"/>
              <a:t>thành</a:t>
            </a:r>
            <a:r>
              <a:rPr lang="en-US" dirty="0"/>
              <a:t> </a:t>
            </a:r>
            <a:r>
              <a:rPr lang="en-US" dirty="0" err="1"/>
              <a:t>công</a:t>
            </a:r>
            <a:r>
              <a:rPr lang="en-US" dirty="0"/>
              <a:t> </a:t>
            </a:r>
            <a:r>
              <a:rPr lang="en-US" dirty="0" err="1"/>
              <a:t>và</a:t>
            </a:r>
            <a:r>
              <a:rPr lang="en-US" dirty="0"/>
              <a:t> </a:t>
            </a:r>
            <a:r>
              <a:rPr lang="en-US" dirty="0" err="1"/>
              <a:t>các</a:t>
            </a:r>
            <a:r>
              <a:rPr lang="en-US" dirty="0"/>
              <a:t> </a:t>
            </a:r>
            <a:r>
              <a:rPr lang="en-US" dirty="0" err="1"/>
              <a:t>bảng</a:t>
            </a:r>
            <a:r>
              <a:rPr lang="en-US" dirty="0"/>
              <a:t> </a:t>
            </a:r>
            <a:r>
              <a:rPr lang="en-US" dirty="0" err="1"/>
              <a:t>thống</a:t>
            </a:r>
            <a:r>
              <a:rPr lang="en-US" dirty="0"/>
              <a:t> </a:t>
            </a:r>
            <a:r>
              <a:rPr lang="en-US" dirty="0" err="1"/>
              <a:t>kê</a:t>
            </a:r>
            <a:r>
              <a:rPr lang="en-US" dirty="0"/>
              <a:t>, ta </a:t>
            </a:r>
            <a:r>
              <a:rPr lang="en-US" dirty="0" err="1"/>
              <a:t>có</a:t>
            </a:r>
            <a:r>
              <a:rPr lang="en-US" dirty="0"/>
              <a:t> </a:t>
            </a:r>
            <a:r>
              <a:rPr lang="en-US" dirty="0" err="1"/>
              <a:t>thể</a:t>
            </a:r>
            <a:r>
              <a:rPr lang="en-US" dirty="0"/>
              <a:t> </a:t>
            </a:r>
            <a:r>
              <a:rPr lang="en-US" dirty="0" err="1"/>
              <a:t>đưa</a:t>
            </a:r>
            <a:r>
              <a:rPr lang="en-US" dirty="0"/>
              <a:t> ra </a:t>
            </a:r>
            <a:r>
              <a:rPr lang="en-US" dirty="0" err="1"/>
              <a:t>một</a:t>
            </a:r>
            <a:r>
              <a:rPr lang="en-US" dirty="0"/>
              <a:t> </a:t>
            </a:r>
            <a:r>
              <a:rPr lang="en-US" dirty="0" err="1"/>
              <a:t>số</a:t>
            </a:r>
            <a:r>
              <a:rPr lang="en-US" dirty="0"/>
              <a:t> </a:t>
            </a:r>
            <a:r>
              <a:rPr lang="en-US" dirty="0" err="1"/>
              <a:t>gợi</a:t>
            </a:r>
            <a:r>
              <a:rPr lang="en-US" dirty="0"/>
              <a:t> ý </a:t>
            </a:r>
            <a:r>
              <a:rPr lang="en-US" dirty="0" err="1"/>
              <a:t>cho</a:t>
            </a:r>
            <a:r>
              <a:rPr lang="en-US" dirty="0"/>
              <a:t> </a:t>
            </a:r>
            <a:r>
              <a:rPr lang="en-US" dirty="0" err="1"/>
              <a:t>nhà</a:t>
            </a:r>
            <a:r>
              <a:rPr lang="en-US" dirty="0"/>
              <a:t> </a:t>
            </a:r>
            <a:r>
              <a:rPr lang="en-US" dirty="0" err="1"/>
              <a:t>quản</a:t>
            </a:r>
            <a:r>
              <a:rPr lang="en-US" dirty="0"/>
              <a:t> </a:t>
            </a:r>
            <a:r>
              <a:rPr lang="en-US" dirty="0" err="1"/>
              <a:t>lý</a:t>
            </a:r>
            <a:r>
              <a:rPr lang="en-US" dirty="0"/>
              <a:t>:</a:t>
            </a:r>
          </a:p>
          <a:p>
            <a:pPr lvl="1">
              <a:lnSpc>
                <a:spcPct val="150000"/>
              </a:lnSpc>
            </a:pPr>
            <a:r>
              <a:rPr lang="en-US" dirty="0" err="1">
                <a:solidFill>
                  <a:schemeClr val="tx1"/>
                </a:solidFill>
                <a:cs typeface="Times New Roman" panose="02020603050405020304" pitchFamily="18" charset="0"/>
              </a:rPr>
              <a:t>Tăng</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lượng</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xe</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sản</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xuất</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trong</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tháng</a:t>
            </a:r>
            <a:r>
              <a:rPr lang="en-US" dirty="0">
                <a:solidFill>
                  <a:schemeClr val="tx1"/>
                </a:solidFill>
                <a:cs typeface="Times New Roman" panose="02020603050405020304" pitchFamily="18" charset="0"/>
              </a:rPr>
              <a:t> 3 </a:t>
            </a:r>
            <a:r>
              <a:rPr lang="en-US" dirty="0" err="1">
                <a:solidFill>
                  <a:schemeClr val="tx1"/>
                </a:solidFill>
                <a:cs typeface="Times New Roman" panose="02020603050405020304" pitchFamily="18" charset="0"/>
              </a:rPr>
              <a:t>và</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tháng</a:t>
            </a:r>
            <a:r>
              <a:rPr lang="en-US" dirty="0">
                <a:solidFill>
                  <a:schemeClr val="tx1"/>
                </a:solidFill>
                <a:cs typeface="Times New Roman" panose="02020603050405020304" pitchFamily="18" charset="0"/>
              </a:rPr>
              <a:t> 4</a:t>
            </a:r>
            <a:r>
              <a:rPr lang="en-VN" dirty="0">
                <a:solidFill>
                  <a:schemeClr val="tx1"/>
                </a:solidFill>
                <a:cs typeface="Times New Roman" panose="02020603050405020304" pitchFamily="18" charset="0"/>
              </a:rPr>
              <a:t>.</a:t>
            </a:r>
          </a:p>
          <a:p>
            <a:pPr lvl="1">
              <a:lnSpc>
                <a:spcPct val="150000"/>
              </a:lnSpc>
            </a:pPr>
            <a:r>
              <a:rPr lang="en-VN" dirty="0">
                <a:solidFill>
                  <a:schemeClr val="tx1"/>
                </a:solidFill>
                <a:cs typeface="Times New Roman" panose="02020603050405020304" pitchFamily="18" charset="0"/>
              </a:rPr>
              <a:t>Giảm lượng xe sản xuất trong tháng 8 và tháng 12.</a:t>
            </a:r>
          </a:p>
          <a:p>
            <a:pPr lvl="1">
              <a:lnSpc>
                <a:spcPct val="150000"/>
              </a:lnSpc>
            </a:pPr>
            <a:r>
              <a:rPr lang="en-VN" dirty="0">
                <a:solidFill>
                  <a:schemeClr val="tx1"/>
                </a:solidFill>
                <a:cs typeface="Times New Roman" panose="02020603050405020304" pitchFamily="18" charset="0"/>
              </a:rPr>
              <a:t>Có các biện pháp hợp lý để thúc đ</a:t>
            </a:r>
            <a:r>
              <a:rPr lang="en-US" dirty="0" err="1">
                <a:solidFill>
                  <a:schemeClr val="tx1"/>
                </a:solidFill>
                <a:cs typeface="Times New Roman" panose="02020603050405020304" pitchFamily="18" charset="0"/>
              </a:rPr>
              <a:t>ẩy</a:t>
            </a:r>
            <a:r>
              <a:rPr lang="en-VN" dirty="0">
                <a:solidFill>
                  <a:schemeClr val="tx1"/>
                </a:solidFill>
                <a:cs typeface="Times New Roman" panose="02020603050405020304" pitchFamily="18" charset="0"/>
              </a:rPr>
              <a:t> mua sắm vào các tháng cuối năm.</a:t>
            </a:r>
            <a:endParaRPr lang="en-US" dirty="0">
              <a:solidFill>
                <a:schemeClr val="tx1"/>
              </a:solidFill>
              <a:cs typeface="Times New Roman" panose="02020603050405020304" pitchFamily="18" charset="0"/>
            </a:endParaRPr>
          </a:p>
          <a:p>
            <a:pPr lvl="1">
              <a:lnSpc>
                <a:spcPct val="150000"/>
              </a:lnSpc>
            </a:pPr>
            <a:r>
              <a:rPr lang="en-US" dirty="0" err="1">
                <a:solidFill>
                  <a:schemeClr val="tx1"/>
                </a:solidFill>
                <a:cs typeface="Times New Roman" panose="02020603050405020304" pitchFamily="18" charset="0"/>
              </a:rPr>
              <a:t>Dựa</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vào</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số</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lượng</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xe</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được</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bán</a:t>
            </a:r>
            <a:r>
              <a:rPr lang="en-US" dirty="0">
                <a:solidFill>
                  <a:schemeClr val="tx1"/>
                </a:solidFill>
                <a:cs typeface="Times New Roman" panose="02020603050405020304" pitchFamily="18" charset="0"/>
              </a:rPr>
              <a:t> ra, </a:t>
            </a:r>
            <a:r>
              <a:rPr lang="en-US" dirty="0" err="1">
                <a:solidFill>
                  <a:schemeClr val="tx1"/>
                </a:solidFill>
                <a:cs typeface="Times New Roman" panose="02020603050405020304" pitchFamily="18" charset="0"/>
              </a:rPr>
              <a:t>nhà</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quản</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lí</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nên</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đầu</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tư</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nhập</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nhiều</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xe</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của</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hãng</a:t>
            </a:r>
            <a:r>
              <a:rPr lang="en-US" dirty="0">
                <a:solidFill>
                  <a:schemeClr val="tx1"/>
                </a:solidFill>
                <a:cs typeface="Times New Roman" panose="02020603050405020304" pitchFamily="18" charset="0"/>
              </a:rPr>
              <a:t> Toyota, Volkswagen, Volvo.</a:t>
            </a:r>
            <a:endParaRPr lang="en-VN" dirty="0">
              <a:solidFill>
                <a:schemeClr val="tx1"/>
              </a:solidFill>
              <a:cs typeface="Times New Roman" panose="02020603050405020304" pitchFamily="18" charset="0"/>
            </a:endParaRPr>
          </a:p>
          <a:p>
            <a:endParaRPr lang="en-US" dirty="0"/>
          </a:p>
        </p:txBody>
      </p:sp>
    </p:spTree>
    <p:extLst>
      <p:ext uri="{BB962C8B-B14F-4D97-AF65-F5344CB8AC3E}">
        <p14:creationId xmlns:p14="http://schemas.microsoft.com/office/powerpoint/2010/main" val="2948117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247815-5EC1-4360-AB2C-324AEC7D9777}"/>
              </a:ext>
            </a:extLst>
          </p:cNvPr>
          <p:cNvSpPr txBox="1"/>
          <p:nvPr/>
        </p:nvSpPr>
        <p:spPr>
          <a:xfrm>
            <a:off x="2505075" y="3362325"/>
            <a:ext cx="6219825" cy="646331"/>
          </a:xfrm>
          <a:prstGeom prst="rect">
            <a:avLst/>
          </a:prstGeom>
          <a:noFill/>
        </p:spPr>
        <p:txBody>
          <a:bodyPr wrap="square" rtlCol="0">
            <a:spAutoFit/>
          </a:bodyPr>
          <a:lstStyle/>
          <a:p>
            <a:r>
              <a:rPr lang="en-US" sz="3600" b="1" i="1" dirty="0"/>
              <a:t>Xin </a:t>
            </a:r>
            <a:r>
              <a:rPr lang="en-US" sz="3600" b="1" i="1" dirty="0" err="1"/>
              <a:t>chân</a:t>
            </a:r>
            <a:r>
              <a:rPr lang="en-US" sz="3600" b="1" i="1" dirty="0"/>
              <a:t> </a:t>
            </a:r>
            <a:r>
              <a:rPr lang="en-US" sz="3600" b="1" i="1" dirty="0" err="1"/>
              <a:t>thành</a:t>
            </a:r>
            <a:r>
              <a:rPr lang="en-US" sz="3600" b="1" i="1" dirty="0"/>
              <a:t> </a:t>
            </a:r>
            <a:r>
              <a:rPr lang="en-US" sz="3600" b="1" i="1" dirty="0" err="1"/>
              <a:t>cảm</a:t>
            </a:r>
            <a:r>
              <a:rPr lang="en-US" sz="3600" b="1" i="1" dirty="0"/>
              <a:t> </a:t>
            </a:r>
            <a:r>
              <a:rPr lang="en-US" sz="3600" b="1" i="1" dirty="0" err="1"/>
              <a:t>ơn</a:t>
            </a:r>
            <a:r>
              <a:rPr lang="en-US" sz="3600" b="1" i="1" dirty="0"/>
              <a:t>!</a:t>
            </a:r>
          </a:p>
        </p:txBody>
      </p:sp>
    </p:spTree>
    <p:extLst>
      <p:ext uri="{BB962C8B-B14F-4D97-AF65-F5344CB8AC3E}">
        <p14:creationId xmlns:p14="http://schemas.microsoft.com/office/powerpoint/2010/main" val="315858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B1CC-F1C8-480F-93D3-A18B61A53D2D}"/>
              </a:ext>
            </a:extLst>
          </p:cNvPr>
          <p:cNvSpPr>
            <a:spLocks noGrp="1"/>
          </p:cNvSpPr>
          <p:nvPr>
            <p:ph type="title"/>
          </p:nvPr>
        </p:nvSpPr>
        <p:spPr/>
        <p:txBody>
          <a:bodyPr/>
          <a:lstStyle/>
          <a:p>
            <a:r>
              <a:rPr lang="en-US" dirty="0" err="1"/>
              <a:t>Điều</a:t>
            </a:r>
            <a:r>
              <a:rPr lang="en-US" dirty="0"/>
              <a:t> </a:t>
            </a:r>
            <a:r>
              <a:rPr lang="en-US" dirty="0" err="1"/>
              <a:t>tra</a:t>
            </a:r>
            <a:r>
              <a:rPr lang="en-US" dirty="0"/>
              <a:t>, </a:t>
            </a:r>
            <a:r>
              <a:rPr lang="en-US" dirty="0" err="1"/>
              <a:t>khảo</a:t>
            </a:r>
            <a:r>
              <a:rPr lang="en-US" dirty="0"/>
              <a:t> </a:t>
            </a:r>
            <a:r>
              <a:rPr lang="en-US" dirty="0" err="1"/>
              <a:t>sát</a:t>
            </a:r>
            <a:endParaRPr lang="en-US" dirty="0"/>
          </a:p>
        </p:txBody>
      </p:sp>
      <p:sp>
        <p:nvSpPr>
          <p:cNvPr id="3" name="Content Placeholder 2">
            <a:extLst>
              <a:ext uri="{FF2B5EF4-FFF2-40B4-BE49-F238E27FC236}">
                <a16:creationId xmlns:a16="http://schemas.microsoft.com/office/drawing/2014/main" id="{1410EA73-89EF-4748-9D5C-4B49F71831E2}"/>
              </a:ext>
            </a:extLst>
          </p:cNvPr>
          <p:cNvSpPr>
            <a:spLocks noGrp="1"/>
          </p:cNvSpPr>
          <p:nvPr>
            <p:ph idx="1"/>
          </p:nvPr>
        </p:nvSpPr>
        <p:spPr/>
        <p:txBody>
          <a:bodyPr>
            <a:normAutofit/>
          </a:bodyPr>
          <a:lstStyle/>
          <a:p>
            <a:pPr>
              <a:lnSpc>
                <a:spcPct val="150000"/>
              </a:lnSpc>
            </a:pPr>
            <a:r>
              <a:rPr lang="en-US" dirty="0" err="1">
                <a:latin typeface="Calibri (Body)"/>
              </a:rPr>
              <a:t>Sản</a:t>
            </a:r>
            <a:r>
              <a:rPr lang="en-US" dirty="0">
                <a:latin typeface="Calibri (Body)"/>
              </a:rPr>
              <a:t> </a:t>
            </a:r>
            <a:r>
              <a:rPr lang="en-US" dirty="0" err="1">
                <a:latin typeface="Calibri (Body)"/>
              </a:rPr>
              <a:t>xuất</a:t>
            </a:r>
            <a:r>
              <a:rPr lang="en-US" dirty="0">
                <a:latin typeface="Calibri (Body)"/>
              </a:rPr>
              <a:t> ô </a:t>
            </a:r>
            <a:r>
              <a:rPr lang="en-US" dirty="0" err="1">
                <a:latin typeface="Calibri (Body)"/>
              </a:rPr>
              <a:t>tô</a:t>
            </a:r>
            <a:r>
              <a:rPr lang="en-US" dirty="0">
                <a:latin typeface="Calibri (Body)"/>
              </a:rPr>
              <a:t> </a:t>
            </a:r>
            <a:r>
              <a:rPr lang="en-US" dirty="0" err="1">
                <a:latin typeface="Calibri (Body)"/>
              </a:rPr>
              <a:t>là</a:t>
            </a:r>
            <a:r>
              <a:rPr lang="en-US" dirty="0">
                <a:latin typeface="Calibri (Body)"/>
              </a:rPr>
              <a:t> </a:t>
            </a:r>
            <a:r>
              <a:rPr lang="en-US" dirty="0" err="1">
                <a:latin typeface="Calibri (Body)"/>
              </a:rPr>
              <a:t>một</a:t>
            </a:r>
            <a:r>
              <a:rPr lang="en-US" dirty="0">
                <a:latin typeface="Calibri (Body)"/>
              </a:rPr>
              <a:t> </a:t>
            </a:r>
            <a:r>
              <a:rPr lang="en-US" dirty="0" err="1">
                <a:latin typeface="Calibri (Body)"/>
              </a:rPr>
              <a:t>ngành</a:t>
            </a:r>
            <a:r>
              <a:rPr lang="en-US" dirty="0">
                <a:latin typeface="Calibri (Body)"/>
              </a:rPr>
              <a:t> </a:t>
            </a:r>
            <a:r>
              <a:rPr lang="en-US" dirty="0" err="1">
                <a:latin typeface="Calibri (Body)"/>
              </a:rPr>
              <a:t>công</a:t>
            </a:r>
            <a:r>
              <a:rPr lang="en-US" dirty="0">
                <a:latin typeface="Calibri (Body)"/>
              </a:rPr>
              <a:t> </a:t>
            </a:r>
            <a:r>
              <a:rPr lang="en-US" dirty="0" err="1">
                <a:latin typeface="Calibri (Body)"/>
              </a:rPr>
              <a:t>nghiệp</a:t>
            </a:r>
            <a:r>
              <a:rPr lang="en-US" dirty="0">
                <a:latin typeface="Calibri (Body)"/>
              </a:rPr>
              <a:t> </a:t>
            </a:r>
            <a:r>
              <a:rPr lang="en-US" dirty="0" err="1">
                <a:latin typeface="Calibri (Body)"/>
              </a:rPr>
              <a:t>cực</a:t>
            </a:r>
            <a:r>
              <a:rPr lang="en-US" dirty="0">
                <a:latin typeface="Calibri (Body)"/>
              </a:rPr>
              <a:t> </a:t>
            </a:r>
            <a:r>
              <a:rPr lang="en-US" dirty="0" err="1">
                <a:latin typeface="Calibri (Body)"/>
              </a:rPr>
              <a:t>kì</a:t>
            </a:r>
            <a:r>
              <a:rPr lang="en-US" dirty="0">
                <a:latin typeface="Calibri (Body)"/>
              </a:rPr>
              <a:t> </a:t>
            </a:r>
            <a:r>
              <a:rPr lang="en-US" dirty="0" err="1">
                <a:latin typeface="Calibri (Body)"/>
              </a:rPr>
              <a:t>phát</a:t>
            </a:r>
            <a:r>
              <a:rPr lang="en-US" dirty="0">
                <a:latin typeface="Calibri (Body)"/>
              </a:rPr>
              <a:t> </a:t>
            </a:r>
            <a:r>
              <a:rPr lang="en-US" dirty="0" err="1">
                <a:latin typeface="Calibri (Body)"/>
              </a:rPr>
              <a:t>triển</a:t>
            </a:r>
            <a:r>
              <a:rPr lang="en-US" dirty="0">
                <a:latin typeface="Calibri (Body)"/>
              </a:rPr>
              <a:t> </a:t>
            </a:r>
            <a:r>
              <a:rPr lang="en-US" dirty="0" err="1">
                <a:latin typeface="Calibri (Body)"/>
              </a:rPr>
              <a:t>trong</a:t>
            </a:r>
            <a:r>
              <a:rPr lang="en-US" dirty="0">
                <a:latin typeface="Calibri (Body)"/>
              </a:rPr>
              <a:t> </a:t>
            </a:r>
            <a:r>
              <a:rPr lang="en-US" dirty="0" err="1">
                <a:latin typeface="Calibri (Body)"/>
              </a:rPr>
              <a:t>thời</a:t>
            </a:r>
            <a:r>
              <a:rPr lang="en-US" dirty="0">
                <a:latin typeface="Calibri (Body)"/>
              </a:rPr>
              <a:t> </a:t>
            </a:r>
            <a:r>
              <a:rPr lang="en-US" dirty="0" err="1">
                <a:latin typeface="Calibri (Body)"/>
              </a:rPr>
              <a:t>đại</a:t>
            </a:r>
            <a:r>
              <a:rPr lang="en-US" dirty="0">
                <a:latin typeface="Calibri (Body)"/>
              </a:rPr>
              <a:t> </a:t>
            </a:r>
            <a:r>
              <a:rPr lang="en-US" dirty="0" err="1">
                <a:latin typeface="Calibri (Body)"/>
              </a:rPr>
              <a:t>hiện</a:t>
            </a:r>
            <a:r>
              <a:rPr lang="en-US" dirty="0">
                <a:latin typeface="Calibri (Body)"/>
              </a:rPr>
              <a:t> nay.  </a:t>
            </a:r>
          </a:p>
          <a:p>
            <a:pPr>
              <a:lnSpc>
                <a:spcPct val="150000"/>
              </a:lnSpc>
            </a:pPr>
            <a:endParaRPr lang="en-US" dirty="0">
              <a:latin typeface="Calibri (Body)"/>
            </a:endParaRPr>
          </a:p>
          <a:p>
            <a:pPr>
              <a:lnSpc>
                <a:spcPct val="150000"/>
              </a:lnSpc>
            </a:pPr>
            <a:r>
              <a:rPr lang="vi-VN" dirty="0">
                <a:latin typeface="Calibri (Body)"/>
              </a:rPr>
              <a:t>Ngành Ô tô luôn là ngành mũi nhọn đóng góp lớn vào GDP của các nước lớn trên thế giới với 3.25% GDP của Mỹ, 5% GDP của Trung Quốc, 4% GDP của Đức và 12% GDP của Thái Lan.</a:t>
            </a:r>
            <a:endParaRPr lang="en-US" dirty="0">
              <a:latin typeface="Calibri (Body)"/>
            </a:endParaRPr>
          </a:p>
          <a:p>
            <a:pPr>
              <a:lnSpc>
                <a:spcPct val="150000"/>
              </a:lnSpc>
            </a:pPr>
            <a:endParaRPr lang="en-US" dirty="0">
              <a:latin typeface="Calibri (Body)"/>
            </a:endParaRPr>
          </a:p>
          <a:p>
            <a:pPr>
              <a:lnSpc>
                <a:spcPct val="150000"/>
              </a:lnSpc>
            </a:pPr>
            <a:r>
              <a:rPr lang="en-US" dirty="0" err="1">
                <a:latin typeface="Calibri (Body)"/>
              </a:rPr>
              <a:t>Năm</a:t>
            </a:r>
            <a:r>
              <a:rPr lang="en-US" dirty="0">
                <a:latin typeface="Calibri (Body)"/>
              </a:rPr>
              <a:t> 2008, </a:t>
            </a:r>
            <a:r>
              <a:rPr lang="en-US" dirty="0" err="1">
                <a:latin typeface="Calibri (Body)"/>
              </a:rPr>
              <a:t>sản</a:t>
            </a:r>
            <a:r>
              <a:rPr lang="en-US" dirty="0">
                <a:latin typeface="Calibri (Body)"/>
              </a:rPr>
              <a:t> </a:t>
            </a:r>
            <a:r>
              <a:rPr lang="en-US" dirty="0" err="1">
                <a:latin typeface="Calibri (Body)"/>
              </a:rPr>
              <a:t>lượng</a:t>
            </a:r>
            <a:r>
              <a:rPr lang="en-US" dirty="0">
                <a:latin typeface="Calibri (Body)"/>
              </a:rPr>
              <a:t> ô </a:t>
            </a:r>
            <a:r>
              <a:rPr lang="en-US" dirty="0" err="1">
                <a:latin typeface="Calibri (Body)"/>
              </a:rPr>
              <a:t>tô</a:t>
            </a:r>
            <a:r>
              <a:rPr lang="en-US" dirty="0">
                <a:latin typeface="Calibri (Body)"/>
              </a:rPr>
              <a:t> </a:t>
            </a:r>
            <a:r>
              <a:rPr lang="en-US" dirty="0" err="1">
                <a:latin typeface="Calibri (Body)"/>
              </a:rPr>
              <a:t>toàn</a:t>
            </a:r>
            <a:r>
              <a:rPr lang="en-US" dirty="0">
                <a:latin typeface="Calibri (Body)"/>
              </a:rPr>
              <a:t> </a:t>
            </a:r>
            <a:r>
              <a:rPr lang="en-US" dirty="0" err="1">
                <a:latin typeface="Calibri (Body)"/>
              </a:rPr>
              <a:t>thế</a:t>
            </a:r>
            <a:r>
              <a:rPr lang="en-US" dirty="0">
                <a:latin typeface="Calibri (Body)"/>
              </a:rPr>
              <a:t> </a:t>
            </a:r>
            <a:r>
              <a:rPr lang="en-US" dirty="0" err="1">
                <a:latin typeface="Calibri (Body)"/>
              </a:rPr>
              <a:t>giới</a:t>
            </a:r>
            <a:r>
              <a:rPr lang="en-US" dirty="0">
                <a:latin typeface="Calibri (Body)"/>
              </a:rPr>
              <a:t> </a:t>
            </a:r>
            <a:r>
              <a:rPr lang="en-US" dirty="0" err="1">
                <a:latin typeface="Calibri (Body)"/>
              </a:rPr>
              <a:t>đạt</a:t>
            </a:r>
            <a:r>
              <a:rPr lang="en-US" dirty="0">
                <a:latin typeface="Calibri (Body)"/>
              </a:rPr>
              <a:t> </a:t>
            </a:r>
            <a:r>
              <a:rPr lang="en-US" dirty="0" err="1">
                <a:latin typeface="Calibri (Body)"/>
              </a:rPr>
              <a:t>mức</a:t>
            </a:r>
            <a:r>
              <a:rPr lang="en-US" dirty="0">
                <a:latin typeface="Calibri (Body)"/>
              </a:rPr>
              <a:t> </a:t>
            </a:r>
            <a:r>
              <a:rPr lang="en-US" i="0" dirty="0">
                <a:solidFill>
                  <a:srgbClr val="202122"/>
                </a:solidFill>
                <a:effectLst/>
                <a:latin typeface="Calibri (Body)"/>
              </a:rPr>
              <a:t>73.101.695 </a:t>
            </a:r>
            <a:r>
              <a:rPr lang="en-US" i="0" dirty="0" err="1">
                <a:solidFill>
                  <a:srgbClr val="202122"/>
                </a:solidFill>
                <a:effectLst/>
                <a:latin typeface="Calibri (Body)"/>
              </a:rPr>
              <a:t>xe</a:t>
            </a:r>
            <a:r>
              <a:rPr lang="en-US" i="0" dirty="0">
                <a:solidFill>
                  <a:srgbClr val="202122"/>
                </a:solidFill>
                <a:effectLst/>
                <a:latin typeface="Calibri (Body)"/>
              </a:rPr>
              <a:t>.</a:t>
            </a:r>
            <a:endParaRPr lang="en-US" dirty="0">
              <a:latin typeface="Calibri (Body)"/>
            </a:endParaRPr>
          </a:p>
        </p:txBody>
      </p:sp>
    </p:spTree>
    <p:extLst>
      <p:ext uri="{BB962C8B-B14F-4D97-AF65-F5344CB8AC3E}">
        <p14:creationId xmlns:p14="http://schemas.microsoft.com/office/powerpoint/2010/main" val="673399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DBD81-8371-47B8-9D19-FACD322D8186}"/>
              </a:ext>
            </a:extLst>
          </p:cNvPr>
          <p:cNvSpPr>
            <a:spLocks noGrp="1"/>
          </p:cNvSpPr>
          <p:nvPr>
            <p:ph type="title"/>
          </p:nvPr>
        </p:nvSpPr>
        <p:spPr/>
        <p:txBody>
          <a:bodyPr/>
          <a:lstStyle/>
          <a:p>
            <a:r>
              <a:rPr lang="en-US" dirty="0" err="1"/>
              <a:t>Điều</a:t>
            </a:r>
            <a:r>
              <a:rPr lang="en-US" dirty="0"/>
              <a:t> </a:t>
            </a:r>
            <a:r>
              <a:rPr lang="en-US" dirty="0" err="1"/>
              <a:t>tra</a:t>
            </a:r>
            <a:r>
              <a:rPr lang="en-US" dirty="0"/>
              <a:t>, </a:t>
            </a:r>
            <a:r>
              <a:rPr lang="en-US" dirty="0" err="1"/>
              <a:t>khảo</a:t>
            </a:r>
            <a:r>
              <a:rPr lang="en-US" dirty="0"/>
              <a:t> </a:t>
            </a:r>
            <a:r>
              <a:rPr lang="en-US" dirty="0" err="1"/>
              <a:t>sát</a:t>
            </a:r>
            <a:endParaRPr lang="en-US" dirty="0"/>
          </a:p>
        </p:txBody>
      </p:sp>
      <p:sp>
        <p:nvSpPr>
          <p:cNvPr id="3" name="Content Placeholder 2">
            <a:extLst>
              <a:ext uri="{FF2B5EF4-FFF2-40B4-BE49-F238E27FC236}">
                <a16:creationId xmlns:a16="http://schemas.microsoft.com/office/drawing/2014/main" id="{C4804DE5-F0EF-4B7D-8A78-1FC0A8291317}"/>
              </a:ext>
            </a:extLst>
          </p:cNvPr>
          <p:cNvSpPr>
            <a:spLocks noGrp="1"/>
          </p:cNvSpPr>
          <p:nvPr>
            <p:ph idx="1"/>
          </p:nvPr>
        </p:nvSpPr>
        <p:spPr/>
        <p:txBody>
          <a:bodyPr/>
          <a:lstStyle/>
          <a:p>
            <a:pPr>
              <a:lnSpc>
                <a:spcPct val="150000"/>
              </a:lnSpc>
            </a:pPr>
            <a:r>
              <a:rPr lang="en-US" dirty="0" err="1"/>
              <a:t>Chưa</a:t>
            </a:r>
            <a:r>
              <a:rPr lang="en-US" dirty="0"/>
              <a:t> </a:t>
            </a:r>
            <a:r>
              <a:rPr lang="en-US" dirty="0" err="1"/>
              <a:t>cân</a:t>
            </a:r>
            <a:r>
              <a:rPr lang="en-US" dirty="0"/>
              <a:t> </a:t>
            </a:r>
            <a:r>
              <a:rPr lang="en-US" dirty="0" err="1"/>
              <a:t>bằng</a:t>
            </a:r>
            <a:r>
              <a:rPr lang="en-US" dirty="0"/>
              <a:t> </a:t>
            </a:r>
            <a:r>
              <a:rPr lang="en-US" dirty="0" err="1"/>
              <a:t>cung</a:t>
            </a:r>
            <a:r>
              <a:rPr lang="en-US" dirty="0"/>
              <a:t> – </a:t>
            </a:r>
            <a:r>
              <a:rPr lang="en-US" dirty="0" err="1"/>
              <a:t>cầu</a:t>
            </a:r>
            <a:r>
              <a:rPr lang="en-US" dirty="0"/>
              <a:t> </a:t>
            </a:r>
            <a:r>
              <a:rPr lang="en-US" dirty="0" err="1"/>
              <a:t>là</a:t>
            </a:r>
            <a:r>
              <a:rPr lang="en-US" dirty="0"/>
              <a:t> </a:t>
            </a:r>
            <a:r>
              <a:rPr lang="en-US" dirty="0" err="1"/>
              <a:t>chuyện</a:t>
            </a:r>
            <a:r>
              <a:rPr lang="en-US" dirty="0"/>
              <a:t> </a:t>
            </a:r>
            <a:r>
              <a:rPr lang="en-US" dirty="0" err="1"/>
              <a:t>không</a:t>
            </a:r>
            <a:r>
              <a:rPr lang="en-US" dirty="0"/>
              <a:t> </a:t>
            </a:r>
            <a:r>
              <a:rPr lang="en-US" dirty="0" err="1"/>
              <a:t>thể</a:t>
            </a:r>
            <a:r>
              <a:rPr lang="en-US" dirty="0"/>
              <a:t> </a:t>
            </a:r>
            <a:r>
              <a:rPr lang="en-US" dirty="0" err="1"/>
              <a:t>tránh</a:t>
            </a:r>
            <a:r>
              <a:rPr lang="en-US" dirty="0"/>
              <a:t> </a:t>
            </a:r>
            <a:r>
              <a:rPr lang="en-US" dirty="0" err="1"/>
              <a:t>khỏi</a:t>
            </a:r>
            <a:r>
              <a:rPr lang="en-US" dirty="0"/>
              <a:t>. </a:t>
            </a:r>
            <a:r>
              <a:rPr lang="en-US" dirty="0" err="1"/>
              <a:t>Hệ</a:t>
            </a:r>
            <a:r>
              <a:rPr lang="en-US" dirty="0"/>
              <a:t> </a:t>
            </a:r>
            <a:r>
              <a:rPr lang="en-US" dirty="0" err="1"/>
              <a:t>lụy</a:t>
            </a:r>
            <a:r>
              <a:rPr lang="en-US" dirty="0"/>
              <a:t>:</a:t>
            </a:r>
          </a:p>
          <a:p>
            <a:pPr lvl="1">
              <a:lnSpc>
                <a:spcPct val="150000"/>
              </a:lnSpc>
            </a:pPr>
            <a:r>
              <a:rPr lang="en-US" dirty="0" err="1"/>
              <a:t>Tăng</a:t>
            </a:r>
            <a:r>
              <a:rPr lang="en-US" dirty="0"/>
              <a:t> chi </a:t>
            </a:r>
            <a:r>
              <a:rPr lang="en-US" dirty="0" err="1"/>
              <a:t>phí</a:t>
            </a:r>
            <a:r>
              <a:rPr lang="en-US" dirty="0"/>
              <a:t> </a:t>
            </a:r>
            <a:r>
              <a:rPr lang="en-US" dirty="0" err="1"/>
              <a:t>lưu</a:t>
            </a:r>
            <a:r>
              <a:rPr lang="en-US" dirty="0"/>
              <a:t> </a:t>
            </a:r>
            <a:r>
              <a:rPr lang="en-US" dirty="0" err="1"/>
              <a:t>kho</a:t>
            </a:r>
            <a:r>
              <a:rPr lang="en-US" dirty="0"/>
              <a:t> </a:t>
            </a:r>
            <a:r>
              <a:rPr lang="en-US" dirty="0" err="1"/>
              <a:t>bãi</a:t>
            </a:r>
            <a:r>
              <a:rPr lang="en-US" dirty="0"/>
              <a:t>, </a:t>
            </a:r>
            <a:r>
              <a:rPr lang="en-US" dirty="0" err="1"/>
              <a:t>bảo</a:t>
            </a:r>
            <a:r>
              <a:rPr lang="en-US" dirty="0"/>
              <a:t> </a:t>
            </a:r>
            <a:r>
              <a:rPr lang="en-US" dirty="0" err="1"/>
              <a:t>dưỡng</a:t>
            </a:r>
            <a:r>
              <a:rPr lang="en-US" dirty="0"/>
              <a:t> </a:t>
            </a:r>
            <a:r>
              <a:rPr lang="en-US" dirty="0" err="1"/>
              <a:t>xe</a:t>
            </a:r>
            <a:r>
              <a:rPr lang="en-US" dirty="0"/>
              <a:t> </a:t>
            </a:r>
            <a:r>
              <a:rPr lang="en-US" dirty="0" err="1"/>
              <a:t>thường</a:t>
            </a:r>
            <a:r>
              <a:rPr lang="en-US" dirty="0"/>
              <a:t> </a:t>
            </a:r>
            <a:r>
              <a:rPr lang="en-US" dirty="0" err="1"/>
              <a:t>niên</a:t>
            </a:r>
            <a:r>
              <a:rPr lang="en-US" dirty="0"/>
              <a:t>.</a:t>
            </a:r>
          </a:p>
          <a:p>
            <a:pPr lvl="1">
              <a:lnSpc>
                <a:spcPct val="150000"/>
              </a:lnSpc>
            </a:pPr>
            <a:r>
              <a:rPr lang="en-US" dirty="0" err="1"/>
              <a:t>Doanh</a:t>
            </a:r>
            <a:r>
              <a:rPr lang="en-US" dirty="0"/>
              <a:t> </a:t>
            </a:r>
            <a:r>
              <a:rPr lang="en-US" dirty="0" err="1"/>
              <a:t>nghiệp</a:t>
            </a:r>
            <a:r>
              <a:rPr lang="en-US" dirty="0"/>
              <a:t> </a:t>
            </a:r>
            <a:r>
              <a:rPr lang="en-US" dirty="0" err="1"/>
              <a:t>mất</a:t>
            </a:r>
            <a:r>
              <a:rPr lang="en-US" dirty="0"/>
              <a:t> </a:t>
            </a:r>
            <a:r>
              <a:rPr lang="en-US" dirty="0" err="1"/>
              <a:t>cơ</a:t>
            </a:r>
            <a:r>
              <a:rPr lang="en-US" dirty="0"/>
              <a:t> </a:t>
            </a:r>
            <a:r>
              <a:rPr lang="en-US" dirty="0" err="1"/>
              <a:t>hội</a:t>
            </a:r>
            <a:r>
              <a:rPr lang="en-US" dirty="0"/>
              <a:t> </a:t>
            </a:r>
            <a:r>
              <a:rPr lang="en-US" dirty="0" err="1"/>
              <a:t>đầu</a:t>
            </a:r>
            <a:r>
              <a:rPr lang="en-US" dirty="0"/>
              <a:t> </a:t>
            </a:r>
            <a:r>
              <a:rPr lang="en-US" dirty="0" err="1"/>
              <a:t>tư</a:t>
            </a:r>
            <a:r>
              <a:rPr lang="en-US" dirty="0"/>
              <a:t>, </a:t>
            </a:r>
            <a:r>
              <a:rPr lang="en-US" dirty="0" err="1"/>
              <a:t>tăng</a:t>
            </a:r>
            <a:r>
              <a:rPr lang="en-US" dirty="0"/>
              <a:t> </a:t>
            </a:r>
            <a:r>
              <a:rPr lang="en-US" dirty="0" err="1"/>
              <a:t>doanh</a:t>
            </a:r>
            <a:r>
              <a:rPr lang="en-US" dirty="0"/>
              <a:t> </a:t>
            </a:r>
            <a:r>
              <a:rPr lang="en-US" dirty="0" err="1"/>
              <a:t>thu</a:t>
            </a:r>
            <a:r>
              <a:rPr lang="en-US" dirty="0"/>
              <a:t> </a:t>
            </a:r>
            <a:r>
              <a:rPr lang="en-US" dirty="0" err="1"/>
              <a:t>và</a:t>
            </a:r>
            <a:r>
              <a:rPr lang="en-US" dirty="0"/>
              <a:t> </a:t>
            </a:r>
            <a:r>
              <a:rPr lang="en-US" dirty="0" err="1"/>
              <a:t>thị</a:t>
            </a:r>
            <a:r>
              <a:rPr lang="en-US" dirty="0"/>
              <a:t> </a:t>
            </a:r>
            <a:r>
              <a:rPr lang="en-US" dirty="0" err="1"/>
              <a:t>trường</a:t>
            </a:r>
            <a:r>
              <a:rPr lang="en-US" dirty="0"/>
              <a:t>.</a:t>
            </a:r>
          </a:p>
          <a:p>
            <a:pPr lvl="1">
              <a:lnSpc>
                <a:spcPct val="150000"/>
              </a:lnSpc>
            </a:pPr>
            <a:r>
              <a:rPr lang="en-US" dirty="0" err="1"/>
              <a:t>Tốn</a:t>
            </a:r>
            <a:r>
              <a:rPr lang="en-US" dirty="0"/>
              <a:t> </a:t>
            </a:r>
            <a:r>
              <a:rPr lang="en-US" dirty="0" err="1"/>
              <a:t>kém</a:t>
            </a:r>
            <a:r>
              <a:rPr lang="en-US" dirty="0"/>
              <a:t> </a:t>
            </a:r>
            <a:r>
              <a:rPr lang="en-US" dirty="0" err="1"/>
              <a:t>vật</a:t>
            </a:r>
            <a:r>
              <a:rPr lang="en-US" dirty="0"/>
              <a:t> </a:t>
            </a:r>
            <a:r>
              <a:rPr lang="en-US" dirty="0" err="1"/>
              <a:t>liệu</a:t>
            </a:r>
            <a:r>
              <a:rPr lang="en-US" dirty="0"/>
              <a:t> </a:t>
            </a:r>
            <a:r>
              <a:rPr lang="en-US" dirty="0" err="1"/>
              <a:t>sản</a:t>
            </a:r>
            <a:r>
              <a:rPr lang="en-US" dirty="0"/>
              <a:t> </a:t>
            </a:r>
            <a:r>
              <a:rPr lang="en-US" dirty="0" err="1"/>
              <a:t>xuất</a:t>
            </a:r>
            <a:r>
              <a:rPr lang="en-US" dirty="0"/>
              <a:t>.</a:t>
            </a:r>
          </a:p>
          <a:p>
            <a:pPr marL="0" indent="0">
              <a:lnSpc>
                <a:spcPct val="150000"/>
              </a:lnSpc>
              <a:buNone/>
            </a:pPr>
            <a:r>
              <a:rPr lang="en-US" dirty="0">
                <a:latin typeface="Calibri (Body)"/>
                <a:cs typeface="Times New Roman" panose="02020603050405020304" pitchFamily="18" charset="0"/>
              </a:rPr>
              <a:t>→ </a:t>
            </a:r>
            <a:r>
              <a:rPr lang="en-US" dirty="0" err="1">
                <a:latin typeface="Calibri (Body)"/>
                <a:cs typeface="Times New Roman" panose="02020603050405020304" pitchFamily="18" charset="0"/>
              </a:rPr>
              <a:t>Cần</a:t>
            </a:r>
            <a:r>
              <a:rPr lang="en-US" dirty="0">
                <a:latin typeface="Calibri (Body)"/>
                <a:cs typeface="Times New Roman" panose="02020603050405020304" pitchFamily="18" charset="0"/>
              </a:rPr>
              <a:t> </a:t>
            </a:r>
            <a:r>
              <a:rPr lang="vi-VN" dirty="0">
                <a:latin typeface="Calibri (Body)"/>
                <a:cs typeface="Times New Roman" panose="02020603050405020304" pitchFamily="18" charset="0"/>
              </a:rPr>
              <a:t>có 1 hệ thống dự báo </a:t>
            </a:r>
            <a:r>
              <a:rPr lang="en-US" dirty="0" err="1">
                <a:latin typeface="Calibri (Body)"/>
                <a:cs typeface="Times New Roman" panose="02020603050405020304" pitchFamily="18" charset="0"/>
              </a:rPr>
              <a:t>sản</a:t>
            </a:r>
            <a:r>
              <a:rPr lang="en-US" dirty="0">
                <a:latin typeface="Calibri (Body)"/>
                <a:cs typeface="Times New Roman" panose="02020603050405020304" pitchFamily="18" charset="0"/>
              </a:rPr>
              <a:t> </a:t>
            </a:r>
            <a:r>
              <a:rPr lang="en-US" dirty="0" err="1">
                <a:latin typeface="Calibri (Body)"/>
                <a:cs typeface="Times New Roman" panose="02020603050405020304" pitchFamily="18" charset="0"/>
              </a:rPr>
              <a:t>lượng</a:t>
            </a:r>
            <a:r>
              <a:rPr lang="en-US" dirty="0">
                <a:latin typeface="Calibri (Body)"/>
                <a:cs typeface="Times New Roman" panose="02020603050405020304" pitchFamily="18" charset="0"/>
              </a:rPr>
              <a:t> </a:t>
            </a:r>
            <a:r>
              <a:rPr lang="en-US" dirty="0" err="1">
                <a:latin typeface="Calibri (Body)"/>
                <a:cs typeface="Times New Roman" panose="02020603050405020304" pitchFamily="18" charset="0"/>
              </a:rPr>
              <a:t>xe</a:t>
            </a:r>
            <a:r>
              <a:rPr lang="en-US" dirty="0">
                <a:latin typeface="Calibri (Body)"/>
                <a:cs typeface="Times New Roman" panose="02020603050405020304" pitchFamily="18" charset="0"/>
              </a:rPr>
              <a:t> </a:t>
            </a:r>
            <a:r>
              <a:rPr lang="en-US" dirty="0" err="1">
                <a:latin typeface="Calibri (Body)"/>
                <a:cs typeface="Times New Roman" panose="02020603050405020304" pitchFamily="18" charset="0"/>
              </a:rPr>
              <a:t>hơi</a:t>
            </a:r>
            <a:r>
              <a:rPr lang="en-US" dirty="0">
                <a:latin typeface="Calibri (Body)"/>
                <a:cs typeface="Times New Roman" panose="02020603050405020304" pitchFamily="18" charset="0"/>
              </a:rPr>
              <a:t> </a:t>
            </a:r>
            <a:r>
              <a:rPr lang="en-US" dirty="0" err="1">
                <a:latin typeface="Calibri (Body)"/>
                <a:cs typeface="Times New Roman" panose="02020603050405020304" pitchFamily="18" charset="0"/>
              </a:rPr>
              <a:t>tiêu</a:t>
            </a:r>
            <a:r>
              <a:rPr lang="en-US" dirty="0">
                <a:latin typeface="Calibri (Body)"/>
                <a:cs typeface="Times New Roman" panose="02020603050405020304" pitchFamily="18" charset="0"/>
              </a:rPr>
              <a:t> </a:t>
            </a:r>
            <a:r>
              <a:rPr lang="en-US" dirty="0" err="1">
                <a:latin typeface="Calibri (Body)"/>
                <a:cs typeface="Times New Roman" panose="02020603050405020304" pitchFamily="18" charset="0"/>
              </a:rPr>
              <a:t>thụ</a:t>
            </a:r>
            <a:r>
              <a:rPr lang="vi-VN" dirty="0">
                <a:latin typeface="Calibri (Body)"/>
                <a:cs typeface="Times New Roman" panose="02020603050405020304" pitchFamily="18" charset="0"/>
              </a:rPr>
              <a:t> để kịp thời đưa ra các </a:t>
            </a:r>
            <a:r>
              <a:rPr lang="en-US" dirty="0" err="1">
                <a:latin typeface="Calibri (Body)"/>
                <a:cs typeface="Times New Roman" panose="02020603050405020304" pitchFamily="18" charset="0"/>
              </a:rPr>
              <a:t>quyết</a:t>
            </a:r>
            <a:r>
              <a:rPr lang="en-US" dirty="0">
                <a:latin typeface="Calibri (Body)"/>
                <a:cs typeface="Times New Roman" panose="02020603050405020304" pitchFamily="18" charset="0"/>
              </a:rPr>
              <a:t> </a:t>
            </a:r>
            <a:r>
              <a:rPr lang="en-US" dirty="0" err="1">
                <a:latin typeface="Calibri (Body)"/>
                <a:cs typeface="Times New Roman" panose="02020603050405020304" pitchFamily="18" charset="0"/>
              </a:rPr>
              <a:t>định</a:t>
            </a:r>
            <a:r>
              <a:rPr lang="en-US" dirty="0">
                <a:latin typeface="Calibri (Body)"/>
                <a:cs typeface="Times New Roman" panose="02020603050405020304" pitchFamily="18" charset="0"/>
              </a:rPr>
              <a:t> </a:t>
            </a:r>
            <a:r>
              <a:rPr lang="en-US" dirty="0" err="1">
                <a:latin typeface="Calibri (Body)"/>
                <a:cs typeface="Times New Roman" panose="02020603050405020304" pitchFamily="18" charset="0"/>
              </a:rPr>
              <a:t>kinh</a:t>
            </a:r>
            <a:r>
              <a:rPr lang="en-US" dirty="0">
                <a:latin typeface="Calibri (Body)"/>
                <a:cs typeface="Times New Roman" panose="02020603050405020304" pitchFamily="18" charset="0"/>
              </a:rPr>
              <a:t> </a:t>
            </a:r>
            <a:r>
              <a:rPr lang="en-US" dirty="0" err="1">
                <a:latin typeface="Calibri (Body)"/>
                <a:cs typeface="Times New Roman" panose="02020603050405020304" pitchFamily="18" charset="0"/>
              </a:rPr>
              <a:t>doanh</a:t>
            </a:r>
            <a:r>
              <a:rPr lang="en-US" dirty="0">
                <a:latin typeface="Calibri (Body)"/>
                <a:cs typeface="Times New Roman" panose="02020603050405020304" pitchFamily="18" charset="0"/>
              </a:rPr>
              <a:t> </a:t>
            </a:r>
            <a:r>
              <a:rPr lang="en-US" dirty="0" err="1">
                <a:latin typeface="Calibri (Body)"/>
                <a:cs typeface="Times New Roman" panose="02020603050405020304" pitchFamily="18" charset="0"/>
              </a:rPr>
              <a:t>và</a:t>
            </a:r>
            <a:r>
              <a:rPr lang="en-US" dirty="0">
                <a:latin typeface="Calibri (Body)"/>
                <a:cs typeface="Times New Roman" panose="02020603050405020304" pitchFamily="18" charset="0"/>
              </a:rPr>
              <a:t> </a:t>
            </a:r>
            <a:r>
              <a:rPr lang="en-US" dirty="0" err="1">
                <a:latin typeface="Calibri (Body)"/>
                <a:cs typeface="Times New Roman" panose="02020603050405020304" pitchFamily="18" charset="0"/>
              </a:rPr>
              <a:t>xử</a:t>
            </a:r>
            <a:r>
              <a:rPr lang="en-US" dirty="0">
                <a:latin typeface="Calibri (Body)"/>
                <a:cs typeface="Times New Roman" panose="02020603050405020304" pitchFamily="18" charset="0"/>
              </a:rPr>
              <a:t> </a:t>
            </a:r>
            <a:r>
              <a:rPr lang="en-US" dirty="0" err="1">
                <a:latin typeface="Calibri (Body)"/>
                <a:cs typeface="Times New Roman" panose="02020603050405020304" pitchFamily="18" charset="0"/>
              </a:rPr>
              <a:t>lí</a:t>
            </a:r>
            <a:r>
              <a:rPr lang="en-US" dirty="0">
                <a:latin typeface="Calibri (Body)"/>
                <a:cs typeface="Times New Roman" panose="02020603050405020304" pitchFamily="18" charset="0"/>
              </a:rPr>
              <a:t> </a:t>
            </a:r>
            <a:r>
              <a:rPr lang="en-US" dirty="0" err="1">
                <a:latin typeface="Calibri (Body)"/>
                <a:cs typeface="Times New Roman" panose="02020603050405020304" pitchFamily="18" charset="0"/>
              </a:rPr>
              <a:t>tình</a:t>
            </a:r>
            <a:r>
              <a:rPr lang="en-US" dirty="0">
                <a:latin typeface="Calibri (Body)"/>
                <a:cs typeface="Times New Roman" panose="02020603050405020304" pitchFamily="18" charset="0"/>
              </a:rPr>
              <a:t> </a:t>
            </a:r>
            <a:r>
              <a:rPr lang="en-US" dirty="0" err="1">
                <a:latin typeface="Calibri (Body)"/>
                <a:cs typeface="Times New Roman" panose="02020603050405020304" pitchFamily="18" charset="0"/>
              </a:rPr>
              <a:t>huống</a:t>
            </a:r>
            <a:r>
              <a:rPr lang="en-US" dirty="0">
                <a:latin typeface="Calibri (Body)"/>
                <a:cs typeface="Times New Roman" panose="02020603050405020304" pitchFamily="18" charset="0"/>
              </a:rPr>
              <a:t>.</a:t>
            </a:r>
          </a:p>
          <a:p>
            <a:pPr>
              <a:lnSpc>
                <a:spcPct val="150000"/>
              </a:lnSpc>
            </a:pPr>
            <a:endParaRPr lang="en-US" dirty="0"/>
          </a:p>
        </p:txBody>
      </p:sp>
    </p:spTree>
    <p:extLst>
      <p:ext uri="{BB962C8B-B14F-4D97-AF65-F5344CB8AC3E}">
        <p14:creationId xmlns:p14="http://schemas.microsoft.com/office/powerpoint/2010/main" val="178932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3CFB-DB35-4EB1-B1B7-821B4E0DB18F}"/>
              </a:ext>
            </a:extLst>
          </p:cNvPr>
          <p:cNvSpPr>
            <a:spLocks noGrp="1"/>
          </p:cNvSpPr>
          <p:nvPr>
            <p:ph type="title"/>
          </p:nvPr>
        </p:nvSpPr>
        <p:spPr/>
        <p:txBody>
          <a:bodyPr/>
          <a:lstStyle/>
          <a:p>
            <a:r>
              <a:rPr lang="en-US" dirty="0"/>
              <a:t>Thu </a:t>
            </a:r>
            <a:r>
              <a:rPr lang="en-US" dirty="0" err="1"/>
              <a:t>thập</a:t>
            </a:r>
            <a:r>
              <a:rPr lang="en-US" dirty="0"/>
              <a:t> </a:t>
            </a:r>
            <a:r>
              <a:rPr lang="en-US" dirty="0" err="1"/>
              <a:t>dữ</a:t>
            </a:r>
            <a:r>
              <a:rPr lang="en-US" dirty="0"/>
              <a:t> </a:t>
            </a:r>
            <a:r>
              <a:rPr lang="en-US" dirty="0" err="1"/>
              <a:t>liệu</a:t>
            </a:r>
            <a:endParaRPr lang="en-US" dirty="0"/>
          </a:p>
        </p:txBody>
      </p:sp>
      <p:sp>
        <p:nvSpPr>
          <p:cNvPr id="3" name="Content Placeholder 2">
            <a:extLst>
              <a:ext uri="{FF2B5EF4-FFF2-40B4-BE49-F238E27FC236}">
                <a16:creationId xmlns:a16="http://schemas.microsoft.com/office/drawing/2014/main" id="{020B75FB-8B9D-40D1-8AB8-2CBED833C2DB}"/>
              </a:ext>
            </a:extLst>
          </p:cNvPr>
          <p:cNvSpPr>
            <a:spLocks noGrp="1"/>
          </p:cNvSpPr>
          <p:nvPr>
            <p:ph idx="1"/>
          </p:nvPr>
        </p:nvSpPr>
        <p:spPr/>
        <p:txBody>
          <a:bodyPr/>
          <a:lstStyle/>
          <a:p>
            <a:pPr>
              <a:lnSpc>
                <a:spcPct val="150000"/>
              </a:lnSpc>
            </a:pPr>
            <a:r>
              <a:rPr lang="en-US" dirty="0" err="1"/>
              <a:t>Bộ</a:t>
            </a:r>
            <a:r>
              <a:rPr lang="en-US" dirty="0"/>
              <a:t> </a:t>
            </a:r>
            <a:r>
              <a:rPr lang="en-US" dirty="0" err="1"/>
              <a:t>dữ</a:t>
            </a:r>
            <a:r>
              <a:rPr lang="en-US" dirty="0"/>
              <a:t> </a:t>
            </a:r>
            <a:r>
              <a:rPr lang="en-US" dirty="0" err="1"/>
              <a:t>liệu</a:t>
            </a:r>
            <a:r>
              <a:rPr lang="en-US" dirty="0"/>
              <a:t> </a:t>
            </a:r>
            <a:r>
              <a:rPr lang="en-US" dirty="0" err="1"/>
              <a:t>khảo</a:t>
            </a:r>
            <a:r>
              <a:rPr lang="en-US" dirty="0"/>
              <a:t> </a:t>
            </a:r>
            <a:r>
              <a:rPr lang="en-US" dirty="0" err="1"/>
              <a:t>sát</a:t>
            </a:r>
            <a:r>
              <a:rPr lang="en-US" dirty="0"/>
              <a:t> </a:t>
            </a:r>
            <a:r>
              <a:rPr lang="en-US" dirty="0" err="1"/>
              <a:t>được</a:t>
            </a:r>
            <a:r>
              <a:rPr lang="en-US" dirty="0"/>
              <a:t> </a:t>
            </a:r>
            <a:r>
              <a:rPr lang="en-US" dirty="0" err="1"/>
              <a:t>hãng</a:t>
            </a:r>
            <a:r>
              <a:rPr lang="en-US" dirty="0"/>
              <a:t> </a:t>
            </a:r>
            <a:r>
              <a:rPr lang="en-US" dirty="0" err="1"/>
              <a:t>xe</a:t>
            </a:r>
            <a:r>
              <a:rPr lang="en-US" dirty="0"/>
              <a:t> Honda </a:t>
            </a:r>
            <a:r>
              <a:rPr lang="en-US" dirty="0" err="1"/>
              <a:t>cung</a:t>
            </a:r>
            <a:r>
              <a:rPr lang="en-US" dirty="0"/>
              <a:t> </a:t>
            </a:r>
            <a:r>
              <a:rPr lang="en-US" dirty="0" err="1"/>
              <a:t>cấp</a:t>
            </a:r>
            <a:r>
              <a:rPr lang="en-US" dirty="0"/>
              <a:t> ở </a:t>
            </a:r>
            <a:r>
              <a:rPr lang="en-US" dirty="0" err="1"/>
              <a:t>NaUy</a:t>
            </a:r>
            <a:r>
              <a:rPr lang="en-US" dirty="0"/>
              <a:t> </a:t>
            </a:r>
            <a:r>
              <a:rPr lang="en-US" dirty="0" err="1"/>
              <a:t>từ</a:t>
            </a:r>
            <a:r>
              <a:rPr lang="en-US" dirty="0"/>
              <a:t> </a:t>
            </a:r>
            <a:r>
              <a:rPr lang="en-US" dirty="0" err="1"/>
              <a:t>tháng</a:t>
            </a:r>
            <a:r>
              <a:rPr lang="en-US" dirty="0"/>
              <a:t> 01/2007 </a:t>
            </a:r>
            <a:r>
              <a:rPr lang="en-US" dirty="0" err="1"/>
              <a:t>đến</a:t>
            </a:r>
            <a:r>
              <a:rPr lang="en-US" dirty="0"/>
              <a:t> </a:t>
            </a:r>
            <a:r>
              <a:rPr lang="en-US" dirty="0" err="1"/>
              <a:t>tháng</a:t>
            </a:r>
            <a:r>
              <a:rPr lang="en-US" dirty="0"/>
              <a:t> 01/2017. </a:t>
            </a:r>
            <a:r>
              <a:rPr lang="en-US" dirty="0" err="1"/>
              <a:t>Dữ</a:t>
            </a:r>
            <a:r>
              <a:rPr lang="en-US" dirty="0"/>
              <a:t> </a:t>
            </a:r>
            <a:r>
              <a:rPr lang="en-US" dirty="0" err="1"/>
              <a:t>liệu</a:t>
            </a:r>
            <a:r>
              <a:rPr lang="en-US" dirty="0"/>
              <a:t> </a:t>
            </a:r>
            <a:r>
              <a:rPr lang="en-US" dirty="0" err="1"/>
              <a:t>gồm</a:t>
            </a:r>
            <a:r>
              <a:rPr lang="en-US" dirty="0"/>
              <a:t> 121 </a:t>
            </a:r>
            <a:r>
              <a:rPr lang="en-US" dirty="0" err="1"/>
              <a:t>bản</a:t>
            </a:r>
            <a:r>
              <a:rPr lang="en-US" dirty="0"/>
              <a:t> </a:t>
            </a:r>
            <a:r>
              <a:rPr lang="en-US" dirty="0" err="1"/>
              <a:t>ghi</a:t>
            </a:r>
            <a:r>
              <a:rPr lang="en-US" dirty="0"/>
              <a:t>.</a:t>
            </a:r>
          </a:p>
          <a:p>
            <a:endParaRPr lang="en-US" dirty="0"/>
          </a:p>
        </p:txBody>
      </p:sp>
      <p:pic>
        <p:nvPicPr>
          <p:cNvPr id="1030" name="Picture 6">
            <a:extLst>
              <a:ext uri="{FF2B5EF4-FFF2-40B4-BE49-F238E27FC236}">
                <a16:creationId xmlns:a16="http://schemas.microsoft.com/office/drawing/2014/main" id="{18F595C1-4695-419A-9AF6-621E73596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12" y="2486526"/>
            <a:ext cx="7534275" cy="4007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2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5F87-EA35-4C27-ACD4-0297EBEB40E7}"/>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dự</a:t>
            </a:r>
            <a:r>
              <a:rPr lang="en-US" dirty="0"/>
              <a:t> </a:t>
            </a:r>
            <a:r>
              <a:rPr lang="en-US" dirty="0" err="1"/>
              <a:t>báo</a:t>
            </a:r>
            <a:endParaRPr lang="en-US" dirty="0"/>
          </a:p>
        </p:txBody>
      </p:sp>
      <p:sp>
        <p:nvSpPr>
          <p:cNvPr id="3" name="Content Placeholder 2">
            <a:extLst>
              <a:ext uri="{FF2B5EF4-FFF2-40B4-BE49-F238E27FC236}">
                <a16:creationId xmlns:a16="http://schemas.microsoft.com/office/drawing/2014/main" id="{608A4458-9161-44E7-905F-456C28B89EAC}"/>
              </a:ext>
            </a:extLst>
          </p:cNvPr>
          <p:cNvSpPr>
            <a:spLocks noGrp="1"/>
          </p:cNvSpPr>
          <p:nvPr>
            <p:ph idx="1"/>
          </p:nvPr>
        </p:nvSpPr>
        <p:spPr/>
        <p:txBody>
          <a:bodyPr/>
          <a:lstStyle/>
          <a:p>
            <a:pPr>
              <a:lnSpc>
                <a:spcPct val="150000"/>
              </a:lnSpc>
            </a:pPr>
            <a:r>
              <a:rPr lang="vi-VN" b="0" i="0" dirty="0">
                <a:solidFill>
                  <a:srgbClr val="333333"/>
                </a:solidFill>
                <a:effectLst/>
                <a:latin typeface="Calibri (Body)"/>
              </a:rPr>
              <a:t>Dự báo chuỗi thời gian là một lớp mô hình quan trọng trong thống kê, kinh tế lượng và machine learning.</a:t>
            </a:r>
            <a:endParaRPr lang="en-US" b="0" i="0" dirty="0">
              <a:solidFill>
                <a:srgbClr val="333333"/>
              </a:solidFill>
              <a:effectLst/>
              <a:latin typeface="Calibri (Body)"/>
            </a:endParaRPr>
          </a:p>
          <a:p>
            <a:pPr>
              <a:lnSpc>
                <a:spcPct val="150000"/>
              </a:lnSpc>
            </a:pPr>
            <a:r>
              <a:rPr lang="en-US" dirty="0" err="1">
                <a:solidFill>
                  <a:srgbClr val="333333"/>
                </a:solidFill>
                <a:latin typeface="Calibri (Body)"/>
              </a:rPr>
              <a:t>Dữ</a:t>
            </a:r>
            <a:r>
              <a:rPr lang="en-US" dirty="0">
                <a:solidFill>
                  <a:srgbClr val="333333"/>
                </a:solidFill>
                <a:latin typeface="Calibri (Body)"/>
              </a:rPr>
              <a:t> </a:t>
            </a:r>
            <a:r>
              <a:rPr lang="en-US" dirty="0" err="1">
                <a:solidFill>
                  <a:srgbClr val="333333"/>
                </a:solidFill>
                <a:latin typeface="Calibri (Body)"/>
              </a:rPr>
              <a:t>liệu</a:t>
            </a:r>
            <a:r>
              <a:rPr lang="en-US" dirty="0">
                <a:solidFill>
                  <a:srgbClr val="333333"/>
                </a:solidFill>
                <a:latin typeface="Calibri (Body)"/>
              </a:rPr>
              <a:t> </a:t>
            </a:r>
            <a:r>
              <a:rPr lang="en-US" dirty="0" err="1">
                <a:solidFill>
                  <a:srgbClr val="333333"/>
                </a:solidFill>
                <a:latin typeface="Calibri (Body)"/>
              </a:rPr>
              <a:t>được</a:t>
            </a:r>
            <a:r>
              <a:rPr lang="en-US" dirty="0">
                <a:solidFill>
                  <a:srgbClr val="333333"/>
                </a:solidFill>
                <a:latin typeface="Calibri (Body)"/>
              </a:rPr>
              <a:t> </a:t>
            </a:r>
            <a:r>
              <a:rPr lang="en-US" dirty="0" err="1">
                <a:solidFill>
                  <a:srgbClr val="333333"/>
                </a:solidFill>
                <a:latin typeface="Calibri (Body)"/>
              </a:rPr>
              <a:t>lấy</a:t>
            </a:r>
            <a:r>
              <a:rPr lang="en-US" dirty="0">
                <a:solidFill>
                  <a:srgbClr val="333333"/>
                </a:solidFill>
                <a:latin typeface="Calibri (Body)"/>
              </a:rPr>
              <a:t> </a:t>
            </a:r>
            <a:r>
              <a:rPr lang="en-US" dirty="0" err="1">
                <a:solidFill>
                  <a:srgbClr val="333333"/>
                </a:solidFill>
                <a:latin typeface="Calibri (Body)"/>
              </a:rPr>
              <a:t>trong</a:t>
            </a:r>
            <a:r>
              <a:rPr lang="en-US" dirty="0">
                <a:solidFill>
                  <a:srgbClr val="333333"/>
                </a:solidFill>
                <a:latin typeface="Calibri (Body)"/>
              </a:rPr>
              <a:t> </a:t>
            </a:r>
            <a:r>
              <a:rPr lang="en-US" dirty="0" err="1">
                <a:solidFill>
                  <a:srgbClr val="333333"/>
                </a:solidFill>
                <a:latin typeface="Calibri (Body)"/>
              </a:rPr>
              <a:t>vòng</a:t>
            </a:r>
            <a:r>
              <a:rPr lang="en-US" dirty="0">
                <a:solidFill>
                  <a:srgbClr val="333333"/>
                </a:solidFill>
                <a:latin typeface="Calibri (Body)"/>
              </a:rPr>
              <a:t> 10 </a:t>
            </a:r>
            <a:r>
              <a:rPr lang="en-US" dirty="0" err="1">
                <a:solidFill>
                  <a:srgbClr val="333333"/>
                </a:solidFill>
                <a:latin typeface="Calibri (Body)"/>
              </a:rPr>
              <a:t>năm</a:t>
            </a:r>
            <a:r>
              <a:rPr lang="en-US" dirty="0">
                <a:solidFill>
                  <a:srgbClr val="333333"/>
                </a:solidFill>
                <a:latin typeface="Calibri (Body)"/>
              </a:rPr>
              <a:t>, </a:t>
            </a:r>
            <a:r>
              <a:rPr lang="en-US" dirty="0" err="1">
                <a:solidFill>
                  <a:srgbClr val="333333"/>
                </a:solidFill>
                <a:latin typeface="Calibri (Body)"/>
              </a:rPr>
              <a:t>nên</a:t>
            </a:r>
            <a:r>
              <a:rPr lang="en-US" dirty="0">
                <a:solidFill>
                  <a:srgbClr val="333333"/>
                </a:solidFill>
                <a:latin typeface="Calibri (Body)"/>
              </a:rPr>
              <a:t> </a:t>
            </a:r>
            <a:r>
              <a:rPr lang="en-US" dirty="0" err="1">
                <a:solidFill>
                  <a:srgbClr val="333333"/>
                </a:solidFill>
                <a:latin typeface="Calibri (Body)"/>
              </a:rPr>
              <a:t>rất</a:t>
            </a:r>
            <a:r>
              <a:rPr lang="en-US" dirty="0">
                <a:solidFill>
                  <a:srgbClr val="333333"/>
                </a:solidFill>
                <a:latin typeface="Calibri (Body)"/>
              </a:rPr>
              <a:t> </a:t>
            </a:r>
            <a:r>
              <a:rPr lang="en-US" dirty="0" err="1">
                <a:solidFill>
                  <a:srgbClr val="333333"/>
                </a:solidFill>
                <a:latin typeface="Calibri (Body)"/>
              </a:rPr>
              <a:t>có</a:t>
            </a:r>
            <a:r>
              <a:rPr lang="en-US" dirty="0">
                <a:solidFill>
                  <a:srgbClr val="333333"/>
                </a:solidFill>
                <a:latin typeface="Calibri (Body)"/>
              </a:rPr>
              <a:t> </a:t>
            </a:r>
            <a:r>
              <a:rPr lang="en-US" dirty="0" err="1">
                <a:solidFill>
                  <a:srgbClr val="333333"/>
                </a:solidFill>
                <a:latin typeface="Calibri (Body)"/>
              </a:rPr>
              <a:t>thể</a:t>
            </a:r>
            <a:r>
              <a:rPr lang="en-US" dirty="0">
                <a:solidFill>
                  <a:srgbClr val="333333"/>
                </a:solidFill>
                <a:latin typeface="Calibri (Body)"/>
              </a:rPr>
              <a:t> </a:t>
            </a:r>
            <a:r>
              <a:rPr lang="en-US" dirty="0" err="1">
                <a:solidFill>
                  <a:srgbClr val="333333"/>
                </a:solidFill>
                <a:latin typeface="Calibri (Body)"/>
              </a:rPr>
              <a:t>sẽ</a:t>
            </a:r>
            <a:r>
              <a:rPr lang="en-US" dirty="0">
                <a:solidFill>
                  <a:srgbClr val="333333"/>
                </a:solidFill>
                <a:latin typeface="Calibri (Body)"/>
              </a:rPr>
              <a:t> </a:t>
            </a:r>
            <a:r>
              <a:rPr lang="en-US" dirty="0" err="1">
                <a:solidFill>
                  <a:srgbClr val="333333"/>
                </a:solidFill>
                <a:latin typeface="Calibri (Body)"/>
              </a:rPr>
              <a:t>có</a:t>
            </a:r>
            <a:r>
              <a:rPr lang="en-US" dirty="0">
                <a:solidFill>
                  <a:srgbClr val="333333"/>
                </a:solidFill>
                <a:latin typeface="Calibri (Body)"/>
              </a:rPr>
              <a:t> </a:t>
            </a:r>
            <a:r>
              <a:rPr lang="en-US" dirty="0" err="1">
                <a:solidFill>
                  <a:srgbClr val="333333"/>
                </a:solidFill>
                <a:latin typeface="Calibri (Body)"/>
              </a:rPr>
              <a:t>ảnh</a:t>
            </a:r>
            <a:r>
              <a:rPr lang="en-US" dirty="0">
                <a:solidFill>
                  <a:srgbClr val="333333"/>
                </a:solidFill>
                <a:latin typeface="Calibri (Body)"/>
              </a:rPr>
              <a:t> </a:t>
            </a:r>
            <a:r>
              <a:rPr lang="en-US" dirty="0" err="1">
                <a:solidFill>
                  <a:srgbClr val="333333"/>
                </a:solidFill>
                <a:latin typeface="Calibri (Body)"/>
              </a:rPr>
              <a:t>hưởng</a:t>
            </a:r>
            <a:r>
              <a:rPr lang="en-US" dirty="0">
                <a:solidFill>
                  <a:srgbClr val="333333"/>
                </a:solidFill>
                <a:latin typeface="Calibri (Body)"/>
              </a:rPr>
              <a:t> </a:t>
            </a:r>
            <a:r>
              <a:rPr lang="en-US" dirty="0" err="1">
                <a:solidFill>
                  <a:srgbClr val="333333"/>
                </a:solidFill>
                <a:latin typeface="Calibri (Body)"/>
              </a:rPr>
              <a:t>bởi</a:t>
            </a:r>
            <a:r>
              <a:rPr lang="en-US" dirty="0">
                <a:solidFill>
                  <a:srgbClr val="333333"/>
                </a:solidFill>
                <a:latin typeface="Calibri (Body)"/>
              </a:rPr>
              <a:t> </a:t>
            </a:r>
            <a:r>
              <a:rPr lang="en-US" dirty="0" err="1">
                <a:solidFill>
                  <a:srgbClr val="333333"/>
                </a:solidFill>
                <a:latin typeface="Calibri (Body)"/>
              </a:rPr>
              <a:t>yếu</a:t>
            </a:r>
            <a:r>
              <a:rPr lang="en-US" dirty="0">
                <a:solidFill>
                  <a:srgbClr val="333333"/>
                </a:solidFill>
                <a:latin typeface="Calibri (Body)"/>
              </a:rPr>
              <a:t> </a:t>
            </a:r>
            <a:r>
              <a:rPr lang="en-US" dirty="0" err="1">
                <a:solidFill>
                  <a:srgbClr val="333333"/>
                </a:solidFill>
                <a:latin typeface="Calibri (Body)"/>
              </a:rPr>
              <a:t>tố</a:t>
            </a:r>
            <a:r>
              <a:rPr lang="en-US" dirty="0">
                <a:solidFill>
                  <a:srgbClr val="333333"/>
                </a:solidFill>
                <a:latin typeface="Calibri (Body)"/>
              </a:rPr>
              <a:t> </a:t>
            </a:r>
            <a:r>
              <a:rPr lang="en-US" dirty="0" err="1">
                <a:solidFill>
                  <a:srgbClr val="333333"/>
                </a:solidFill>
                <a:latin typeface="Calibri (Body)"/>
              </a:rPr>
              <a:t>thời</a:t>
            </a:r>
            <a:r>
              <a:rPr lang="en-US" dirty="0">
                <a:solidFill>
                  <a:srgbClr val="333333"/>
                </a:solidFill>
                <a:latin typeface="Calibri (Body)"/>
              </a:rPr>
              <a:t> </a:t>
            </a:r>
            <a:r>
              <a:rPr lang="en-US" dirty="0" err="1">
                <a:solidFill>
                  <a:srgbClr val="333333"/>
                </a:solidFill>
                <a:latin typeface="Calibri (Body)"/>
              </a:rPr>
              <a:t>gian</a:t>
            </a:r>
            <a:r>
              <a:rPr lang="en-US" dirty="0">
                <a:solidFill>
                  <a:srgbClr val="333333"/>
                </a:solidFill>
                <a:latin typeface="Calibri (Body)"/>
              </a:rPr>
              <a:t>.</a:t>
            </a:r>
          </a:p>
          <a:p>
            <a:pPr>
              <a:lnSpc>
                <a:spcPct val="150000"/>
              </a:lnSpc>
            </a:pPr>
            <a:r>
              <a:rPr lang="en-US" dirty="0" err="1">
                <a:solidFill>
                  <a:srgbClr val="333333"/>
                </a:solidFill>
                <a:latin typeface="Calibri (Body)"/>
              </a:rPr>
              <a:t>Yếu</a:t>
            </a:r>
            <a:r>
              <a:rPr lang="en-US" dirty="0">
                <a:solidFill>
                  <a:srgbClr val="333333"/>
                </a:solidFill>
                <a:latin typeface="Calibri (Body)"/>
              </a:rPr>
              <a:t> </a:t>
            </a:r>
            <a:r>
              <a:rPr lang="en-US" dirty="0" err="1">
                <a:solidFill>
                  <a:srgbClr val="333333"/>
                </a:solidFill>
                <a:latin typeface="Calibri (Body)"/>
              </a:rPr>
              <a:t>tố</a:t>
            </a:r>
            <a:r>
              <a:rPr lang="en-US" dirty="0">
                <a:solidFill>
                  <a:srgbClr val="333333"/>
                </a:solidFill>
                <a:latin typeface="Calibri (Body)"/>
              </a:rPr>
              <a:t> </a:t>
            </a:r>
            <a:r>
              <a:rPr lang="en-US" dirty="0" err="1">
                <a:solidFill>
                  <a:srgbClr val="333333"/>
                </a:solidFill>
                <a:latin typeface="Calibri (Body)"/>
              </a:rPr>
              <a:t>mùa</a:t>
            </a:r>
            <a:r>
              <a:rPr lang="en-US" dirty="0">
                <a:solidFill>
                  <a:srgbClr val="333333"/>
                </a:solidFill>
                <a:latin typeface="Calibri (Body)"/>
              </a:rPr>
              <a:t> </a:t>
            </a:r>
            <a:r>
              <a:rPr lang="en-US" dirty="0" err="1">
                <a:solidFill>
                  <a:srgbClr val="333333"/>
                </a:solidFill>
                <a:latin typeface="Calibri (Body)"/>
              </a:rPr>
              <a:t>vụ</a:t>
            </a:r>
            <a:r>
              <a:rPr lang="en-US" dirty="0">
                <a:solidFill>
                  <a:srgbClr val="333333"/>
                </a:solidFill>
                <a:latin typeface="Calibri (Body)"/>
              </a:rPr>
              <a:t> </a:t>
            </a:r>
            <a:r>
              <a:rPr lang="en-US" dirty="0" err="1">
                <a:solidFill>
                  <a:srgbClr val="333333"/>
                </a:solidFill>
                <a:latin typeface="Calibri (Body)"/>
              </a:rPr>
              <a:t>không</a:t>
            </a:r>
            <a:r>
              <a:rPr lang="en-US" dirty="0">
                <a:solidFill>
                  <a:srgbClr val="333333"/>
                </a:solidFill>
                <a:latin typeface="Calibri (Body)"/>
              </a:rPr>
              <a:t> </a:t>
            </a:r>
            <a:r>
              <a:rPr lang="en-US" dirty="0" err="1">
                <a:solidFill>
                  <a:srgbClr val="333333"/>
                </a:solidFill>
                <a:latin typeface="Calibri (Body)"/>
              </a:rPr>
              <a:t>phải</a:t>
            </a:r>
            <a:r>
              <a:rPr lang="en-US" dirty="0">
                <a:solidFill>
                  <a:srgbClr val="333333"/>
                </a:solidFill>
                <a:latin typeface="Calibri (Body)"/>
              </a:rPr>
              <a:t> </a:t>
            </a:r>
            <a:r>
              <a:rPr lang="en-US" dirty="0" err="1">
                <a:solidFill>
                  <a:srgbClr val="333333"/>
                </a:solidFill>
                <a:latin typeface="Calibri (Body)"/>
              </a:rPr>
              <a:t>một</a:t>
            </a:r>
            <a:r>
              <a:rPr lang="en-US" dirty="0">
                <a:solidFill>
                  <a:srgbClr val="333333"/>
                </a:solidFill>
                <a:latin typeface="Calibri (Body)"/>
              </a:rPr>
              <a:t> </a:t>
            </a:r>
            <a:r>
              <a:rPr lang="en-US" dirty="0" err="1">
                <a:solidFill>
                  <a:srgbClr val="333333"/>
                </a:solidFill>
                <a:latin typeface="Calibri (Body)"/>
              </a:rPr>
              <a:t>yếu</a:t>
            </a:r>
            <a:r>
              <a:rPr lang="en-US" dirty="0">
                <a:solidFill>
                  <a:srgbClr val="333333"/>
                </a:solidFill>
                <a:latin typeface="Calibri (Body)"/>
              </a:rPr>
              <a:t> </a:t>
            </a:r>
            <a:r>
              <a:rPr lang="en-US" dirty="0" err="1">
                <a:solidFill>
                  <a:srgbClr val="333333"/>
                </a:solidFill>
                <a:latin typeface="Calibri (Body)"/>
              </a:rPr>
              <a:t>tố</a:t>
            </a:r>
            <a:r>
              <a:rPr lang="en-US" dirty="0">
                <a:solidFill>
                  <a:srgbClr val="333333"/>
                </a:solidFill>
                <a:latin typeface="Calibri (Body)"/>
              </a:rPr>
              <a:t> </a:t>
            </a:r>
            <a:r>
              <a:rPr lang="en-US" dirty="0" err="1">
                <a:solidFill>
                  <a:srgbClr val="333333"/>
                </a:solidFill>
                <a:latin typeface="Calibri (Body)"/>
              </a:rPr>
              <a:t>quá</a:t>
            </a:r>
            <a:r>
              <a:rPr lang="en-US" dirty="0">
                <a:solidFill>
                  <a:srgbClr val="333333"/>
                </a:solidFill>
                <a:latin typeface="Calibri (Body)"/>
              </a:rPr>
              <a:t> </a:t>
            </a:r>
            <a:r>
              <a:rPr lang="en-US" dirty="0" err="1">
                <a:solidFill>
                  <a:srgbClr val="333333"/>
                </a:solidFill>
                <a:latin typeface="Calibri (Body)"/>
              </a:rPr>
              <a:t>khó</a:t>
            </a:r>
            <a:r>
              <a:rPr lang="en-US" dirty="0">
                <a:solidFill>
                  <a:srgbClr val="333333"/>
                </a:solidFill>
                <a:latin typeface="Calibri (Body)"/>
              </a:rPr>
              <a:t> </a:t>
            </a:r>
            <a:r>
              <a:rPr lang="en-US" dirty="0" err="1">
                <a:solidFill>
                  <a:srgbClr val="333333"/>
                </a:solidFill>
                <a:latin typeface="Calibri (Body)"/>
              </a:rPr>
              <a:t>để</a:t>
            </a:r>
            <a:r>
              <a:rPr lang="en-US" dirty="0">
                <a:solidFill>
                  <a:srgbClr val="333333"/>
                </a:solidFill>
                <a:latin typeface="Calibri (Body)"/>
              </a:rPr>
              <a:t> </a:t>
            </a:r>
            <a:r>
              <a:rPr lang="en-US" dirty="0" err="1">
                <a:solidFill>
                  <a:srgbClr val="333333"/>
                </a:solidFill>
                <a:latin typeface="Calibri (Body)"/>
              </a:rPr>
              <a:t>nhận</a:t>
            </a:r>
            <a:r>
              <a:rPr lang="en-US" dirty="0">
                <a:solidFill>
                  <a:srgbClr val="333333"/>
                </a:solidFill>
                <a:latin typeface="Calibri (Body)"/>
              </a:rPr>
              <a:t> </a:t>
            </a:r>
            <a:r>
              <a:rPr lang="en-US" dirty="0" err="1">
                <a:solidFill>
                  <a:srgbClr val="333333"/>
                </a:solidFill>
                <a:latin typeface="Calibri (Body)"/>
              </a:rPr>
              <a:t>biết</a:t>
            </a:r>
            <a:r>
              <a:rPr lang="en-US" dirty="0">
                <a:solidFill>
                  <a:srgbClr val="333333"/>
                </a:solidFill>
                <a:latin typeface="Calibri (Body)"/>
              </a:rPr>
              <a:t>, ta </a:t>
            </a:r>
            <a:r>
              <a:rPr lang="en-US" dirty="0" err="1">
                <a:solidFill>
                  <a:srgbClr val="333333"/>
                </a:solidFill>
                <a:latin typeface="Calibri (Body)"/>
              </a:rPr>
              <a:t>có</a:t>
            </a:r>
            <a:r>
              <a:rPr lang="en-US" dirty="0">
                <a:solidFill>
                  <a:srgbClr val="333333"/>
                </a:solidFill>
                <a:latin typeface="Calibri (Body)"/>
              </a:rPr>
              <a:t> </a:t>
            </a:r>
            <a:r>
              <a:rPr lang="en-US" dirty="0" err="1">
                <a:solidFill>
                  <a:srgbClr val="333333"/>
                </a:solidFill>
                <a:latin typeface="Calibri (Body)"/>
              </a:rPr>
              <a:t>thể</a:t>
            </a:r>
            <a:r>
              <a:rPr lang="en-US" dirty="0">
                <a:solidFill>
                  <a:srgbClr val="333333"/>
                </a:solidFill>
                <a:latin typeface="Calibri (Body)"/>
              </a:rPr>
              <a:t> </a:t>
            </a:r>
            <a:r>
              <a:rPr lang="en-US" dirty="0" err="1">
                <a:solidFill>
                  <a:srgbClr val="333333"/>
                </a:solidFill>
                <a:latin typeface="Calibri (Body)"/>
              </a:rPr>
              <a:t>phát</a:t>
            </a:r>
            <a:r>
              <a:rPr lang="en-US" dirty="0">
                <a:solidFill>
                  <a:srgbClr val="333333"/>
                </a:solidFill>
                <a:latin typeface="Calibri (Body)"/>
              </a:rPr>
              <a:t> </a:t>
            </a:r>
            <a:r>
              <a:rPr lang="en-US" dirty="0" err="1">
                <a:solidFill>
                  <a:srgbClr val="333333"/>
                </a:solidFill>
                <a:latin typeface="Calibri (Body)"/>
              </a:rPr>
              <a:t>hiện</a:t>
            </a:r>
            <a:r>
              <a:rPr lang="en-US" dirty="0">
                <a:solidFill>
                  <a:srgbClr val="333333"/>
                </a:solidFill>
                <a:latin typeface="Calibri (Body)"/>
              </a:rPr>
              <a:t> ra </a:t>
            </a:r>
            <a:r>
              <a:rPr lang="en-US" dirty="0" err="1">
                <a:solidFill>
                  <a:srgbClr val="333333"/>
                </a:solidFill>
                <a:latin typeface="Calibri (Body)"/>
              </a:rPr>
              <a:t>chúng</a:t>
            </a:r>
            <a:r>
              <a:rPr lang="en-US" dirty="0">
                <a:solidFill>
                  <a:srgbClr val="333333"/>
                </a:solidFill>
                <a:latin typeface="Calibri (Body)"/>
              </a:rPr>
              <a:t> </a:t>
            </a:r>
            <a:r>
              <a:rPr lang="en-US" dirty="0" err="1">
                <a:solidFill>
                  <a:srgbClr val="333333"/>
                </a:solidFill>
                <a:latin typeface="Calibri (Body)"/>
              </a:rPr>
              <a:t>thông</a:t>
            </a:r>
            <a:r>
              <a:rPr lang="en-US" dirty="0">
                <a:solidFill>
                  <a:srgbClr val="333333"/>
                </a:solidFill>
                <a:latin typeface="Calibri (Body)"/>
              </a:rPr>
              <a:t> qua </a:t>
            </a:r>
            <a:r>
              <a:rPr lang="en-US" dirty="0" err="1">
                <a:solidFill>
                  <a:srgbClr val="333333"/>
                </a:solidFill>
                <a:latin typeface="Calibri (Body)"/>
              </a:rPr>
              <a:t>đồ</a:t>
            </a:r>
            <a:r>
              <a:rPr lang="en-US" dirty="0">
                <a:solidFill>
                  <a:srgbClr val="333333"/>
                </a:solidFill>
                <a:latin typeface="Calibri (Body)"/>
              </a:rPr>
              <a:t> </a:t>
            </a:r>
            <a:r>
              <a:rPr lang="en-US" dirty="0" err="1">
                <a:solidFill>
                  <a:srgbClr val="333333"/>
                </a:solidFill>
                <a:latin typeface="Calibri (Body)"/>
              </a:rPr>
              <a:t>thị</a:t>
            </a:r>
            <a:r>
              <a:rPr lang="en-US" dirty="0">
                <a:solidFill>
                  <a:srgbClr val="333333"/>
                </a:solidFill>
                <a:latin typeface="Calibri (Body)"/>
              </a:rPr>
              <a:t> </a:t>
            </a:r>
            <a:r>
              <a:rPr lang="en-US" dirty="0" err="1">
                <a:solidFill>
                  <a:srgbClr val="333333"/>
                </a:solidFill>
                <a:latin typeface="Calibri (Body)"/>
              </a:rPr>
              <a:t>của</a:t>
            </a:r>
            <a:r>
              <a:rPr lang="en-US" dirty="0">
                <a:solidFill>
                  <a:srgbClr val="333333"/>
                </a:solidFill>
                <a:latin typeface="Calibri (Body)"/>
              </a:rPr>
              <a:t> </a:t>
            </a:r>
            <a:r>
              <a:rPr lang="en-US" dirty="0" err="1">
                <a:solidFill>
                  <a:srgbClr val="333333"/>
                </a:solidFill>
                <a:latin typeface="Calibri (Body)"/>
              </a:rPr>
              <a:t>chuỗi</a:t>
            </a:r>
            <a:r>
              <a:rPr lang="en-US" dirty="0">
                <a:solidFill>
                  <a:srgbClr val="333333"/>
                </a:solidFill>
                <a:latin typeface="Calibri (Body)"/>
              </a:rPr>
              <a:t>.</a:t>
            </a:r>
          </a:p>
          <a:p>
            <a:pPr marL="0" indent="0">
              <a:lnSpc>
                <a:spcPct val="150000"/>
              </a:lnSpc>
              <a:buNone/>
            </a:pPr>
            <a:r>
              <a:rPr lang="en-US" dirty="0">
                <a:solidFill>
                  <a:srgbClr val="333333"/>
                </a:solidFill>
                <a:latin typeface="Calibri (Body)"/>
                <a:cs typeface="Times New Roman" panose="02020603050405020304" pitchFamily="18" charset="0"/>
              </a:rPr>
              <a:t>→ </a:t>
            </a:r>
            <a:r>
              <a:rPr lang="en-US" dirty="0" err="1">
                <a:solidFill>
                  <a:srgbClr val="333333"/>
                </a:solidFill>
                <a:latin typeface="Calibri (Body)"/>
                <a:cs typeface="Times New Roman" panose="02020603050405020304" pitchFamily="18" charset="0"/>
              </a:rPr>
              <a:t>Sử</a:t>
            </a:r>
            <a:r>
              <a:rPr lang="en-US" dirty="0">
                <a:solidFill>
                  <a:srgbClr val="333333"/>
                </a:solidFill>
                <a:latin typeface="Calibri (Body)"/>
                <a:cs typeface="Times New Roman" panose="02020603050405020304" pitchFamily="18" charset="0"/>
              </a:rPr>
              <a:t> </a:t>
            </a:r>
            <a:r>
              <a:rPr lang="en-US" dirty="0" err="1">
                <a:solidFill>
                  <a:srgbClr val="333333"/>
                </a:solidFill>
                <a:latin typeface="Calibri (Body)"/>
                <a:cs typeface="Times New Roman" panose="02020603050405020304" pitchFamily="18" charset="0"/>
              </a:rPr>
              <a:t>dụng</a:t>
            </a:r>
            <a:r>
              <a:rPr lang="en-US" dirty="0">
                <a:solidFill>
                  <a:srgbClr val="333333"/>
                </a:solidFill>
                <a:latin typeface="Calibri (Body)"/>
                <a:cs typeface="Times New Roman" panose="02020603050405020304" pitchFamily="18" charset="0"/>
              </a:rPr>
              <a:t> </a:t>
            </a:r>
            <a:r>
              <a:rPr lang="en-US" dirty="0" err="1">
                <a:solidFill>
                  <a:srgbClr val="333333"/>
                </a:solidFill>
                <a:latin typeface="Calibri (Body)"/>
                <a:cs typeface="Times New Roman" panose="02020603050405020304" pitchFamily="18" charset="0"/>
              </a:rPr>
              <a:t>chuỗi</a:t>
            </a:r>
            <a:r>
              <a:rPr lang="en-US" dirty="0">
                <a:solidFill>
                  <a:srgbClr val="333333"/>
                </a:solidFill>
                <a:latin typeface="Calibri (Body)"/>
                <a:cs typeface="Times New Roman" panose="02020603050405020304" pitchFamily="18" charset="0"/>
              </a:rPr>
              <a:t> </a:t>
            </a:r>
            <a:r>
              <a:rPr lang="en-US" dirty="0" err="1">
                <a:solidFill>
                  <a:srgbClr val="333333"/>
                </a:solidFill>
                <a:latin typeface="Calibri (Body)"/>
                <a:cs typeface="Times New Roman" panose="02020603050405020304" pitchFamily="18" charset="0"/>
              </a:rPr>
              <a:t>thời</a:t>
            </a:r>
            <a:r>
              <a:rPr lang="en-US" dirty="0">
                <a:solidFill>
                  <a:srgbClr val="333333"/>
                </a:solidFill>
                <a:latin typeface="Calibri (Body)"/>
                <a:cs typeface="Times New Roman" panose="02020603050405020304" pitchFamily="18" charset="0"/>
              </a:rPr>
              <a:t> </a:t>
            </a:r>
            <a:r>
              <a:rPr lang="en-US" dirty="0" err="1">
                <a:solidFill>
                  <a:srgbClr val="333333"/>
                </a:solidFill>
                <a:latin typeface="Calibri (Body)"/>
                <a:cs typeface="Times New Roman" panose="02020603050405020304" pitchFamily="18" charset="0"/>
              </a:rPr>
              <a:t>gian</a:t>
            </a:r>
            <a:r>
              <a:rPr lang="en-US" dirty="0">
                <a:solidFill>
                  <a:srgbClr val="333333"/>
                </a:solidFill>
                <a:latin typeface="Calibri (Body)"/>
                <a:cs typeface="Times New Roman" panose="02020603050405020304" pitchFamily="18" charset="0"/>
              </a:rPr>
              <a:t> </a:t>
            </a:r>
            <a:r>
              <a:rPr lang="en-US" dirty="0" err="1">
                <a:solidFill>
                  <a:srgbClr val="333333"/>
                </a:solidFill>
                <a:latin typeface="Calibri (Body)"/>
                <a:cs typeface="Times New Roman" panose="02020603050405020304" pitchFamily="18" charset="0"/>
              </a:rPr>
              <a:t>có</a:t>
            </a:r>
            <a:r>
              <a:rPr lang="en-US" dirty="0">
                <a:solidFill>
                  <a:srgbClr val="333333"/>
                </a:solidFill>
                <a:latin typeface="Calibri (Body)"/>
                <a:cs typeface="Times New Roman" panose="02020603050405020304" pitchFamily="18" charset="0"/>
              </a:rPr>
              <a:t> </a:t>
            </a:r>
            <a:r>
              <a:rPr lang="en-US" dirty="0" err="1">
                <a:solidFill>
                  <a:srgbClr val="333333"/>
                </a:solidFill>
                <a:latin typeface="Calibri (Body)"/>
                <a:cs typeface="Times New Roman" panose="02020603050405020304" pitchFamily="18" charset="0"/>
              </a:rPr>
              <a:t>yếu</a:t>
            </a:r>
            <a:r>
              <a:rPr lang="en-US" dirty="0">
                <a:solidFill>
                  <a:srgbClr val="333333"/>
                </a:solidFill>
                <a:latin typeface="Calibri (Body)"/>
                <a:cs typeface="Times New Roman" panose="02020603050405020304" pitchFamily="18" charset="0"/>
              </a:rPr>
              <a:t> </a:t>
            </a:r>
            <a:r>
              <a:rPr lang="en-US" dirty="0" err="1">
                <a:solidFill>
                  <a:srgbClr val="333333"/>
                </a:solidFill>
                <a:latin typeface="Calibri (Body)"/>
                <a:cs typeface="Times New Roman" panose="02020603050405020304" pitchFamily="18" charset="0"/>
              </a:rPr>
              <a:t>tố</a:t>
            </a:r>
            <a:r>
              <a:rPr lang="en-US" dirty="0">
                <a:solidFill>
                  <a:srgbClr val="333333"/>
                </a:solidFill>
                <a:latin typeface="Calibri (Body)"/>
                <a:cs typeface="Times New Roman" panose="02020603050405020304" pitchFamily="18" charset="0"/>
              </a:rPr>
              <a:t> </a:t>
            </a:r>
            <a:r>
              <a:rPr lang="en-US" dirty="0" err="1">
                <a:solidFill>
                  <a:srgbClr val="333333"/>
                </a:solidFill>
                <a:latin typeface="Calibri (Body)"/>
                <a:cs typeface="Times New Roman" panose="02020603050405020304" pitchFamily="18" charset="0"/>
              </a:rPr>
              <a:t>mùa</a:t>
            </a:r>
            <a:r>
              <a:rPr lang="en-US" dirty="0">
                <a:solidFill>
                  <a:srgbClr val="333333"/>
                </a:solidFill>
                <a:latin typeface="Calibri (Body)"/>
                <a:cs typeface="Times New Roman" panose="02020603050405020304" pitchFamily="18" charset="0"/>
              </a:rPr>
              <a:t> </a:t>
            </a:r>
            <a:r>
              <a:rPr lang="en-US" dirty="0" err="1">
                <a:solidFill>
                  <a:srgbClr val="333333"/>
                </a:solidFill>
                <a:latin typeface="Calibri (Body)"/>
                <a:cs typeface="Times New Roman" panose="02020603050405020304" pitchFamily="18" charset="0"/>
              </a:rPr>
              <a:t>vụ</a:t>
            </a:r>
            <a:r>
              <a:rPr lang="en-US" dirty="0">
                <a:solidFill>
                  <a:srgbClr val="333333"/>
                </a:solidFill>
                <a:latin typeface="Calibri (Body)"/>
                <a:cs typeface="Times New Roman" panose="02020603050405020304" pitchFamily="18" charset="0"/>
              </a:rPr>
              <a:t> </a:t>
            </a:r>
            <a:r>
              <a:rPr lang="en-US" i="1" dirty="0">
                <a:solidFill>
                  <a:srgbClr val="333333"/>
                </a:solidFill>
                <a:latin typeface="Calibri (Body)"/>
                <a:cs typeface="Times New Roman" panose="02020603050405020304" pitchFamily="18" charset="0"/>
              </a:rPr>
              <a:t>SARIMA</a:t>
            </a:r>
            <a:r>
              <a:rPr lang="en-US" dirty="0">
                <a:solidFill>
                  <a:srgbClr val="333333"/>
                </a:solidFill>
                <a:latin typeface="Calibri (Body)"/>
                <a:cs typeface="Times New Roman" panose="02020603050405020304" pitchFamily="18" charset="0"/>
              </a:rPr>
              <a:t>.</a:t>
            </a:r>
            <a:endParaRPr lang="en-US" dirty="0">
              <a:solidFill>
                <a:srgbClr val="333333"/>
              </a:solidFill>
              <a:latin typeface="Calibri (Body)"/>
            </a:endParaRPr>
          </a:p>
          <a:p>
            <a:endParaRPr lang="en-US" dirty="0"/>
          </a:p>
        </p:txBody>
      </p:sp>
    </p:spTree>
    <p:extLst>
      <p:ext uri="{BB962C8B-B14F-4D97-AF65-F5344CB8AC3E}">
        <p14:creationId xmlns:p14="http://schemas.microsoft.com/office/powerpoint/2010/main" val="3283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FEADE-74AE-4F16-8C94-B337A2B44A03}"/>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i="1" dirty="0"/>
              <a:t>SARIMA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5101FF-95C5-4A02-9EF0-372B55166142}"/>
                  </a:ext>
                </a:extLst>
              </p:cNvPr>
              <p:cNvSpPr>
                <a:spLocks noGrp="1"/>
              </p:cNvSpPr>
              <p:nvPr>
                <p:ph idx="1"/>
              </p:nvPr>
            </p:nvSpPr>
            <p:spPr/>
            <p:txBody>
              <a:bodyPr/>
              <a:lstStyle/>
              <a:p>
                <a:pPr>
                  <a:lnSpc>
                    <a:spcPct val="150000"/>
                  </a:lnSpc>
                </a:pPr>
                <a:r>
                  <a:rPr lang="vi-VN" b="1" i="0" dirty="0">
                    <a:solidFill>
                      <a:srgbClr val="333333"/>
                    </a:solidFill>
                    <a:effectLst/>
                    <a:latin typeface="Calibri (Body)"/>
                  </a:rPr>
                  <a:t>Mô hình</a:t>
                </a:r>
                <a:r>
                  <a:rPr lang="vi-VN" b="1" i="1" dirty="0">
                    <a:solidFill>
                      <a:srgbClr val="333333"/>
                    </a:solidFill>
                    <a:effectLst/>
                    <a:latin typeface="Calibri (Body)"/>
                  </a:rPr>
                  <a:t> </a:t>
                </a:r>
                <a:r>
                  <a:rPr lang="en-US" b="1" i="1" dirty="0">
                    <a:solidFill>
                      <a:srgbClr val="333333"/>
                    </a:solidFill>
                    <a:effectLst/>
                    <a:latin typeface="Calibri (Body)"/>
                  </a:rPr>
                  <a:t>S</a:t>
                </a:r>
                <a:r>
                  <a:rPr lang="vi-VN" b="1" i="1" dirty="0">
                    <a:solidFill>
                      <a:srgbClr val="333333"/>
                    </a:solidFill>
                    <a:effectLst/>
                    <a:latin typeface="Calibri (Body)"/>
                  </a:rPr>
                  <a:t>ARIMA</a:t>
                </a:r>
                <a:r>
                  <a:rPr lang="vi-VN" b="0" i="0" dirty="0">
                    <a:solidFill>
                      <a:srgbClr val="333333"/>
                    </a:solidFill>
                    <a:effectLst/>
                    <a:latin typeface="Calibri (Body)"/>
                  </a:rPr>
                  <a:t>: Dựa trên giả thuyết chuỗi dừng và phương sai sai số không đổi. Mô hình sử dụng đầu vào chính là những tín hiệu quá khứ của chuỗi được dự báo để dự báo nó.</a:t>
                </a:r>
                <a:r>
                  <a:rPr lang="en-US" b="0" i="0" dirty="0">
                    <a:solidFill>
                      <a:srgbClr val="333333"/>
                    </a:solidFill>
                    <a:effectLst/>
                    <a:latin typeface="Calibri (Body)"/>
                  </a:rPr>
                  <a:t> </a:t>
                </a:r>
                <a:r>
                  <a:rPr lang="en-US" b="0" i="0" dirty="0" err="1">
                    <a:solidFill>
                      <a:srgbClr val="333333"/>
                    </a:solidFill>
                    <a:effectLst/>
                    <a:latin typeface="Calibri (Body)"/>
                  </a:rPr>
                  <a:t>Các</a:t>
                </a:r>
                <a:r>
                  <a:rPr lang="en-US" b="0" i="0" dirty="0">
                    <a:solidFill>
                      <a:srgbClr val="333333"/>
                    </a:solidFill>
                    <a:effectLst/>
                    <a:latin typeface="Calibri (Body)"/>
                  </a:rPr>
                  <a:t> </a:t>
                </a:r>
                <a:r>
                  <a:rPr lang="en-US" b="0" i="0" dirty="0" err="1">
                    <a:solidFill>
                      <a:srgbClr val="333333"/>
                    </a:solidFill>
                    <a:effectLst/>
                    <a:latin typeface="Calibri (Body)"/>
                  </a:rPr>
                  <a:t>tín</a:t>
                </a:r>
                <a:r>
                  <a:rPr lang="en-US" b="0" i="0" dirty="0">
                    <a:solidFill>
                      <a:srgbClr val="333333"/>
                    </a:solidFill>
                    <a:effectLst/>
                    <a:latin typeface="Calibri (Body)"/>
                  </a:rPr>
                  <a:t> </a:t>
                </a:r>
                <a:r>
                  <a:rPr lang="en-US" b="0" i="0" dirty="0" err="1">
                    <a:solidFill>
                      <a:srgbClr val="333333"/>
                    </a:solidFill>
                    <a:effectLst/>
                    <a:latin typeface="Calibri (Body)"/>
                  </a:rPr>
                  <a:t>hiệu</a:t>
                </a:r>
                <a:r>
                  <a:rPr lang="en-US" b="0" i="0" dirty="0">
                    <a:solidFill>
                      <a:srgbClr val="333333"/>
                    </a:solidFill>
                    <a:effectLst/>
                    <a:latin typeface="Calibri (Body)"/>
                  </a:rPr>
                  <a:t> </a:t>
                </a:r>
                <a:r>
                  <a:rPr lang="en-US" b="0" i="0" dirty="0" err="1">
                    <a:solidFill>
                      <a:srgbClr val="333333"/>
                    </a:solidFill>
                    <a:effectLst/>
                    <a:latin typeface="Calibri (Body)"/>
                  </a:rPr>
                  <a:t>này</a:t>
                </a:r>
                <a:r>
                  <a:rPr lang="en-US" b="0" i="0" dirty="0">
                    <a:solidFill>
                      <a:srgbClr val="333333"/>
                    </a:solidFill>
                    <a:effectLst/>
                    <a:latin typeface="Calibri (Body)"/>
                  </a:rPr>
                  <a:t> bao </a:t>
                </a:r>
                <a:r>
                  <a:rPr lang="en-US" b="0" i="0" dirty="0" err="1">
                    <a:solidFill>
                      <a:srgbClr val="333333"/>
                    </a:solidFill>
                    <a:effectLst/>
                    <a:latin typeface="Calibri (Body)"/>
                  </a:rPr>
                  <a:t>gồm</a:t>
                </a:r>
                <a:r>
                  <a:rPr lang="en-US" dirty="0">
                    <a:solidFill>
                      <a:srgbClr val="333333"/>
                    </a:solidFill>
                    <a:latin typeface="Calibri (Body)"/>
                  </a:rPr>
                  <a:t>:</a:t>
                </a:r>
              </a:p>
              <a:p>
                <a:pPr lvl="1">
                  <a:lnSpc>
                    <a:spcPct val="150000"/>
                  </a:lnSpc>
                </a:pPr>
                <a:r>
                  <a:rPr lang="en-US" dirty="0">
                    <a:solidFill>
                      <a:srgbClr val="333333"/>
                    </a:solidFill>
                    <a:latin typeface="Calibri (Body)"/>
                  </a:rPr>
                  <a:t>C</a:t>
                </a:r>
                <a:r>
                  <a:rPr lang="vi-VN" b="0" i="0" dirty="0">
                    <a:solidFill>
                      <a:srgbClr val="333333"/>
                    </a:solidFill>
                    <a:effectLst/>
                    <a:latin typeface="Calibri (Body)"/>
                  </a:rPr>
                  <a:t>huỗi tự hồi qui AR (auto regression)</a:t>
                </a:r>
                <a:r>
                  <a:rPr lang="en-US" b="0" i="0" dirty="0">
                    <a:solidFill>
                      <a:srgbClr val="333333"/>
                    </a:solidFill>
                    <a:effectLst/>
                    <a:latin typeface="Calibri (Body)"/>
                  </a:rPr>
                  <a:t>.</a:t>
                </a:r>
              </a:p>
              <a:p>
                <a:pPr lvl="1">
                  <a:lnSpc>
                    <a:spcPct val="150000"/>
                  </a:lnSpc>
                </a:pPr>
                <a:r>
                  <a:rPr lang="en-US" dirty="0">
                    <a:solidFill>
                      <a:srgbClr val="333333"/>
                    </a:solidFill>
                    <a:latin typeface="Calibri (Body)"/>
                  </a:rPr>
                  <a:t>C</a:t>
                </a:r>
                <a:r>
                  <a:rPr lang="vi-VN" b="0" i="0" dirty="0">
                    <a:solidFill>
                      <a:srgbClr val="333333"/>
                    </a:solidFill>
                    <a:effectLst/>
                    <a:latin typeface="Calibri (Body)"/>
                  </a:rPr>
                  <a:t>huỗi trung bình trượt MA (moving average)</a:t>
                </a:r>
                <a:r>
                  <a:rPr lang="en-US" b="0" i="0" dirty="0">
                    <a:solidFill>
                      <a:srgbClr val="333333"/>
                    </a:solidFill>
                    <a:effectLst/>
                    <a:latin typeface="Calibri (Body)"/>
                  </a:rPr>
                  <a:t>.</a:t>
                </a:r>
                <a:endParaRPr lang="en-US" dirty="0">
                  <a:solidFill>
                    <a:srgbClr val="333333"/>
                  </a:solidFill>
                  <a:latin typeface="Calibri (Body)"/>
                </a:endParaRPr>
              </a:p>
              <a:p>
                <a:pPr lvl="1">
                  <a:lnSpc>
                    <a:spcPct val="150000"/>
                  </a:lnSpc>
                </a:pPr>
                <a:r>
                  <a:rPr lang="en-US" b="0" i="0" dirty="0" err="1">
                    <a:solidFill>
                      <a:srgbClr val="333333"/>
                    </a:solidFill>
                    <a:effectLst/>
                    <a:latin typeface="Calibri (Body)"/>
                  </a:rPr>
                  <a:t>Yếu</a:t>
                </a:r>
                <a:r>
                  <a:rPr lang="en-US" b="0" i="0" dirty="0">
                    <a:solidFill>
                      <a:srgbClr val="333333"/>
                    </a:solidFill>
                    <a:effectLst/>
                    <a:latin typeface="Calibri (Body)"/>
                  </a:rPr>
                  <a:t> </a:t>
                </a:r>
                <a:r>
                  <a:rPr lang="en-US" b="0" i="0" dirty="0" err="1">
                    <a:solidFill>
                      <a:srgbClr val="333333"/>
                    </a:solidFill>
                    <a:effectLst/>
                    <a:latin typeface="Calibri (Body)"/>
                  </a:rPr>
                  <a:t>tố</a:t>
                </a:r>
                <a:r>
                  <a:rPr lang="en-US" b="0" i="0" dirty="0">
                    <a:solidFill>
                      <a:srgbClr val="333333"/>
                    </a:solidFill>
                    <a:effectLst/>
                    <a:latin typeface="Calibri (Body)"/>
                  </a:rPr>
                  <a:t> </a:t>
                </a:r>
                <a:r>
                  <a:rPr lang="en-US" b="0" i="0" dirty="0" err="1">
                    <a:solidFill>
                      <a:srgbClr val="333333"/>
                    </a:solidFill>
                    <a:effectLst/>
                    <a:latin typeface="Calibri (Body)"/>
                  </a:rPr>
                  <a:t>mùa</a:t>
                </a:r>
                <a:r>
                  <a:rPr lang="en-US" b="0" i="0" dirty="0">
                    <a:solidFill>
                      <a:srgbClr val="333333"/>
                    </a:solidFill>
                    <a:effectLst/>
                    <a:latin typeface="Calibri (Body)"/>
                  </a:rPr>
                  <a:t> </a:t>
                </a:r>
                <a:r>
                  <a:rPr lang="en-US" b="0" i="0" dirty="0" err="1">
                    <a:solidFill>
                      <a:srgbClr val="333333"/>
                    </a:solidFill>
                    <a:effectLst/>
                    <a:latin typeface="Calibri (Body)"/>
                  </a:rPr>
                  <a:t>vụ</a:t>
                </a:r>
                <a:r>
                  <a:rPr lang="en-US" b="0" i="0" dirty="0">
                    <a:solidFill>
                      <a:srgbClr val="333333"/>
                    </a:solidFill>
                    <a:effectLst/>
                    <a:latin typeface="Calibri (Body)"/>
                  </a:rPr>
                  <a:t> S (seasonal).</a:t>
                </a:r>
              </a:p>
              <a:p>
                <a:r>
                  <a:rPr lang="en-US" dirty="0" err="1">
                    <a:solidFill>
                      <a:srgbClr val="333333"/>
                    </a:solidFill>
                  </a:rPr>
                  <a:t>Mô</a:t>
                </a:r>
                <a:r>
                  <a:rPr lang="en-US" dirty="0">
                    <a:solidFill>
                      <a:srgbClr val="333333"/>
                    </a:solidFill>
                  </a:rPr>
                  <a:t> </a:t>
                </a:r>
                <a:r>
                  <a:rPr lang="en-US" dirty="0" err="1">
                    <a:solidFill>
                      <a:srgbClr val="333333"/>
                    </a:solidFill>
                  </a:rPr>
                  <a:t>hình</a:t>
                </a:r>
                <a:r>
                  <a:rPr lang="en-US" dirty="0">
                    <a:solidFill>
                      <a:srgbClr val="333333"/>
                    </a:solidFill>
                  </a:rPr>
                  <a:t> </a:t>
                </a:r>
                <a:r>
                  <a:rPr lang="en-US" dirty="0" err="1">
                    <a:solidFill>
                      <a:srgbClr val="333333"/>
                    </a:solidFill>
                  </a:rPr>
                  <a:t>với</a:t>
                </a:r>
                <a:r>
                  <a:rPr lang="en-US" dirty="0">
                    <a:solidFill>
                      <a:srgbClr val="333333"/>
                    </a:solidFill>
                  </a:rPr>
                  <a:t> </a:t>
                </a:r>
                <a:r>
                  <a:rPr lang="en-US" dirty="0" err="1">
                    <a:solidFill>
                      <a:srgbClr val="333333"/>
                    </a:solidFill>
                  </a:rPr>
                  <a:t>các</a:t>
                </a:r>
                <a:r>
                  <a:rPr lang="en-US" dirty="0">
                    <a:solidFill>
                      <a:srgbClr val="333333"/>
                    </a:solidFill>
                  </a:rPr>
                  <a:t> </a:t>
                </a:r>
                <a:r>
                  <a:rPr lang="en-US" dirty="0" err="1">
                    <a:solidFill>
                      <a:srgbClr val="333333"/>
                    </a:solidFill>
                  </a:rPr>
                  <a:t>tham</a:t>
                </a:r>
                <a:r>
                  <a:rPr lang="en-US" dirty="0">
                    <a:solidFill>
                      <a:srgbClr val="333333"/>
                    </a:solidFill>
                  </a:rPr>
                  <a:t> </a:t>
                </a:r>
                <a:r>
                  <a:rPr lang="en-US" dirty="0" err="1">
                    <a:solidFill>
                      <a:srgbClr val="333333"/>
                    </a:solidFill>
                  </a:rPr>
                  <a:t>số</a:t>
                </a:r>
                <a:r>
                  <a:rPr lang="en-US" dirty="0">
                    <a:solidFill>
                      <a:srgbClr val="333333"/>
                    </a:solidFill>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𝑆𝐴𝑅𝐼𝑀𝐴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𝑞</m:t>
                        </m:r>
                        <m:r>
                          <a:rPr lang="en-US" b="0" i="1" smtClean="0">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m:t>
                        </m:r>
                      </m:e>
                      <m:sub>
                        <m:r>
                          <a:rPr lang="en-US" b="0" i="1" smtClean="0">
                            <a:latin typeface="Cambria Math" panose="02040503050406030204" pitchFamily="18" charset="0"/>
                          </a:rPr>
                          <m:t>𝑆</m:t>
                        </m:r>
                      </m:sub>
                    </m:sSub>
                  </m:oMath>
                </a14:m>
                <a:r>
                  <a:rPr lang="en-US" b="0" i="0" u="none" strike="noStrike" dirty="0">
                    <a:solidFill>
                      <a:srgbClr val="000000"/>
                    </a:solidFill>
                    <a:effectLst/>
                  </a:rPr>
                  <a:t>.</a:t>
                </a:r>
              </a:p>
              <a:p>
                <a:endParaRPr lang="en-US" dirty="0"/>
              </a:p>
            </p:txBody>
          </p:sp>
        </mc:Choice>
        <mc:Fallback xmlns="">
          <p:sp>
            <p:nvSpPr>
              <p:cNvPr id="3" name="Content Placeholder 2">
                <a:extLst>
                  <a:ext uri="{FF2B5EF4-FFF2-40B4-BE49-F238E27FC236}">
                    <a16:creationId xmlns:a16="http://schemas.microsoft.com/office/drawing/2014/main" id="{6E5101FF-95C5-4A02-9EF0-372B55166142}"/>
                  </a:ext>
                </a:extLst>
              </p:cNvPr>
              <p:cNvSpPr>
                <a:spLocks noGrp="1" noRot="1" noChangeAspect="1" noMove="1" noResize="1" noEditPoints="1" noAdjustHandles="1" noChangeArrowheads="1" noChangeShapeType="1" noTextEdit="1"/>
              </p:cNvSpPr>
              <p:nvPr>
                <p:ph idx="1"/>
              </p:nvPr>
            </p:nvSpPr>
            <p:spPr>
              <a:blipFill>
                <a:blip r:embed="rId2"/>
                <a:stretch>
                  <a:fillRect l="-759" r="-1291"/>
                </a:stretch>
              </a:blipFill>
            </p:spPr>
            <p:txBody>
              <a:bodyPr/>
              <a:lstStyle/>
              <a:p>
                <a:r>
                  <a:rPr lang="en-US">
                    <a:noFill/>
                  </a:rPr>
                  <a:t> </a:t>
                </a:r>
              </a:p>
            </p:txBody>
          </p:sp>
        </mc:Fallback>
      </mc:AlternateContent>
    </p:spTree>
    <p:extLst>
      <p:ext uri="{BB962C8B-B14F-4D97-AF65-F5344CB8AC3E}">
        <p14:creationId xmlns:p14="http://schemas.microsoft.com/office/powerpoint/2010/main" val="845857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1B1D-E668-4BAA-8A3F-749D64252EAA}"/>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i="1" dirty="0"/>
              <a:t>SARIMA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BBF894-62B4-4949-9C56-FF3862202DB2}"/>
                  </a:ext>
                </a:extLst>
              </p:cNvPr>
              <p:cNvSpPr>
                <a:spLocks noGrp="1"/>
              </p:cNvSpPr>
              <p:nvPr>
                <p:ph idx="1"/>
              </p:nvPr>
            </p:nvSpPr>
            <p:spPr>
              <a:xfrm>
                <a:off x="0" y="1136650"/>
                <a:ext cx="8959851" cy="5454650"/>
              </a:xfrm>
            </p:spPr>
            <p:txBody>
              <a:bodyPr>
                <a:normAutofit fontScale="92500"/>
              </a:bodyPr>
              <a:lstStyle/>
              <a:p>
                <a:pPr>
                  <a:lnSpc>
                    <a:spcPct val="170000"/>
                  </a:lnSpc>
                </a:pPr>
                <a:r>
                  <a:rPr lang="en-US" dirty="0">
                    <a:latin typeface="Calibri (Body)"/>
                  </a:rPr>
                  <a:t>Mô </a:t>
                </a:r>
                <a:r>
                  <a:rPr lang="en-US" dirty="0" err="1">
                    <a:latin typeface="Calibri (Body)"/>
                  </a:rPr>
                  <a:t>hình</a:t>
                </a:r>
                <a:r>
                  <a:rPr lang="en-US" dirty="0">
                    <a:latin typeface="Calibri (Body)"/>
                  </a:rPr>
                  <a:t> SARIMA </a:t>
                </a:r>
                <a:r>
                  <a:rPr lang="en-US" dirty="0" err="1">
                    <a:latin typeface="Calibri (Body)"/>
                  </a:rPr>
                  <a:t>được</a:t>
                </a:r>
                <a:r>
                  <a:rPr lang="en-US" dirty="0">
                    <a:latin typeface="Calibri (Body)"/>
                  </a:rPr>
                  <a:t> </a:t>
                </a:r>
                <a:r>
                  <a:rPr lang="en-US" dirty="0" err="1">
                    <a:latin typeface="Calibri (Body)"/>
                  </a:rPr>
                  <a:t>viết</a:t>
                </a:r>
                <a:r>
                  <a:rPr lang="en-US" dirty="0">
                    <a:latin typeface="Calibri (Body)"/>
                  </a:rPr>
                  <a:t> </a:t>
                </a:r>
                <a:r>
                  <a:rPr lang="en-US" dirty="0" err="1">
                    <a:latin typeface="Calibri (Body)"/>
                  </a:rPr>
                  <a:t>dưới</a:t>
                </a:r>
                <a:r>
                  <a:rPr lang="en-US" dirty="0">
                    <a:latin typeface="Calibri (Body)"/>
                  </a:rPr>
                  <a:t> </a:t>
                </a:r>
                <a:r>
                  <a:rPr lang="en-US" dirty="0" err="1">
                    <a:latin typeface="Calibri (Body)"/>
                  </a:rPr>
                  <a:t>dạng</a:t>
                </a:r>
                <a:r>
                  <a:rPr lang="en-US" dirty="0">
                    <a:latin typeface="Calibri (Body)"/>
                  </a:rPr>
                  <a:t> </a:t>
                </a:r>
                <a:r>
                  <a:rPr lang="en-US" dirty="0" err="1">
                    <a:latin typeface="Calibri (Body)"/>
                  </a:rPr>
                  <a:t>phương</a:t>
                </a:r>
                <a:r>
                  <a:rPr lang="en-US" dirty="0">
                    <a:latin typeface="Calibri (Body)"/>
                  </a:rPr>
                  <a:t> </a:t>
                </a:r>
                <a:r>
                  <a:rPr lang="en-US" dirty="0" err="1">
                    <a:latin typeface="Calibri (Body)"/>
                  </a:rPr>
                  <a:t>trình</a:t>
                </a:r>
                <a:r>
                  <a:rPr lang="en-US" dirty="0">
                    <a:latin typeface="Calibri (Body)"/>
                  </a:rPr>
                  <a:t> </a:t>
                </a:r>
                <a:r>
                  <a:rPr lang="en-US" dirty="0" err="1">
                    <a:latin typeface="Calibri (Body)"/>
                  </a:rPr>
                  <a:t>toán</a:t>
                </a:r>
                <a:r>
                  <a:rPr lang="en-US" dirty="0">
                    <a:latin typeface="Calibri (Body)"/>
                  </a:rPr>
                  <a:t> </a:t>
                </a:r>
                <a:r>
                  <a:rPr lang="en-US" dirty="0" err="1">
                    <a:latin typeface="Calibri (Body)"/>
                  </a:rPr>
                  <a:t>tử</a:t>
                </a:r>
                <a:r>
                  <a:rPr lang="en-US" dirty="0">
                    <a:latin typeface="Calibri (Body)"/>
                  </a:rPr>
                  <a:t> </a:t>
                </a:r>
                <a:r>
                  <a:rPr lang="en-US" dirty="0" err="1">
                    <a:latin typeface="Calibri (Body)"/>
                  </a:rPr>
                  <a:t>như</a:t>
                </a:r>
                <a:r>
                  <a:rPr lang="en-US" dirty="0">
                    <a:latin typeface="Calibri (Body)"/>
                  </a:rPr>
                  <a:t> </a:t>
                </a:r>
                <a:r>
                  <a:rPr lang="en-US" dirty="0" err="1">
                    <a:latin typeface="Calibri (Body)"/>
                  </a:rPr>
                  <a:t>sau</a:t>
                </a:r>
                <a:r>
                  <a:rPr lang="en-US" dirty="0">
                    <a:latin typeface="Calibri (Body)"/>
                  </a:rPr>
                  <a:t>:</a:t>
                </a:r>
              </a:p>
              <a:p>
                <a:pPr marL="0" indent="0" algn="ctr">
                  <a:lnSpc>
                    <a:spcPct val="170000"/>
                  </a:lnSpc>
                  <a:buNone/>
                </a:pPr>
                <a14:m>
                  <m:oMathPara xmlns:m="http://schemas.openxmlformats.org/officeDocument/2006/math">
                    <m:oMathParaPr>
                      <m:jc m:val="centerGroup"/>
                    </m:oMathParaPr>
                    <m:oMath xmlns:m="http://schemas.openxmlformats.org/officeDocument/2006/math">
                      <m:sSub>
                        <m:sSubPr>
                          <m:ctrlPr>
                            <a:rPr lang="en-VN" sz="2000" i="1" smtClean="0">
                              <a:latin typeface="Cambria Math" panose="02040503050406030204" pitchFamily="18" charset="0"/>
                              <a:ea typeface="Cambria Math" panose="02040503050406030204" pitchFamily="18" charset="0"/>
                            </a:rPr>
                          </m:ctrlPr>
                        </m:sSubPr>
                        <m:e>
                          <m:r>
                            <a:rPr lang="en-VN" sz="2000" i="1">
                              <a:latin typeface="Cambria Math" panose="02040503050406030204" pitchFamily="18" charset="0"/>
                              <a:ea typeface="Cambria Math" panose="02040503050406030204" pitchFamily="18" charset="0"/>
                            </a:rPr>
                            <m:t>𝜙</m:t>
                          </m:r>
                        </m:e>
                        <m:sub>
                          <m:r>
                            <a:rPr lang="en-US" sz="2000" i="1">
                              <a:latin typeface="Cambria Math" panose="02040503050406030204" pitchFamily="18" charset="0"/>
                              <a:ea typeface="Cambria Math" panose="02040503050406030204" pitchFamily="18" charset="0"/>
                            </a:rPr>
                            <m:t>𝑃</m:t>
                          </m:r>
                        </m:sub>
                      </m:sSub>
                      <m:r>
                        <a:rPr lang="en-US" sz="2000" i="1">
                          <a:latin typeface="Cambria Math" panose="02040503050406030204" pitchFamily="18" charset="0"/>
                          <a:ea typeface="Cambria Math" panose="02040503050406030204" pitchFamily="18" charset="0"/>
                        </a:rPr>
                        <m:t>(</m:t>
                      </m:r>
                      <m:sSup>
                        <m:sSupPr>
                          <m:ctrlPr>
                            <a:rPr lang="en-VN"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𝐵</m:t>
                          </m:r>
                        </m:e>
                        <m:sup>
                          <m:r>
                            <a:rPr lang="en-US" sz="2000" i="1">
                              <a:latin typeface="Cambria Math" panose="02040503050406030204" pitchFamily="18" charset="0"/>
                              <a:ea typeface="Cambria Math" panose="02040503050406030204" pitchFamily="18" charset="0"/>
                            </a:rPr>
                            <m:t>𝑆</m:t>
                          </m:r>
                        </m:sup>
                      </m:sSup>
                      <m:r>
                        <a:rPr lang="en-US" sz="2000" i="1">
                          <a:latin typeface="Cambria Math" panose="02040503050406030204" pitchFamily="18" charset="0"/>
                          <a:ea typeface="Cambria Math" panose="02040503050406030204" pitchFamily="18" charset="0"/>
                        </a:rPr>
                        <m:t>)</m:t>
                      </m:r>
                      <m:sSub>
                        <m:sSubPr>
                          <m:ctrlPr>
                            <a:rPr lang="en-VN" sz="2000" i="1">
                              <a:latin typeface="Cambria Math" panose="02040503050406030204" pitchFamily="18" charset="0"/>
                              <a:ea typeface="Cambria Math" panose="02040503050406030204" pitchFamily="18" charset="0"/>
                            </a:rPr>
                          </m:ctrlPr>
                        </m:sSubPr>
                        <m:e>
                          <m:r>
                            <a:rPr lang="en-VN" sz="2000" i="1">
                              <a:latin typeface="Cambria Math" panose="02040503050406030204" pitchFamily="18" charset="0"/>
                              <a:ea typeface="Cambria Math" panose="02040503050406030204" pitchFamily="18" charset="0"/>
                            </a:rPr>
                            <m:t>𝜙</m:t>
                          </m:r>
                        </m:e>
                        <m:sub>
                          <m:r>
                            <a:rPr lang="en-US" sz="2000" i="1">
                              <a:latin typeface="Cambria Math" panose="02040503050406030204" pitchFamily="18" charset="0"/>
                              <a:ea typeface="Cambria Math" panose="02040503050406030204" pitchFamily="18" charset="0"/>
                            </a:rPr>
                            <m:t>𝑝</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𝐵</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𝐵</m:t>
                              </m:r>
                            </m:e>
                            <m:sup>
                              <m:r>
                                <a:rPr lang="en-US" sz="2000" i="1">
                                  <a:latin typeface="Cambria Math" panose="02040503050406030204" pitchFamily="18" charset="0"/>
                                  <a:ea typeface="Cambria Math" panose="02040503050406030204" pitchFamily="18" charset="0"/>
                                </a:rPr>
                                <m:t>𝑆</m:t>
                              </m:r>
                            </m:sup>
                          </m:sSup>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𝐷</m:t>
                          </m:r>
                        </m:sup>
                      </m:sSup>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i="1" smtClean="0">
                              <a:latin typeface="Cambria Math" panose="02040503050406030204" pitchFamily="18" charset="0"/>
                              <a:ea typeface="Cambria Math" panose="02040503050406030204" pitchFamily="18" charset="0"/>
                            </a:rPr>
                            <m:t>𝐵</m:t>
                          </m:r>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𝑑</m:t>
                          </m:r>
                        </m:sup>
                      </m:sSup>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i="1">
                              <a:latin typeface="Cambria Math" panose="02040503050406030204" pitchFamily="18" charset="0"/>
                              <a:ea typeface="Cambria Math" panose="02040503050406030204" pitchFamily="18" charset="0"/>
                            </a:rPr>
                            <m:t>𝑡</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𝑄</m:t>
                          </m:r>
                        </m:sub>
                      </m:sSub>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𝐵</m:t>
                          </m:r>
                        </m:e>
                        <m:sup>
                          <m:r>
                            <a:rPr lang="en-US" sz="2000" i="1">
                              <a:latin typeface="Cambria Math" panose="02040503050406030204" pitchFamily="18" charset="0"/>
                              <a:ea typeface="Cambria Math" panose="02040503050406030204" pitchFamily="18" charset="0"/>
                            </a:rPr>
                            <m:t>𝑆</m:t>
                          </m:r>
                        </m:sup>
                      </m:sSup>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𝑞</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𝐵</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𝑍</m:t>
                          </m:r>
                        </m:e>
                        <m:sub>
                          <m:r>
                            <a:rPr lang="en-US" sz="2000" i="1">
                              <a:latin typeface="Cambria Math" panose="02040503050406030204" pitchFamily="18" charset="0"/>
                              <a:ea typeface="Cambria Math" panose="02040503050406030204" pitchFamily="18" charset="0"/>
                            </a:rPr>
                            <m:t>𝑡</m:t>
                          </m:r>
                        </m:sub>
                      </m:sSub>
                    </m:oMath>
                  </m:oMathPara>
                </a14:m>
                <a:endParaRPr lang="en-US" dirty="0">
                  <a:latin typeface="Calibri (Body)"/>
                </a:endParaRPr>
              </a:p>
              <a:p>
                <a:pPr>
                  <a:lnSpc>
                    <a:spcPct val="170000"/>
                  </a:lnSpc>
                </a:pPr>
                <a:r>
                  <a:rPr lang="en-US" dirty="0" err="1">
                    <a:latin typeface="Calibri (Body)"/>
                  </a:rPr>
                  <a:t>Trong</a:t>
                </a:r>
                <a:r>
                  <a:rPr lang="en-US" dirty="0">
                    <a:latin typeface="Calibri (Body)"/>
                  </a:rPr>
                  <a:t> </a:t>
                </a:r>
                <a:r>
                  <a:rPr lang="en-US" dirty="0" err="1">
                    <a:latin typeface="Calibri (Body)"/>
                  </a:rPr>
                  <a:t>đó</a:t>
                </a:r>
                <a:r>
                  <a:rPr lang="en-US" dirty="0">
                    <a:latin typeface="Calibri (Body)"/>
                  </a:rPr>
                  <a:t>:</a:t>
                </a:r>
              </a:p>
              <a:p>
                <a:pPr lvl="1">
                  <a:lnSpc>
                    <a:spcPct val="170000"/>
                  </a:lnSpc>
                </a:pPr>
                <a14:m>
                  <m:oMath xmlns:m="http://schemas.openxmlformats.org/officeDocument/2006/math">
                    <m:sSub>
                      <m:sSubPr>
                        <m:ctrlPr>
                          <a:rPr lang="en-VN" i="1" smtClean="0">
                            <a:latin typeface="Cambria Math" panose="02040503050406030204" pitchFamily="18" charset="0"/>
                            <a:ea typeface="Cambria Math" panose="02040503050406030204" pitchFamily="18" charset="0"/>
                          </a:rPr>
                        </m:ctrlPr>
                      </m:sSubPr>
                      <m:e>
                        <m:r>
                          <a:rPr lang="en-VN" i="1">
                            <a:latin typeface="Cambria Math" panose="02040503050406030204" pitchFamily="18" charset="0"/>
                            <a:ea typeface="Cambria Math" panose="02040503050406030204" pitchFamily="18" charset="0"/>
                          </a:rPr>
                          <m:t>𝜙</m:t>
                        </m:r>
                      </m:e>
                      <m:sub>
                        <m:r>
                          <a:rPr lang="en-US" i="1">
                            <a:latin typeface="Cambria Math" panose="02040503050406030204" pitchFamily="18" charset="0"/>
                            <a:ea typeface="Cambria Math" panose="02040503050406030204" pitchFamily="18" charset="0"/>
                          </a:rPr>
                          <m:t>𝑝</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=1−</m:t>
                    </m:r>
                    <m:sSub>
                      <m:sSubPr>
                        <m:ctrlPr>
                          <a:rPr lang="en-VN" i="1">
                            <a:latin typeface="Cambria Math" panose="02040503050406030204" pitchFamily="18" charset="0"/>
                            <a:ea typeface="Cambria Math" panose="02040503050406030204" pitchFamily="18" charset="0"/>
                          </a:rPr>
                        </m:ctrlPr>
                      </m:sSubPr>
                      <m:e>
                        <m:r>
                          <a:rPr lang="en-VN" i="1">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1</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sSub>
                      <m:sSubPr>
                        <m:ctrlPr>
                          <a:rPr lang="en-VN" i="1">
                            <a:latin typeface="Cambria Math" panose="02040503050406030204" pitchFamily="18" charset="0"/>
                            <a:ea typeface="Cambria Math" panose="02040503050406030204" pitchFamily="18" charset="0"/>
                          </a:rPr>
                        </m:ctrlPr>
                      </m:sSubPr>
                      <m:e>
                        <m:r>
                          <a:rPr lang="en-VN" i="1">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2</m:t>
                        </m:r>
                      </m:sub>
                    </m:sSub>
                    <m:sSup>
                      <m:sSupPr>
                        <m:ctrlPr>
                          <a:rPr lang="en-VN"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b>
                      <m:sSubPr>
                        <m:ctrlPr>
                          <a:rPr lang="en-VN" i="1">
                            <a:latin typeface="Cambria Math" panose="02040503050406030204" pitchFamily="18" charset="0"/>
                            <a:ea typeface="Cambria Math" panose="02040503050406030204" pitchFamily="18" charset="0"/>
                          </a:rPr>
                        </m:ctrlPr>
                      </m:sSubPr>
                      <m:e>
                        <m:r>
                          <a:rPr lang="en-VN" i="1">
                            <a:latin typeface="Cambria Math" panose="02040503050406030204" pitchFamily="18" charset="0"/>
                            <a:ea typeface="Cambria Math" panose="02040503050406030204" pitchFamily="18" charset="0"/>
                          </a:rPr>
                          <m:t>𝜙</m:t>
                        </m:r>
                      </m:e>
                      <m:sub>
                        <m:r>
                          <a:rPr lang="en-US" i="1">
                            <a:latin typeface="Cambria Math" panose="02040503050406030204" pitchFamily="18" charset="0"/>
                            <a:ea typeface="Cambria Math" panose="02040503050406030204" pitchFamily="18" charset="0"/>
                          </a:rPr>
                          <m:t>𝑝</m:t>
                        </m:r>
                      </m:sub>
                    </m:sSub>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𝑝</m:t>
                            </m:r>
                          </m:sup>
                        </m:sSup>
                      </m:e>
                    </m:d>
                  </m:oMath>
                </a14:m>
                <a:r>
                  <a:rPr lang="en-US" dirty="0">
                    <a:latin typeface="Calibri (Body)"/>
                  </a:rPr>
                  <a:t>: </a:t>
                </a:r>
                <a:r>
                  <a:rPr lang="en-US" dirty="0" err="1">
                    <a:latin typeface="Calibri (Body)"/>
                  </a:rPr>
                  <a:t>đa</a:t>
                </a:r>
                <a:r>
                  <a:rPr lang="en-US" dirty="0">
                    <a:latin typeface="Calibri (Body)"/>
                  </a:rPr>
                  <a:t> </a:t>
                </a:r>
                <a:r>
                  <a:rPr lang="en-US" dirty="0" err="1">
                    <a:latin typeface="Calibri (Body)"/>
                  </a:rPr>
                  <a:t>thức</a:t>
                </a:r>
                <a:r>
                  <a:rPr lang="en-US" dirty="0">
                    <a:latin typeface="Calibri (Body)"/>
                  </a:rPr>
                  <a:t> </a:t>
                </a:r>
                <a:r>
                  <a:rPr lang="en-US" dirty="0" err="1">
                    <a:latin typeface="Calibri (Body)"/>
                  </a:rPr>
                  <a:t>tự</a:t>
                </a:r>
                <a:r>
                  <a:rPr lang="en-US" dirty="0">
                    <a:latin typeface="Calibri (Body)"/>
                  </a:rPr>
                  <a:t> </a:t>
                </a:r>
                <a:r>
                  <a:rPr lang="en-US" dirty="0" err="1">
                    <a:latin typeface="Calibri (Body)"/>
                  </a:rPr>
                  <a:t>hồi</a:t>
                </a:r>
                <a:r>
                  <a:rPr lang="en-US" dirty="0">
                    <a:latin typeface="Calibri (Body)"/>
                  </a:rPr>
                  <a:t> </a:t>
                </a:r>
                <a:r>
                  <a:rPr lang="en-US" dirty="0" err="1">
                    <a:latin typeface="Calibri (Body)"/>
                  </a:rPr>
                  <a:t>quy</a:t>
                </a:r>
                <a:r>
                  <a:rPr lang="en-US" dirty="0">
                    <a:latin typeface="Calibri (Body)"/>
                  </a:rPr>
                  <a:t> </a:t>
                </a:r>
                <a:r>
                  <a:rPr lang="en-US" dirty="0" err="1">
                    <a:latin typeface="Calibri (Body)"/>
                  </a:rPr>
                  <a:t>bậc</a:t>
                </a:r>
                <a:r>
                  <a:rPr lang="en-US" dirty="0">
                    <a:latin typeface="Calibri (Body)"/>
                  </a:rPr>
                  <a:t> </a:t>
                </a:r>
                <a14:m>
                  <m:oMath xmlns:m="http://schemas.openxmlformats.org/officeDocument/2006/math">
                    <m:r>
                      <a:rPr lang="en-US" i="1" dirty="0" smtClean="0">
                        <a:latin typeface="Cambria Math" panose="02040503050406030204" pitchFamily="18" charset="0"/>
                      </a:rPr>
                      <m:t>𝑝</m:t>
                    </m:r>
                  </m:oMath>
                </a14:m>
                <a:r>
                  <a:rPr lang="en-US" dirty="0">
                    <a:latin typeface="Calibri (Body)"/>
                  </a:rPr>
                  <a:t>.</a:t>
                </a:r>
                <a:endParaRPr lang="en-VN" dirty="0">
                  <a:latin typeface="Calibri (Body)"/>
                </a:endParaRPr>
              </a:p>
              <a:p>
                <a:pPr lvl="1">
                  <a:lnSpc>
                    <a:spcPct val="170000"/>
                  </a:lnSpc>
                </a:pPr>
                <a14:m>
                  <m:oMath xmlns:m="http://schemas.openxmlformats.org/officeDocument/2006/math">
                    <m:sSub>
                      <m:sSubPr>
                        <m:ctrlPr>
                          <a:rPr lang="en-VN" i="1">
                            <a:latin typeface="Cambria Math" panose="02040503050406030204" pitchFamily="18" charset="0"/>
                            <a:ea typeface="Cambria Math" panose="02040503050406030204" pitchFamily="18" charset="0"/>
                          </a:rPr>
                        </m:ctrlPr>
                      </m:sSubPr>
                      <m:e>
                        <m:r>
                          <a:rPr lang="en-VN" i="1">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𝑃</m:t>
                        </m:r>
                      </m:sub>
                    </m:sSub>
                    <m:d>
                      <m:dPr>
                        <m:ctrlPr>
                          <a:rPr lang="en-US" i="1">
                            <a:latin typeface="Cambria Math" panose="02040503050406030204" pitchFamily="18" charset="0"/>
                            <a:ea typeface="Cambria Math" panose="02040503050406030204" pitchFamily="18" charset="0"/>
                          </a:rPr>
                        </m:ctrlPr>
                      </m:dPr>
                      <m:e>
                        <m:sSup>
                          <m:sSupPr>
                            <m:ctrlPr>
                              <a:rPr lang="en-VN"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i="1">
                                <a:latin typeface="Cambria Math" panose="02040503050406030204" pitchFamily="18" charset="0"/>
                                <a:ea typeface="Cambria Math" panose="02040503050406030204" pitchFamily="18" charset="0"/>
                              </a:rPr>
                              <m:t>𝑆</m:t>
                            </m:r>
                          </m:sup>
                        </m:sSup>
                      </m:e>
                    </m:d>
                    <m:r>
                      <a:rPr lang="en-US" i="1">
                        <a:latin typeface="Cambria Math" panose="02040503050406030204" pitchFamily="18" charset="0"/>
                        <a:ea typeface="Cambria Math" panose="02040503050406030204" pitchFamily="18" charset="0"/>
                      </a:rPr>
                      <m:t>=1−</m:t>
                    </m:r>
                    <m:sSub>
                      <m:sSubPr>
                        <m:ctrlPr>
                          <a:rPr lang="en-VN" i="1">
                            <a:latin typeface="Cambria Math" panose="02040503050406030204" pitchFamily="18" charset="0"/>
                            <a:ea typeface="Cambria Math" panose="02040503050406030204" pitchFamily="18" charset="0"/>
                          </a:rPr>
                        </m:ctrlPr>
                      </m:sSubPr>
                      <m:e>
                        <m:r>
                          <a:rPr lang="en-VN" i="1">
                            <a:latin typeface="Cambria Math" panose="02040503050406030204" pitchFamily="18" charset="0"/>
                            <a:ea typeface="Cambria Math" panose="02040503050406030204" pitchFamily="18" charset="0"/>
                          </a:rPr>
                          <m:t>𝜙</m:t>
                        </m:r>
                      </m:e>
                      <m:sub>
                        <m:r>
                          <a:rPr lang="en-US" i="1">
                            <a:latin typeface="Cambria Math" panose="02040503050406030204" pitchFamily="18" charset="0"/>
                            <a:ea typeface="Cambria Math" panose="02040503050406030204" pitchFamily="18" charset="0"/>
                          </a:rPr>
                          <m:t>1</m:t>
                        </m:r>
                      </m:sub>
                    </m:sSub>
                    <m:d>
                      <m:dPr>
                        <m:ctrlPr>
                          <a:rPr lang="en-US" i="1">
                            <a:latin typeface="Cambria Math" panose="02040503050406030204" pitchFamily="18" charset="0"/>
                            <a:ea typeface="Cambria Math" panose="02040503050406030204" pitchFamily="18" charset="0"/>
                          </a:rPr>
                        </m:ctrlPr>
                      </m:dPr>
                      <m:e>
                        <m:sSup>
                          <m:sSupPr>
                            <m:ctrlPr>
                              <a:rPr lang="en-VN"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i="1">
                                <a:latin typeface="Cambria Math" panose="02040503050406030204" pitchFamily="18" charset="0"/>
                                <a:ea typeface="Cambria Math" panose="02040503050406030204" pitchFamily="18" charset="0"/>
                              </a:rPr>
                              <m:t>𝑆</m:t>
                            </m:r>
                          </m:sup>
                        </m:sSup>
                      </m:e>
                    </m:d>
                    <m:r>
                      <a:rPr lang="en-US" i="1">
                        <a:latin typeface="Cambria Math" panose="02040503050406030204" pitchFamily="18" charset="0"/>
                        <a:ea typeface="Cambria Math" panose="02040503050406030204" pitchFamily="18" charset="0"/>
                      </a:rPr>
                      <m:t>−</m:t>
                    </m:r>
                    <m:sSub>
                      <m:sSubPr>
                        <m:ctrlPr>
                          <a:rPr lang="en-VN" i="1">
                            <a:latin typeface="Cambria Math" panose="02040503050406030204" pitchFamily="18" charset="0"/>
                            <a:ea typeface="Cambria Math" panose="02040503050406030204" pitchFamily="18" charset="0"/>
                          </a:rPr>
                        </m:ctrlPr>
                      </m:sSubPr>
                      <m:e>
                        <m:r>
                          <a:rPr lang="en-VN" i="1">
                            <a:latin typeface="Cambria Math" panose="02040503050406030204" pitchFamily="18" charset="0"/>
                            <a:ea typeface="Cambria Math" panose="02040503050406030204" pitchFamily="18" charset="0"/>
                          </a:rPr>
                          <m:t>𝜙</m:t>
                        </m:r>
                      </m:e>
                      <m:sub>
                        <m:r>
                          <a:rPr lang="en-US" i="1">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p>
                          <m:sSupPr>
                            <m:ctrlPr>
                              <a:rPr lang="en-VN"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𝑆</m:t>
                            </m:r>
                          </m:sup>
                        </m:sSup>
                      </m:e>
                    </m:d>
                    <m:r>
                      <a:rPr lang="en-US" i="1">
                        <a:latin typeface="Cambria Math" panose="02040503050406030204" pitchFamily="18" charset="0"/>
                        <a:ea typeface="Cambria Math" panose="02040503050406030204" pitchFamily="18" charset="0"/>
                      </a:rPr>
                      <m:t>−…−</m:t>
                    </m:r>
                    <m:sSub>
                      <m:sSubPr>
                        <m:ctrlPr>
                          <a:rPr lang="en-VN" i="1">
                            <a:latin typeface="Cambria Math" panose="02040503050406030204" pitchFamily="18" charset="0"/>
                            <a:ea typeface="Cambria Math" panose="02040503050406030204" pitchFamily="18" charset="0"/>
                          </a:rPr>
                        </m:ctrlPr>
                      </m:sSubPr>
                      <m:e>
                        <m:r>
                          <a:rPr lang="en-VN" i="1">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𝑃</m:t>
                        </m:r>
                      </m:sub>
                    </m:sSub>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𝑃𝑆</m:t>
                            </m:r>
                          </m:sup>
                        </m:sSup>
                      </m:e>
                    </m:d>
                  </m:oMath>
                </a14:m>
                <a:r>
                  <a:rPr lang="en-US" dirty="0">
                    <a:latin typeface="Calibri (Body)"/>
                  </a:rPr>
                  <a:t>: </a:t>
                </a:r>
                <a:r>
                  <a:rPr lang="en-US" dirty="0" err="1">
                    <a:latin typeface="Calibri (Body)"/>
                  </a:rPr>
                  <a:t>đa</a:t>
                </a:r>
                <a:r>
                  <a:rPr lang="en-US" dirty="0">
                    <a:latin typeface="Calibri (Body)"/>
                  </a:rPr>
                  <a:t> </a:t>
                </a:r>
                <a:r>
                  <a:rPr lang="en-US" dirty="0" err="1">
                    <a:latin typeface="Calibri (Body)"/>
                  </a:rPr>
                  <a:t>thức</a:t>
                </a:r>
                <a:r>
                  <a:rPr lang="en-US" dirty="0">
                    <a:latin typeface="Calibri (Body)"/>
                  </a:rPr>
                  <a:t> </a:t>
                </a:r>
                <a:r>
                  <a:rPr lang="en-US" dirty="0" err="1">
                    <a:latin typeface="Calibri (Body)"/>
                  </a:rPr>
                  <a:t>tự</a:t>
                </a:r>
                <a:r>
                  <a:rPr lang="en-US" dirty="0">
                    <a:latin typeface="Calibri (Body)"/>
                  </a:rPr>
                  <a:t> </a:t>
                </a:r>
                <a:r>
                  <a:rPr lang="en-US" dirty="0" err="1">
                    <a:latin typeface="Calibri (Body)"/>
                  </a:rPr>
                  <a:t>hồi</a:t>
                </a:r>
                <a:r>
                  <a:rPr lang="en-US" dirty="0">
                    <a:latin typeface="Calibri (Body)"/>
                  </a:rPr>
                  <a:t> </a:t>
                </a:r>
                <a:r>
                  <a:rPr lang="en-US" dirty="0" err="1">
                    <a:latin typeface="Calibri (Body)"/>
                  </a:rPr>
                  <a:t>quy</a:t>
                </a:r>
                <a:r>
                  <a:rPr lang="en-US" dirty="0">
                    <a:latin typeface="Calibri (Body)"/>
                  </a:rPr>
                  <a:t> </a:t>
                </a:r>
                <a:r>
                  <a:rPr lang="en-US" dirty="0" err="1">
                    <a:latin typeface="Calibri (Body)"/>
                  </a:rPr>
                  <a:t>theo</a:t>
                </a:r>
                <a:r>
                  <a:rPr lang="en-US" dirty="0">
                    <a:latin typeface="Calibri (Body)"/>
                  </a:rPr>
                  <a:t> </a:t>
                </a:r>
                <a:r>
                  <a:rPr lang="en-US" dirty="0" err="1">
                    <a:latin typeface="Calibri (Body)"/>
                  </a:rPr>
                  <a:t>mùa</a:t>
                </a:r>
                <a:r>
                  <a:rPr lang="en-US" dirty="0">
                    <a:latin typeface="Calibri (Body)"/>
                  </a:rPr>
                  <a:t> </a:t>
                </a:r>
                <a:r>
                  <a:rPr lang="en-US" dirty="0" err="1">
                    <a:latin typeface="Calibri (Body)"/>
                  </a:rPr>
                  <a:t>vụ</a:t>
                </a:r>
                <a:r>
                  <a:rPr lang="en-US" dirty="0">
                    <a:latin typeface="Calibri (Body)"/>
                  </a:rPr>
                  <a:t> </a:t>
                </a:r>
                <a:r>
                  <a:rPr lang="en-US" dirty="0" err="1">
                    <a:latin typeface="Calibri (Body)"/>
                  </a:rPr>
                  <a:t>bậc</a:t>
                </a:r>
                <a:r>
                  <a:rPr lang="en-US" dirty="0">
                    <a:latin typeface="Calibri (Body)"/>
                  </a:rPr>
                  <a:t> </a:t>
                </a:r>
                <a14:m>
                  <m:oMath xmlns:m="http://schemas.openxmlformats.org/officeDocument/2006/math">
                    <m:r>
                      <a:rPr lang="en-US" i="1" dirty="0" smtClean="0">
                        <a:latin typeface="Cambria Math" panose="02040503050406030204" pitchFamily="18" charset="0"/>
                      </a:rPr>
                      <m:t>𝑃</m:t>
                    </m:r>
                  </m:oMath>
                </a14:m>
                <a:r>
                  <a:rPr lang="en-US" dirty="0">
                    <a:latin typeface="Calibri (Body)"/>
                  </a:rPr>
                  <a:t>.</a:t>
                </a:r>
                <a:endParaRPr lang="en-VN" dirty="0">
                  <a:latin typeface="Calibri (Body)"/>
                </a:endParaRPr>
              </a:p>
              <a:p>
                <a:pPr lvl="1">
                  <a:lnSpc>
                    <a:spcPct val="170000"/>
                  </a:lnSpc>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𝑞</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e>
                    </m:d>
                    <m:r>
                      <a:rPr lang="en-US" b="0" i="0" smtClean="0">
                        <a:latin typeface="Cambria Math" panose="02040503050406030204" pitchFamily="18" charset="0"/>
                        <a:ea typeface="Cambria Math" panose="02040503050406030204" pitchFamily="18" charset="0"/>
                      </a:rPr>
                      <m:t>=1+</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e>
                    </m:d>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p>
                          <m:sSupPr>
                            <m:ctrlPr>
                              <a:rPr lang="en-VN"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i="1">
                                <a:latin typeface="Cambria Math" panose="02040503050406030204" pitchFamily="18" charset="0"/>
                                <a:ea typeface="Cambria Math" panose="02040503050406030204" pitchFamily="18" charset="0"/>
                              </a:rPr>
                              <m:t>2</m:t>
                            </m:r>
                          </m:sup>
                        </m:sSup>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𝑞</m:t>
                        </m:r>
                      </m:sub>
                    </m:sSub>
                    <m:d>
                      <m:dPr>
                        <m:ctrlPr>
                          <a:rPr lang="en-US" i="1">
                            <a:latin typeface="Cambria Math" panose="02040503050406030204" pitchFamily="18" charset="0"/>
                            <a:ea typeface="Cambria Math" panose="02040503050406030204" pitchFamily="18" charset="0"/>
                          </a:rPr>
                        </m:ctrlPr>
                      </m:dPr>
                      <m:e>
                        <m:sSup>
                          <m:sSupPr>
                            <m:ctrlPr>
                              <a:rPr lang="en-VN"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𝑞</m:t>
                            </m:r>
                          </m:sup>
                        </m:sSup>
                      </m:e>
                    </m:d>
                  </m:oMath>
                </a14:m>
                <a:r>
                  <a:rPr lang="en-US" dirty="0">
                    <a:latin typeface="Calibri (Body)"/>
                    <a:ea typeface="Cambria Math" panose="02040503050406030204" pitchFamily="18" charset="0"/>
                  </a:rPr>
                  <a:t>: </a:t>
                </a:r>
                <a:r>
                  <a:rPr lang="en-US" dirty="0" err="1">
                    <a:latin typeface="Calibri (Body)"/>
                    <a:ea typeface="Cambria Math" panose="02040503050406030204" pitchFamily="18" charset="0"/>
                  </a:rPr>
                  <a:t>đa</a:t>
                </a:r>
                <a:r>
                  <a:rPr lang="en-US" dirty="0">
                    <a:latin typeface="Calibri (Body)"/>
                    <a:ea typeface="Cambria Math" panose="02040503050406030204" pitchFamily="18" charset="0"/>
                  </a:rPr>
                  <a:t> </a:t>
                </a:r>
                <a:r>
                  <a:rPr lang="en-US" dirty="0" err="1">
                    <a:latin typeface="Calibri (Body)"/>
                    <a:ea typeface="Cambria Math" panose="02040503050406030204" pitchFamily="18" charset="0"/>
                  </a:rPr>
                  <a:t>thức</a:t>
                </a:r>
                <a:r>
                  <a:rPr lang="en-US" dirty="0">
                    <a:latin typeface="Calibri (Body)"/>
                    <a:ea typeface="Cambria Math" panose="02040503050406030204" pitchFamily="18" charset="0"/>
                  </a:rPr>
                  <a:t> </a:t>
                </a:r>
                <a:r>
                  <a:rPr lang="en-US" dirty="0" err="1">
                    <a:latin typeface="Calibri (Body)"/>
                    <a:ea typeface="Cambria Math" panose="02040503050406030204" pitchFamily="18" charset="0"/>
                  </a:rPr>
                  <a:t>trung</a:t>
                </a:r>
                <a:r>
                  <a:rPr lang="en-US" dirty="0">
                    <a:latin typeface="Calibri (Body)"/>
                    <a:ea typeface="Cambria Math" panose="02040503050406030204" pitchFamily="18" charset="0"/>
                  </a:rPr>
                  <a:t> </a:t>
                </a:r>
                <a:r>
                  <a:rPr lang="en-US" dirty="0" err="1">
                    <a:latin typeface="Calibri (Body)"/>
                    <a:ea typeface="Cambria Math" panose="02040503050406030204" pitchFamily="18" charset="0"/>
                  </a:rPr>
                  <a:t>bình</a:t>
                </a:r>
                <a:r>
                  <a:rPr lang="en-US" dirty="0">
                    <a:latin typeface="Calibri (Body)"/>
                    <a:ea typeface="Cambria Math" panose="02040503050406030204" pitchFamily="18" charset="0"/>
                  </a:rPr>
                  <a:t> </a:t>
                </a:r>
                <a:r>
                  <a:rPr lang="en-US" dirty="0" err="1">
                    <a:latin typeface="Calibri (Body)"/>
                    <a:ea typeface="Cambria Math" panose="02040503050406030204" pitchFamily="18" charset="0"/>
                  </a:rPr>
                  <a:t>trượt</a:t>
                </a:r>
                <a:r>
                  <a:rPr lang="en-US" dirty="0">
                    <a:latin typeface="Calibri (Body)"/>
                    <a:ea typeface="Cambria Math" panose="02040503050406030204" pitchFamily="18" charset="0"/>
                  </a:rPr>
                  <a:t> </a:t>
                </a:r>
                <a:r>
                  <a:rPr lang="en-US" dirty="0" err="1">
                    <a:latin typeface="Calibri (Body)"/>
                    <a:ea typeface="Cambria Math" panose="02040503050406030204" pitchFamily="18" charset="0"/>
                  </a:rPr>
                  <a:t>bậc</a:t>
                </a:r>
                <a:r>
                  <a:rPr lang="en-US" dirty="0">
                    <a:latin typeface="Calibri (Body)"/>
                    <a:ea typeface="Cambria Math" panose="02040503050406030204" pitchFamily="18" charset="0"/>
                  </a:rPr>
                  <a:t> </a:t>
                </a:r>
                <a14:m>
                  <m:oMath xmlns:m="http://schemas.openxmlformats.org/officeDocument/2006/math">
                    <m:r>
                      <a:rPr lang="en-US" i="1" dirty="0" smtClean="0">
                        <a:latin typeface="Cambria Math" panose="02040503050406030204" pitchFamily="18" charset="0"/>
                        <a:ea typeface="Cambria Math" panose="02040503050406030204" pitchFamily="18" charset="0"/>
                      </a:rPr>
                      <m:t>𝑞</m:t>
                    </m:r>
                  </m:oMath>
                </a14:m>
                <a:r>
                  <a:rPr lang="en-US" dirty="0">
                    <a:latin typeface="Calibri (Body)"/>
                    <a:ea typeface="Cambria Math" panose="02040503050406030204" pitchFamily="18" charset="0"/>
                  </a:rPr>
                  <a:t>.</a:t>
                </a:r>
              </a:p>
              <a:p>
                <a:pPr lvl="1">
                  <a:lnSpc>
                    <a:spcPct val="170000"/>
                  </a:lnSpc>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𝑄</m:t>
                        </m:r>
                      </m:sub>
                    </m:sSub>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i="1">
                                <a:latin typeface="Cambria Math" panose="02040503050406030204" pitchFamily="18" charset="0"/>
                                <a:ea typeface="Cambria Math" panose="02040503050406030204" pitchFamily="18" charset="0"/>
                              </a:rPr>
                              <m:t>𝑆</m:t>
                            </m:r>
                          </m:sup>
                        </m:sSup>
                      </m:e>
                    </m:d>
                    <m:r>
                      <a:rPr lang="en-US" b="0" i="1" smtClean="0">
                        <a:latin typeface="Cambria Math" panose="02040503050406030204" pitchFamily="18" charset="0"/>
                        <a:ea typeface="Cambria Math" panose="02040503050406030204" pitchFamily="18" charset="0"/>
                      </a:rPr>
                      <m:t>=1+</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d>
                      <m:dPr>
                        <m:ctrlPr>
                          <a:rPr lang="en-US" i="1">
                            <a:latin typeface="Cambria Math" panose="02040503050406030204" pitchFamily="18" charset="0"/>
                            <a:ea typeface="Cambria Math" panose="02040503050406030204" pitchFamily="18" charset="0"/>
                          </a:rPr>
                        </m:ctrlPr>
                      </m:dPr>
                      <m:e>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𝑆</m:t>
                            </m:r>
                          </m:sup>
                        </m:sSup>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𝑆</m:t>
                            </m:r>
                          </m:sup>
                        </m:sSup>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𝑄</m:t>
                        </m:r>
                      </m:sub>
                    </m:sSub>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𝑄</m:t>
                            </m:r>
                            <m:r>
                              <a:rPr lang="en-US" i="1">
                                <a:latin typeface="Cambria Math" panose="02040503050406030204" pitchFamily="18" charset="0"/>
                                <a:ea typeface="Cambria Math" panose="02040503050406030204" pitchFamily="18" charset="0"/>
                              </a:rPr>
                              <m:t>𝑆</m:t>
                            </m:r>
                          </m:sup>
                        </m:sSup>
                      </m:e>
                    </m:d>
                  </m:oMath>
                </a14:m>
                <a:r>
                  <a:rPr lang="en-US" dirty="0">
                    <a:latin typeface="Calibri (Body)"/>
                  </a:rPr>
                  <a:t>: </a:t>
                </a:r>
                <a:r>
                  <a:rPr lang="en-US" dirty="0" err="1">
                    <a:latin typeface="Calibri (Body)"/>
                  </a:rPr>
                  <a:t>đa</a:t>
                </a:r>
                <a:r>
                  <a:rPr lang="en-US" dirty="0">
                    <a:latin typeface="Calibri (Body)"/>
                  </a:rPr>
                  <a:t> </a:t>
                </a:r>
                <a:r>
                  <a:rPr lang="en-US" dirty="0" err="1">
                    <a:latin typeface="Calibri (Body)"/>
                  </a:rPr>
                  <a:t>thức</a:t>
                </a:r>
                <a:r>
                  <a:rPr lang="en-US" dirty="0">
                    <a:latin typeface="Calibri (Body)"/>
                  </a:rPr>
                  <a:t> </a:t>
                </a:r>
                <a:r>
                  <a:rPr lang="en-US" dirty="0" err="1">
                    <a:latin typeface="Calibri (Body)"/>
                  </a:rPr>
                  <a:t>trung</a:t>
                </a:r>
                <a:r>
                  <a:rPr lang="en-US" dirty="0">
                    <a:latin typeface="Calibri (Body)"/>
                  </a:rPr>
                  <a:t> </a:t>
                </a:r>
                <a:r>
                  <a:rPr lang="en-US" dirty="0" err="1">
                    <a:latin typeface="Calibri (Body)"/>
                  </a:rPr>
                  <a:t>bình</a:t>
                </a:r>
                <a:r>
                  <a:rPr lang="en-US" dirty="0">
                    <a:latin typeface="Calibri (Body)"/>
                  </a:rPr>
                  <a:t> </a:t>
                </a:r>
                <a:r>
                  <a:rPr lang="en-US" dirty="0" err="1">
                    <a:latin typeface="Calibri (Body)"/>
                  </a:rPr>
                  <a:t>trượt</a:t>
                </a:r>
                <a:r>
                  <a:rPr lang="en-US" dirty="0">
                    <a:latin typeface="Calibri (Body)"/>
                  </a:rPr>
                  <a:t> </a:t>
                </a:r>
                <a:r>
                  <a:rPr lang="en-US" dirty="0" err="1">
                    <a:latin typeface="Calibri (Body)"/>
                  </a:rPr>
                  <a:t>theo</a:t>
                </a:r>
                <a:r>
                  <a:rPr lang="en-US" dirty="0">
                    <a:latin typeface="Calibri (Body)"/>
                  </a:rPr>
                  <a:t> </a:t>
                </a:r>
                <a:r>
                  <a:rPr lang="en-US" dirty="0" err="1">
                    <a:latin typeface="Calibri (Body)"/>
                  </a:rPr>
                  <a:t>mùa</a:t>
                </a:r>
                <a:r>
                  <a:rPr lang="en-US" dirty="0">
                    <a:latin typeface="Calibri (Body)"/>
                  </a:rPr>
                  <a:t> </a:t>
                </a:r>
                <a:r>
                  <a:rPr lang="en-US" dirty="0" err="1">
                    <a:latin typeface="Calibri (Body)"/>
                  </a:rPr>
                  <a:t>bậc</a:t>
                </a:r>
                <a:r>
                  <a:rPr lang="en-US" dirty="0">
                    <a:latin typeface="Calibri (Body)"/>
                  </a:rPr>
                  <a:t> </a:t>
                </a:r>
                <a14:m>
                  <m:oMath xmlns:m="http://schemas.openxmlformats.org/officeDocument/2006/math">
                    <m:r>
                      <a:rPr lang="en-US" i="1" dirty="0" smtClean="0">
                        <a:latin typeface="Cambria Math" panose="02040503050406030204" pitchFamily="18" charset="0"/>
                      </a:rPr>
                      <m:t>𝑄</m:t>
                    </m:r>
                  </m:oMath>
                </a14:m>
                <a:r>
                  <a:rPr lang="en-US" dirty="0">
                    <a:latin typeface="Calibri (Body)"/>
                  </a:rPr>
                  <a:t>.</a:t>
                </a:r>
              </a:p>
              <a:p>
                <a:pPr lvl="1">
                  <a:lnSpc>
                    <a:spcPct val="170000"/>
                  </a:lnSpc>
                </a:pP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𝑍</m:t>
                        </m:r>
                      </m:e>
                      <m:sub>
                        <m:r>
                          <a:rPr lang="en-US" i="1" dirty="0" smtClean="0">
                            <a:latin typeface="Cambria Math" panose="02040503050406030204" pitchFamily="18" charset="0"/>
                          </a:rPr>
                          <m:t>𝑡</m:t>
                        </m:r>
                      </m:sub>
                    </m:sSub>
                  </m:oMath>
                </a14:m>
                <a:r>
                  <a:rPr lang="en-US" dirty="0">
                    <a:latin typeface="Calibri (Body)"/>
                  </a:rPr>
                  <a:t>: </a:t>
                </a:r>
                <a:r>
                  <a:rPr lang="en-US" dirty="0" err="1">
                    <a:latin typeface="Calibri (Body)"/>
                  </a:rPr>
                  <a:t>nhiễu</a:t>
                </a:r>
                <a:r>
                  <a:rPr lang="en-US" dirty="0">
                    <a:latin typeface="Calibri (Body)"/>
                  </a:rPr>
                  <a:t> </a:t>
                </a:r>
                <a:r>
                  <a:rPr lang="en-US" dirty="0" err="1">
                    <a:latin typeface="Calibri (Body)"/>
                  </a:rPr>
                  <a:t>trắng</a:t>
                </a:r>
                <a:endParaRPr lang="en-US" dirty="0">
                  <a:latin typeface="Calibri (Body)"/>
                </a:endParaRPr>
              </a:p>
              <a:p>
                <a:pPr lvl="1">
                  <a:lnSpc>
                    <a:spcPct val="170000"/>
                  </a:lnSpc>
                </a:pP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𝑡</m:t>
                        </m:r>
                      </m:sub>
                    </m:sSub>
                  </m:oMath>
                </a14:m>
                <a:r>
                  <a:rPr lang="en-US" dirty="0">
                    <a:latin typeface="Calibri (Body)"/>
                  </a:rPr>
                  <a:t>: </a:t>
                </a:r>
                <a:r>
                  <a:rPr lang="en-US" dirty="0" err="1">
                    <a:latin typeface="Calibri (Body)"/>
                  </a:rPr>
                  <a:t>dữ</a:t>
                </a:r>
                <a:r>
                  <a:rPr lang="en-US" dirty="0">
                    <a:latin typeface="Calibri (Body)"/>
                  </a:rPr>
                  <a:t> </a:t>
                </a:r>
                <a:r>
                  <a:rPr lang="en-US" dirty="0" err="1">
                    <a:latin typeface="Calibri (Body)"/>
                  </a:rPr>
                  <a:t>liệu</a:t>
                </a:r>
                <a:r>
                  <a:rPr lang="en-US" dirty="0">
                    <a:latin typeface="Calibri (Body)"/>
                  </a:rPr>
                  <a:t> </a:t>
                </a:r>
                <a:r>
                  <a:rPr lang="en-US" dirty="0" err="1">
                    <a:latin typeface="Calibri (Body)"/>
                  </a:rPr>
                  <a:t>quan</a:t>
                </a:r>
                <a:r>
                  <a:rPr lang="en-US" dirty="0">
                    <a:latin typeface="Calibri (Body)"/>
                  </a:rPr>
                  <a:t> </a:t>
                </a:r>
                <a:r>
                  <a:rPr lang="en-US" dirty="0" err="1">
                    <a:latin typeface="Calibri (Body)"/>
                  </a:rPr>
                  <a:t>sát</a:t>
                </a:r>
                <a:r>
                  <a:rPr lang="en-US" dirty="0">
                    <a:latin typeface="Calibri (Body)"/>
                  </a:rPr>
                  <a:t> </a:t>
                </a:r>
                <a:r>
                  <a:rPr lang="en-US" dirty="0" err="1">
                    <a:latin typeface="Calibri (Body)"/>
                  </a:rPr>
                  <a:t>tại</a:t>
                </a:r>
                <a:r>
                  <a:rPr lang="en-US" dirty="0">
                    <a:latin typeface="Calibri (Body)"/>
                  </a:rPr>
                  <a:t> </a:t>
                </a:r>
                <a:r>
                  <a:rPr lang="en-US" dirty="0" err="1">
                    <a:latin typeface="Calibri (Body)"/>
                  </a:rPr>
                  <a:t>thời</a:t>
                </a:r>
                <a:r>
                  <a:rPr lang="en-US" dirty="0">
                    <a:latin typeface="Calibri (Body)"/>
                  </a:rPr>
                  <a:t> </a:t>
                </a:r>
                <a:r>
                  <a:rPr lang="en-US" dirty="0" err="1">
                    <a:latin typeface="Calibri (Body)"/>
                  </a:rPr>
                  <a:t>điểm</a:t>
                </a:r>
                <a:r>
                  <a:rPr lang="en-US" dirty="0">
                    <a:latin typeface="Calibri (Body)"/>
                  </a:rPr>
                  <a:t> t.</a:t>
                </a:r>
              </a:p>
              <a:p>
                <a:pPr lvl="1">
                  <a:lnSpc>
                    <a:spcPct val="170000"/>
                  </a:lnSpc>
                </a:pPr>
                <a14:m>
                  <m:oMath xmlns:m="http://schemas.openxmlformats.org/officeDocument/2006/math">
                    <m:r>
                      <a:rPr lang="en-US" i="1">
                        <a:latin typeface="Cambria Math" panose="02040503050406030204" pitchFamily="18" charset="0"/>
                        <a:ea typeface="Cambria Math" panose="02040503050406030204" pitchFamily="18" charset="0"/>
                      </a:rPr>
                      <m:t>𝐵</m:t>
                    </m:r>
                  </m:oMath>
                </a14:m>
                <a:r>
                  <a:rPr lang="en-US" dirty="0">
                    <a:latin typeface="Calibri (Body)"/>
                  </a:rPr>
                  <a:t>: </a:t>
                </a:r>
                <a:r>
                  <a:rPr lang="en-US" dirty="0" err="1">
                    <a:latin typeface="Calibri (Body)"/>
                  </a:rPr>
                  <a:t>toán</a:t>
                </a:r>
                <a:r>
                  <a:rPr lang="en-US" dirty="0">
                    <a:latin typeface="Calibri (Body)"/>
                  </a:rPr>
                  <a:t> </a:t>
                </a:r>
                <a:r>
                  <a:rPr lang="en-US" dirty="0" err="1">
                    <a:latin typeface="Calibri (Body)"/>
                  </a:rPr>
                  <a:t>tử</a:t>
                </a:r>
                <a:r>
                  <a:rPr lang="en-US" dirty="0">
                    <a:latin typeface="Calibri (Body)"/>
                  </a:rPr>
                  <a:t> </a:t>
                </a:r>
                <a:r>
                  <a:rPr lang="en-US" dirty="0" err="1">
                    <a:latin typeface="Calibri (Body)"/>
                  </a:rPr>
                  <a:t>trễ</a:t>
                </a:r>
                <a:r>
                  <a:rPr lang="en-US" dirty="0">
                    <a:latin typeface="Calibri (Body)"/>
                  </a:rPr>
                  <a:t>.</a:t>
                </a:r>
                <a:endParaRPr lang="en-VN" dirty="0">
                  <a:latin typeface="Calibri (Body)"/>
                </a:endParaRPr>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DCBBF894-62B4-4949-9C56-FF3862202DB2}"/>
                  </a:ext>
                </a:extLst>
              </p:cNvPr>
              <p:cNvSpPr>
                <a:spLocks noGrp="1" noRot="1" noChangeAspect="1" noMove="1" noResize="1" noEditPoints="1" noAdjustHandles="1" noChangeArrowheads="1" noChangeShapeType="1" noTextEdit="1"/>
              </p:cNvSpPr>
              <p:nvPr>
                <p:ph idx="1"/>
              </p:nvPr>
            </p:nvSpPr>
            <p:spPr>
              <a:xfrm>
                <a:off x="0" y="1136650"/>
                <a:ext cx="8959851" cy="5454650"/>
              </a:xfrm>
              <a:blipFill>
                <a:blip r:embed="rId2"/>
                <a:stretch>
                  <a:fillRect l="-476" b="-112"/>
                </a:stretch>
              </a:blipFill>
            </p:spPr>
            <p:txBody>
              <a:bodyPr/>
              <a:lstStyle/>
              <a:p>
                <a:r>
                  <a:rPr lang="en-US">
                    <a:noFill/>
                  </a:rPr>
                  <a:t> </a:t>
                </a:r>
              </a:p>
            </p:txBody>
          </p:sp>
        </mc:Fallback>
      </mc:AlternateContent>
    </p:spTree>
    <p:extLst>
      <p:ext uri="{BB962C8B-B14F-4D97-AF65-F5344CB8AC3E}">
        <p14:creationId xmlns:p14="http://schemas.microsoft.com/office/powerpoint/2010/main" val="160057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30FA-A662-4B5C-A0CF-AFA8D58E3B3E}"/>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i="1" dirty="0"/>
              <a:t>SARIMA</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57A07B1-71E8-4AF4-9EC6-6C0289F92EDA}"/>
                  </a:ext>
                </a:extLst>
              </p:cNvPr>
              <p:cNvSpPr>
                <a:spLocks noGrp="1"/>
              </p:cNvSpPr>
              <p:nvPr>
                <p:ph idx="1"/>
              </p:nvPr>
            </p:nvSpPr>
            <p:spPr/>
            <p:txBody>
              <a:bodyPr/>
              <a:lstStyle/>
              <a:p>
                <a:pPr>
                  <a:lnSpc>
                    <a:spcPct val="150000"/>
                  </a:lnSpc>
                </a:pPr>
                <a:r>
                  <a:rPr lang="en-US" dirty="0">
                    <a:latin typeface="Calibri (Body)"/>
                  </a:rPr>
                  <a:t>Các </a:t>
                </a:r>
                <a:r>
                  <a:rPr lang="en-US" dirty="0" err="1">
                    <a:latin typeface="Calibri (Body)"/>
                  </a:rPr>
                  <a:t>bước</a:t>
                </a:r>
                <a:r>
                  <a:rPr lang="en-US" dirty="0">
                    <a:latin typeface="Calibri (Body)"/>
                  </a:rPr>
                  <a:t> </a:t>
                </a:r>
                <a:r>
                  <a:rPr lang="en-US" dirty="0" err="1">
                    <a:latin typeface="Calibri (Body)"/>
                  </a:rPr>
                  <a:t>dự</a:t>
                </a:r>
                <a:r>
                  <a:rPr lang="en-US" dirty="0">
                    <a:latin typeface="Calibri (Body)"/>
                  </a:rPr>
                  <a:t> </a:t>
                </a:r>
                <a:r>
                  <a:rPr lang="en-US" dirty="0" err="1">
                    <a:latin typeface="Calibri (Body)"/>
                  </a:rPr>
                  <a:t>báo</a:t>
                </a:r>
                <a:r>
                  <a:rPr lang="en-US" dirty="0">
                    <a:latin typeface="Calibri (Body)"/>
                  </a:rPr>
                  <a:t> </a:t>
                </a:r>
                <a:r>
                  <a:rPr lang="en-US" dirty="0" err="1">
                    <a:latin typeface="Calibri (Body)"/>
                  </a:rPr>
                  <a:t>bằng</a:t>
                </a:r>
                <a:r>
                  <a:rPr lang="en-US" dirty="0">
                    <a:latin typeface="Calibri (Body)"/>
                  </a:rPr>
                  <a:t> </a:t>
                </a:r>
                <a:r>
                  <a:rPr lang="en-US" dirty="0" err="1">
                    <a:latin typeface="Calibri (Body)"/>
                  </a:rPr>
                  <a:t>mô</a:t>
                </a:r>
                <a:r>
                  <a:rPr lang="en-US" dirty="0">
                    <a:latin typeface="Calibri (Body)"/>
                  </a:rPr>
                  <a:t> </a:t>
                </a:r>
                <a:r>
                  <a:rPr lang="en-US" dirty="0" err="1">
                    <a:latin typeface="Calibri (Body)"/>
                  </a:rPr>
                  <a:t>hình</a:t>
                </a:r>
                <a:r>
                  <a:rPr lang="en-US" dirty="0">
                    <a:latin typeface="Calibri (Body)"/>
                  </a:rPr>
                  <a:t> </a:t>
                </a:r>
                <a14:m>
                  <m:oMath xmlns:m="http://schemas.openxmlformats.org/officeDocument/2006/math">
                    <m:sSub>
                      <m:sSubPr>
                        <m:ctrlPr>
                          <a:rPr lang="en-US" b="0" i="1" smtClean="0">
                            <a:latin typeface="Calibri (Body)"/>
                          </a:rPr>
                        </m:ctrlPr>
                      </m:sSubPr>
                      <m:e>
                        <m:r>
                          <a:rPr lang="en-US" b="0" i="1" smtClean="0">
                            <a:latin typeface="Calibri (Body)"/>
                          </a:rPr>
                          <m:t>𝑆𝐴𝑅𝐼𝑀𝐴</m:t>
                        </m:r>
                        <m:r>
                          <a:rPr lang="en-US" i="1">
                            <a:latin typeface="Calibri (Body)"/>
                          </a:rPr>
                          <m:t>(</m:t>
                        </m:r>
                        <m:r>
                          <a:rPr lang="en-US" i="1">
                            <a:latin typeface="Calibri (Body)"/>
                          </a:rPr>
                          <m:t>𝑝</m:t>
                        </m:r>
                        <m:r>
                          <a:rPr lang="en-US" i="1">
                            <a:latin typeface="Calibri (Body)"/>
                          </a:rPr>
                          <m:t>,</m:t>
                        </m:r>
                        <m:r>
                          <a:rPr lang="en-US" i="1">
                            <a:latin typeface="Calibri (Body)"/>
                          </a:rPr>
                          <m:t>𝑑</m:t>
                        </m:r>
                        <m:r>
                          <a:rPr lang="en-US" i="1">
                            <a:latin typeface="Calibri (Body)"/>
                          </a:rPr>
                          <m:t>,</m:t>
                        </m:r>
                        <m:r>
                          <a:rPr lang="en-US" i="1">
                            <a:latin typeface="Calibri (Body)"/>
                          </a:rPr>
                          <m:t>𝑞</m:t>
                        </m:r>
                        <m:r>
                          <a:rPr lang="en-US" b="0" i="1" smtClean="0">
                            <a:latin typeface="Calibri (Body)"/>
                          </a:rPr>
                          <m:t>)(</m:t>
                        </m:r>
                        <m:r>
                          <a:rPr lang="en-US" i="1">
                            <a:latin typeface="Calibri (Body)"/>
                          </a:rPr>
                          <m:t>𝑃</m:t>
                        </m:r>
                        <m:r>
                          <a:rPr lang="en-US" i="1">
                            <a:latin typeface="Calibri (Body)"/>
                          </a:rPr>
                          <m:t>,</m:t>
                        </m:r>
                        <m:r>
                          <a:rPr lang="en-US" i="1">
                            <a:latin typeface="Calibri (Body)"/>
                          </a:rPr>
                          <m:t>𝐷</m:t>
                        </m:r>
                        <m:r>
                          <a:rPr lang="en-US" i="1">
                            <a:latin typeface="Calibri (Body)"/>
                          </a:rPr>
                          <m:t>,</m:t>
                        </m:r>
                        <m:r>
                          <a:rPr lang="en-US" i="1">
                            <a:latin typeface="Calibri (Body)"/>
                          </a:rPr>
                          <m:t>𝑄</m:t>
                        </m:r>
                        <m:r>
                          <a:rPr lang="en-US" i="1">
                            <a:latin typeface="Calibri (Body)"/>
                          </a:rPr>
                          <m:t>)</m:t>
                        </m:r>
                      </m:e>
                      <m:sub>
                        <m:r>
                          <a:rPr lang="en-US" b="0" i="1" smtClean="0">
                            <a:latin typeface="Calibri (Body)"/>
                          </a:rPr>
                          <m:t>𝑆</m:t>
                        </m:r>
                      </m:sub>
                    </m:sSub>
                    <m:r>
                      <a:rPr lang="en-US" b="0" i="1" smtClean="0">
                        <a:latin typeface="Calibri (Body)"/>
                      </a:rPr>
                      <m:t> </m:t>
                    </m:r>
                  </m:oMath>
                </a14:m>
                <a:r>
                  <a:rPr lang="en-US" dirty="0">
                    <a:latin typeface="Calibri (Body)"/>
                  </a:rPr>
                  <a:t>:</a:t>
                </a:r>
              </a:p>
              <a:p>
                <a:pPr lvl="1">
                  <a:lnSpc>
                    <a:spcPct val="150000"/>
                  </a:lnSpc>
                </a:pPr>
                <a:r>
                  <a:rPr lang="en-US" dirty="0">
                    <a:latin typeface="Calibri (Body)"/>
                  </a:rPr>
                  <a:t>Bước 1: </a:t>
                </a:r>
                <a:r>
                  <a:rPr lang="en-US" i="1" dirty="0" err="1">
                    <a:latin typeface="Calibri (Body)"/>
                  </a:rPr>
                  <a:t>Kiểm</a:t>
                </a:r>
                <a:r>
                  <a:rPr lang="en-US" i="1" dirty="0">
                    <a:latin typeface="Calibri (Body)"/>
                  </a:rPr>
                  <a:t> </a:t>
                </a:r>
                <a:r>
                  <a:rPr lang="en-US" i="1" dirty="0" err="1">
                    <a:latin typeface="Calibri (Body)"/>
                  </a:rPr>
                  <a:t>tra</a:t>
                </a:r>
                <a:r>
                  <a:rPr lang="en-US" i="1" dirty="0">
                    <a:latin typeface="Calibri (Body)"/>
                  </a:rPr>
                  <a:t> </a:t>
                </a:r>
                <a:r>
                  <a:rPr lang="en-US" i="1" dirty="0" err="1">
                    <a:latin typeface="Calibri (Body)"/>
                  </a:rPr>
                  <a:t>tính</a:t>
                </a:r>
                <a:r>
                  <a:rPr lang="en-US" i="1" dirty="0">
                    <a:latin typeface="Calibri (Body)"/>
                  </a:rPr>
                  <a:t> </a:t>
                </a:r>
                <a:r>
                  <a:rPr lang="en-US" i="1" dirty="0" err="1">
                    <a:latin typeface="Calibri (Body)"/>
                  </a:rPr>
                  <a:t>dừng</a:t>
                </a:r>
                <a:r>
                  <a:rPr lang="en-US" i="1" dirty="0">
                    <a:latin typeface="Calibri (Body)"/>
                  </a:rPr>
                  <a:t> </a:t>
                </a:r>
                <a:r>
                  <a:rPr lang="en-US" dirty="0" err="1">
                    <a:latin typeface="Calibri (Body)"/>
                  </a:rPr>
                  <a:t>của</a:t>
                </a:r>
                <a:r>
                  <a:rPr lang="en-US" dirty="0">
                    <a:latin typeface="Calibri (Body)"/>
                  </a:rPr>
                  <a:t> </a:t>
                </a:r>
                <a:r>
                  <a:rPr lang="en-US" dirty="0" err="1">
                    <a:latin typeface="Calibri (Body)"/>
                  </a:rPr>
                  <a:t>mô</a:t>
                </a:r>
                <a:r>
                  <a:rPr lang="en-US" dirty="0">
                    <a:latin typeface="Calibri (Body)"/>
                  </a:rPr>
                  <a:t> </a:t>
                </a:r>
                <a:r>
                  <a:rPr lang="en-US" dirty="0" err="1">
                    <a:latin typeface="Calibri (Body)"/>
                  </a:rPr>
                  <a:t>hình</a:t>
                </a:r>
                <a:r>
                  <a:rPr lang="en-US" dirty="0">
                    <a:latin typeface="Calibri (Body)"/>
                  </a:rPr>
                  <a:t>.</a:t>
                </a:r>
              </a:p>
              <a:p>
                <a:pPr lvl="1">
                  <a:lnSpc>
                    <a:spcPct val="150000"/>
                  </a:lnSpc>
                </a:pPr>
                <a:r>
                  <a:rPr lang="en-US" dirty="0" err="1">
                    <a:latin typeface="Calibri (Body)"/>
                  </a:rPr>
                  <a:t>Bước</a:t>
                </a:r>
                <a:r>
                  <a:rPr lang="en-US" dirty="0">
                    <a:latin typeface="Calibri (Body)"/>
                  </a:rPr>
                  <a:t> 2: </a:t>
                </a:r>
                <a:r>
                  <a:rPr lang="en-US" i="1" dirty="0" err="1">
                    <a:latin typeface="Calibri (Body)"/>
                  </a:rPr>
                  <a:t>Nhận</a:t>
                </a:r>
                <a:r>
                  <a:rPr lang="en-US" i="1" dirty="0">
                    <a:latin typeface="Calibri (Body)"/>
                  </a:rPr>
                  <a:t> </a:t>
                </a:r>
                <a:r>
                  <a:rPr lang="en-US" i="1" dirty="0" err="1">
                    <a:latin typeface="Calibri (Body)"/>
                  </a:rPr>
                  <a:t>dạng</a:t>
                </a:r>
                <a:r>
                  <a:rPr lang="en-US" i="1" dirty="0">
                    <a:latin typeface="Calibri (Body)"/>
                  </a:rPr>
                  <a:t> </a:t>
                </a:r>
                <a:r>
                  <a:rPr lang="en-US" i="1" dirty="0" err="1">
                    <a:latin typeface="Calibri (Body)"/>
                  </a:rPr>
                  <a:t>mô</a:t>
                </a:r>
                <a:r>
                  <a:rPr lang="en-US" i="1" dirty="0">
                    <a:latin typeface="Calibri (Body)"/>
                  </a:rPr>
                  <a:t> </a:t>
                </a:r>
                <a:r>
                  <a:rPr lang="en-US" i="1" dirty="0" err="1">
                    <a:latin typeface="Calibri (Body)"/>
                  </a:rPr>
                  <a:t>hình</a:t>
                </a:r>
                <a:r>
                  <a:rPr lang="en-US" dirty="0">
                    <a:latin typeface="Calibri (Body)"/>
                  </a:rPr>
                  <a:t>, </a:t>
                </a:r>
                <a:r>
                  <a:rPr lang="en-US" dirty="0" err="1">
                    <a:latin typeface="Calibri (Body)"/>
                  </a:rPr>
                  <a:t>dựa</a:t>
                </a:r>
                <a:r>
                  <a:rPr lang="en-US" dirty="0">
                    <a:latin typeface="Calibri (Body)"/>
                  </a:rPr>
                  <a:t> </a:t>
                </a:r>
                <a:r>
                  <a:rPr lang="en-US" dirty="0" err="1">
                    <a:latin typeface="Calibri (Body)"/>
                  </a:rPr>
                  <a:t>vào</a:t>
                </a:r>
                <a:r>
                  <a:rPr lang="en-US" dirty="0">
                    <a:latin typeface="Calibri (Body)"/>
                  </a:rPr>
                  <a:t> </a:t>
                </a:r>
                <a:r>
                  <a:rPr lang="en-US" dirty="0" err="1">
                    <a:latin typeface="Calibri (Body)"/>
                  </a:rPr>
                  <a:t>các</a:t>
                </a:r>
                <a:r>
                  <a:rPr lang="en-US" dirty="0">
                    <a:latin typeface="Calibri (Body)"/>
                  </a:rPr>
                  <a:t> </a:t>
                </a:r>
                <a:r>
                  <a:rPr lang="en-US" dirty="0" err="1">
                    <a:latin typeface="Calibri (Body)"/>
                  </a:rPr>
                  <a:t>biểu</a:t>
                </a:r>
                <a:r>
                  <a:rPr lang="en-US" dirty="0">
                    <a:latin typeface="Calibri (Body)"/>
                  </a:rPr>
                  <a:t> </a:t>
                </a:r>
                <a:r>
                  <a:rPr lang="en-US" dirty="0" err="1">
                    <a:latin typeface="Calibri (Body)"/>
                  </a:rPr>
                  <a:t>đồ</a:t>
                </a:r>
                <a:r>
                  <a:rPr lang="en-US" dirty="0">
                    <a:latin typeface="Calibri (Body)"/>
                  </a:rPr>
                  <a:t> </a:t>
                </a:r>
                <a:r>
                  <a:rPr lang="en-US" dirty="0" err="1">
                    <a:latin typeface="Calibri (Body)"/>
                  </a:rPr>
                  <a:t>tự</a:t>
                </a:r>
                <a:r>
                  <a:rPr lang="en-US" dirty="0">
                    <a:latin typeface="Calibri (Body)"/>
                  </a:rPr>
                  <a:t> </a:t>
                </a:r>
                <a:r>
                  <a:rPr lang="en-US" dirty="0" err="1">
                    <a:latin typeface="Calibri (Body)"/>
                  </a:rPr>
                  <a:t>tương</a:t>
                </a:r>
                <a:r>
                  <a:rPr lang="en-US" dirty="0">
                    <a:latin typeface="Calibri (Body)"/>
                  </a:rPr>
                  <a:t> </a:t>
                </a:r>
                <a:r>
                  <a:rPr lang="en-US" dirty="0" err="1">
                    <a:latin typeface="Calibri (Body)"/>
                  </a:rPr>
                  <a:t>quan</a:t>
                </a:r>
                <a:r>
                  <a:rPr lang="en-US" dirty="0">
                    <a:latin typeface="Calibri (Body)"/>
                  </a:rPr>
                  <a:t> </a:t>
                </a:r>
                <a:r>
                  <a:rPr lang="en-US" i="1" dirty="0">
                    <a:latin typeface="Calibri (Body)"/>
                  </a:rPr>
                  <a:t>ACF</a:t>
                </a:r>
                <a:r>
                  <a:rPr lang="en-US" dirty="0">
                    <a:latin typeface="Calibri (Body)"/>
                  </a:rPr>
                  <a:t> </a:t>
                </a:r>
                <a:r>
                  <a:rPr lang="en-US" dirty="0" err="1">
                    <a:latin typeface="Calibri (Body)"/>
                  </a:rPr>
                  <a:t>và</a:t>
                </a:r>
                <a:r>
                  <a:rPr lang="en-US" dirty="0">
                    <a:latin typeface="Calibri (Body)"/>
                  </a:rPr>
                  <a:t> </a:t>
                </a:r>
                <a:r>
                  <a:rPr lang="en-US" dirty="0" err="1">
                    <a:latin typeface="Calibri (Body)"/>
                  </a:rPr>
                  <a:t>tự</a:t>
                </a:r>
                <a:r>
                  <a:rPr lang="en-US" dirty="0">
                    <a:latin typeface="Calibri (Body)"/>
                  </a:rPr>
                  <a:t> </a:t>
                </a:r>
                <a:r>
                  <a:rPr lang="en-US" dirty="0" err="1">
                    <a:latin typeface="Calibri (Body)"/>
                  </a:rPr>
                  <a:t>tương</a:t>
                </a:r>
                <a:r>
                  <a:rPr lang="en-US" dirty="0">
                    <a:latin typeface="Calibri (Body)"/>
                  </a:rPr>
                  <a:t> </a:t>
                </a:r>
                <a:r>
                  <a:rPr lang="en-US" dirty="0" err="1">
                    <a:latin typeface="Calibri (Body)"/>
                  </a:rPr>
                  <a:t>quan</a:t>
                </a:r>
                <a:r>
                  <a:rPr lang="en-US" dirty="0">
                    <a:latin typeface="Calibri (Body)"/>
                  </a:rPr>
                  <a:t> </a:t>
                </a:r>
                <a:r>
                  <a:rPr lang="en-US" dirty="0" err="1">
                    <a:latin typeface="Calibri (Body)"/>
                  </a:rPr>
                  <a:t>riêng</a:t>
                </a:r>
                <a:r>
                  <a:rPr lang="en-US" dirty="0">
                    <a:latin typeface="Calibri (Body)"/>
                  </a:rPr>
                  <a:t> </a:t>
                </a:r>
                <a:r>
                  <a:rPr lang="en-US" i="1" dirty="0">
                    <a:latin typeface="Calibri (Body)"/>
                  </a:rPr>
                  <a:t>PACF</a:t>
                </a:r>
                <a:r>
                  <a:rPr lang="en-US" dirty="0">
                    <a:latin typeface="Calibri (Body)"/>
                  </a:rPr>
                  <a:t> </a:t>
                </a:r>
                <a:r>
                  <a:rPr lang="en-US" dirty="0" err="1">
                    <a:latin typeface="Calibri (Body)"/>
                  </a:rPr>
                  <a:t>tìm</a:t>
                </a:r>
                <a:r>
                  <a:rPr lang="en-US" dirty="0">
                    <a:latin typeface="Calibri (Body)"/>
                  </a:rPr>
                  <a:t> </a:t>
                </a:r>
                <a:r>
                  <a:rPr lang="en-US" dirty="0" err="1">
                    <a:latin typeface="Calibri (Body)"/>
                  </a:rPr>
                  <a:t>các</a:t>
                </a:r>
                <a:r>
                  <a:rPr lang="en-US" dirty="0">
                    <a:latin typeface="Calibri (Body)"/>
                  </a:rPr>
                  <a:t> </a:t>
                </a:r>
                <a:r>
                  <a:rPr lang="en-US" dirty="0" err="1">
                    <a:latin typeface="Calibri (Body)"/>
                  </a:rPr>
                  <a:t>tham</a:t>
                </a:r>
                <a:r>
                  <a:rPr lang="en-US" dirty="0">
                    <a:latin typeface="Calibri (Body)"/>
                  </a:rPr>
                  <a:t> </a:t>
                </a:r>
                <a:r>
                  <a:rPr lang="en-US" dirty="0" err="1">
                    <a:latin typeface="Calibri (Body)"/>
                  </a:rPr>
                  <a:t>số</a:t>
                </a:r>
                <a:r>
                  <a:rPr lang="en-US" dirty="0">
                    <a:latin typeface="Calibri (Body)"/>
                  </a:rPr>
                  <a:t> </a:t>
                </a:r>
                <a:r>
                  <a:rPr lang="en-US" dirty="0" err="1">
                    <a:latin typeface="Calibri (Body)"/>
                  </a:rPr>
                  <a:t>của</a:t>
                </a:r>
                <a:r>
                  <a:rPr lang="en-US" dirty="0">
                    <a:latin typeface="Calibri (Body)"/>
                  </a:rPr>
                  <a:t> </a:t>
                </a:r>
                <a:r>
                  <a:rPr lang="en-US" dirty="0" err="1">
                    <a:latin typeface="Calibri (Body)"/>
                  </a:rPr>
                  <a:t>mô</a:t>
                </a:r>
                <a:r>
                  <a:rPr lang="en-US" dirty="0">
                    <a:latin typeface="Calibri (Body)"/>
                  </a:rPr>
                  <a:t> </a:t>
                </a:r>
                <a:r>
                  <a:rPr lang="en-US" dirty="0" err="1">
                    <a:latin typeface="Calibri (Body)"/>
                  </a:rPr>
                  <a:t>hình</a:t>
                </a:r>
                <a:r>
                  <a:rPr lang="en-US" dirty="0">
                    <a:latin typeface="Calibri (Body)"/>
                  </a:rPr>
                  <a:t>.</a:t>
                </a:r>
              </a:p>
              <a:p>
                <a:pPr lvl="1">
                  <a:lnSpc>
                    <a:spcPct val="150000"/>
                  </a:lnSpc>
                </a:pPr>
                <a:r>
                  <a:rPr lang="en-US" dirty="0" err="1">
                    <a:latin typeface="Calibri (Body)"/>
                  </a:rPr>
                  <a:t>Bước</a:t>
                </a:r>
                <a:r>
                  <a:rPr lang="en-US" dirty="0">
                    <a:latin typeface="Calibri (Body)"/>
                  </a:rPr>
                  <a:t> 3: </a:t>
                </a:r>
                <a:r>
                  <a:rPr lang="en-US" i="1" dirty="0" err="1">
                    <a:latin typeface="Calibri (Body)"/>
                  </a:rPr>
                  <a:t>Ước</a:t>
                </a:r>
                <a:r>
                  <a:rPr lang="en-US" i="1" dirty="0">
                    <a:latin typeface="Calibri (Body)"/>
                  </a:rPr>
                  <a:t> </a:t>
                </a:r>
                <a:r>
                  <a:rPr lang="en-US" i="1" dirty="0" err="1">
                    <a:latin typeface="Calibri (Body)"/>
                  </a:rPr>
                  <a:t>lượng</a:t>
                </a:r>
                <a:r>
                  <a:rPr lang="en-US" i="1" dirty="0">
                    <a:latin typeface="Calibri (Body)"/>
                  </a:rPr>
                  <a:t> </a:t>
                </a:r>
                <a:r>
                  <a:rPr lang="en-US" i="1" dirty="0" err="1">
                    <a:latin typeface="Calibri (Body)"/>
                  </a:rPr>
                  <a:t>mô</a:t>
                </a:r>
                <a:r>
                  <a:rPr lang="en-US" i="1" dirty="0">
                    <a:latin typeface="Calibri (Body)"/>
                  </a:rPr>
                  <a:t> </a:t>
                </a:r>
                <a:r>
                  <a:rPr lang="en-US" i="1" dirty="0" err="1">
                    <a:latin typeface="Calibri (Body)"/>
                  </a:rPr>
                  <a:t>hình</a:t>
                </a:r>
                <a:r>
                  <a:rPr lang="en-US" i="1" dirty="0">
                    <a:latin typeface="Calibri (Body)"/>
                  </a:rPr>
                  <a:t> </a:t>
                </a:r>
                <a:r>
                  <a:rPr lang="en-US" dirty="0" err="1">
                    <a:latin typeface="Calibri (Body)"/>
                  </a:rPr>
                  <a:t>bằng</a:t>
                </a:r>
                <a:r>
                  <a:rPr lang="en-US" dirty="0">
                    <a:latin typeface="Calibri (Body)"/>
                  </a:rPr>
                  <a:t> </a:t>
                </a:r>
                <a:r>
                  <a:rPr lang="en-US" dirty="0" err="1">
                    <a:latin typeface="Calibri (Body)"/>
                  </a:rPr>
                  <a:t>phương</a:t>
                </a:r>
                <a:r>
                  <a:rPr lang="en-US" dirty="0">
                    <a:latin typeface="Calibri (Body)"/>
                  </a:rPr>
                  <a:t> </a:t>
                </a:r>
                <a:r>
                  <a:rPr lang="en-US" dirty="0" err="1">
                    <a:latin typeface="Calibri (Body)"/>
                  </a:rPr>
                  <a:t>pháp</a:t>
                </a:r>
                <a:r>
                  <a:rPr lang="en-US" dirty="0">
                    <a:latin typeface="Calibri (Body)"/>
                  </a:rPr>
                  <a:t> </a:t>
                </a:r>
                <a:r>
                  <a:rPr lang="en-US" dirty="0" err="1">
                    <a:latin typeface="Calibri (Body)"/>
                  </a:rPr>
                  <a:t>hợp</a:t>
                </a:r>
                <a:r>
                  <a:rPr lang="en-US" dirty="0">
                    <a:latin typeface="Calibri (Body)"/>
                  </a:rPr>
                  <a:t> </a:t>
                </a:r>
                <a:r>
                  <a:rPr lang="en-US" dirty="0" err="1">
                    <a:latin typeface="Calibri (Body)"/>
                  </a:rPr>
                  <a:t>lí</a:t>
                </a:r>
                <a:r>
                  <a:rPr lang="en-US" dirty="0">
                    <a:latin typeface="Calibri (Body)"/>
                  </a:rPr>
                  <a:t> </a:t>
                </a:r>
                <a:r>
                  <a:rPr lang="en-US" dirty="0" err="1">
                    <a:latin typeface="Calibri (Body)"/>
                  </a:rPr>
                  <a:t>cực</a:t>
                </a:r>
                <a:r>
                  <a:rPr lang="en-US" dirty="0">
                    <a:latin typeface="Calibri (Body)"/>
                  </a:rPr>
                  <a:t> </a:t>
                </a:r>
                <a:r>
                  <a:rPr lang="en-US" dirty="0" err="1">
                    <a:latin typeface="Calibri (Body)"/>
                  </a:rPr>
                  <a:t>đại</a:t>
                </a:r>
                <a:r>
                  <a:rPr lang="en-US" dirty="0">
                    <a:latin typeface="Calibri (Body)"/>
                  </a:rPr>
                  <a:t>.</a:t>
                </a:r>
              </a:p>
              <a:p>
                <a:pPr lvl="1">
                  <a:lnSpc>
                    <a:spcPct val="150000"/>
                  </a:lnSpc>
                </a:pPr>
                <a:r>
                  <a:rPr lang="en-US" dirty="0" err="1">
                    <a:latin typeface="Calibri (Body)"/>
                  </a:rPr>
                  <a:t>Bước</a:t>
                </a:r>
                <a:r>
                  <a:rPr lang="en-US" dirty="0">
                    <a:latin typeface="Calibri (Body)"/>
                  </a:rPr>
                  <a:t> 4: </a:t>
                </a:r>
                <a:r>
                  <a:rPr lang="en-US" i="1" dirty="0" err="1">
                    <a:latin typeface="Calibri (Body)"/>
                  </a:rPr>
                  <a:t>Kiểm</a:t>
                </a:r>
                <a:r>
                  <a:rPr lang="en-US" i="1" dirty="0">
                    <a:latin typeface="Calibri (Body)"/>
                  </a:rPr>
                  <a:t> </a:t>
                </a:r>
                <a:r>
                  <a:rPr lang="en-US" i="1" dirty="0" err="1">
                    <a:latin typeface="Calibri (Body)"/>
                  </a:rPr>
                  <a:t>định</a:t>
                </a:r>
                <a:r>
                  <a:rPr lang="en-US" i="1" dirty="0">
                    <a:latin typeface="Calibri (Body)"/>
                  </a:rPr>
                  <a:t> </a:t>
                </a:r>
                <a:r>
                  <a:rPr lang="vi-VN" i="1" dirty="0">
                    <a:latin typeface="Calibri (Body)"/>
                  </a:rPr>
                  <a:t>tính hợp lý </a:t>
                </a:r>
                <a:r>
                  <a:rPr lang="vi-VN" dirty="0">
                    <a:latin typeface="Calibri (Body)"/>
                  </a:rPr>
                  <a:t>của mô hình </a:t>
                </a:r>
                <a:r>
                  <a:rPr lang="vi-VN" i="1" dirty="0">
                    <a:latin typeface="Calibri (Body)"/>
                  </a:rPr>
                  <a:t>SARIMA</a:t>
                </a:r>
                <a:r>
                  <a:rPr lang="vi-VN" dirty="0">
                    <a:latin typeface="Calibri (Body)"/>
                  </a:rPr>
                  <a:t> được lựa chọn, bao gồm kiểm định các tham s</a:t>
                </a:r>
                <a:r>
                  <a:rPr lang="en-US" dirty="0">
                    <a:latin typeface="Calibri (Body)"/>
                  </a:rPr>
                  <a:t>ố</a:t>
                </a:r>
                <a:r>
                  <a:rPr lang="vi-VN" dirty="0">
                    <a:latin typeface="Calibri (Body)"/>
                  </a:rPr>
                  <a:t> và kiểm định phần dư.</a:t>
                </a:r>
                <a:endParaRPr lang="en-US" dirty="0">
                  <a:latin typeface="Calibri (Body)"/>
                </a:endParaRPr>
              </a:p>
              <a:p>
                <a:pPr lvl="1">
                  <a:lnSpc>
                    <a:spcPct val="150000"/>
                  </a:lnSpc>
                </a:pPr>
                <a:r>
                  <a:rPr lang="en-US" dirty="0" err="1">
                    <a:latin typeface="Calibri (Body)"/>
                  </a:rPr>
                  <a:t>Bước</a:t>
                </a:r>
                <a:r>
                  <a:rPr lang="en-US" dirty="0">
                    <a:latin typeface="Calibri (Body)"/>
                  </a:rPr>
                  <a:t> 5: </a:t>
                </a:r>
                <a:r>
                  <a:rPr lang="en-US" i="1" dirty="0" err="1">
                    <a:latin typeface="Calibri (Body)"/>
                  </a:rPr>
                  <a:t>Dự</a:t>
                </a:r>
                <a:r>
                  <a:rPr lang="en-US" i="1" dirty="0">
                    <a:latin typeface="Calibri (Body)"/>
                  </a:rPr>
                  <a:t> </a:t>
                </a:r>
                <a:r>
                  <a:rPr lang="en-US" i="1" dirty="0" err="1">
                    <a:latin typeface="Calibri (Body)"/>
                  </a:rPr>
                  <a:t>báo</a:t>
                </a:r>
                <a:r>
                  <a:rPr lang="en-US" i="1" dirty="0">
                    <a:latin typeface="Calibri (Body)"/>
                  </a:rPr>
                  <a:t> </a:t>
                </a:r>
                <a:r>
                  <a:rPr lang="vi-VN" dirty="0">
                    <a:latin typeface="Calibri (Body)"/>
                    <a:cs typeface="Times New Roman" panose="02020603050405020304" pitchFamily="18" charset="0"/>
                  </a:rPr>
                  <a:t>giá trị tương lai của dữ liệu chuỗi mùa vụ</a:t>
                </a:r>
                <a:r>
                  <a:rPr lang="en-US" dirty="0">
                    <a:latin typeface="Calibri (Body)"/>
                    <a:cs typeface="Times New Roman" panose="02020603050405020304" pitchFamily="18" charset="0"/>
                  </a:rPr>
                  <a:t> d</a:t>
                </a:r>
                <a:r>
                  <a:rPr lang="vi-VN" dirty="0">
                    <a:latin typeface="Calibri (Body)"/>
                    <a:cs typeface="Times New Roman" panose="02020603050405020304" pitchFamily="18" charset="0"/>
                  </a:rPr>
                  <a:t>ựa trên mô hình được lựa</a:t>
                </a:r>
                <a:r>
                  <a:rPr lang="en-US" dirty="0">
                    <a:latin typeface="Calibri (Body)"/>
                    <a:cs typeface="Times New Roman" panose="02020603050405020304" pitchFamily="18" charset="0"/>
                  </a:rPr>
                  <a:t> </a:t>
                </a:r>
                <a:r>
                  <a:rPr lang="en-US" dirty="0" err="1">
                    <a:latin typeface="Calibri (Body)"/>
                    <a:cs typeface="Times New Roman" panose="02020603050405020304" pitchFamily="18" charset="0"/>
                  </a:rPr>
                  <a:t>chọn</a:t>
                </a:r>
                <a:r>
                  <a:rPr lang="en-US" dirty="0">
                    <a:latin typeface="Calibri (Body)"/>
                    <a:cs typeface="Times New Roman" panose="02020603050405020304" pitchFamily="18" charset="0"/>
                  </a:rPr>
                  <a:t>.</a:t>
                </a:r>
                <a:r>
                  <a:rPr lang="vi-VN" dirty="0">
                    <a:latin typeface="Calibri (Body)"/>
                    <a:cs typeface="Times New Roman" panose="02020603050405020304" pitchFamily="18" charset="0"/>
                  </a:rPr>
                  <a:t> </a:t>
                </a:r>
                <a:endParaRPr lang="en-US" dirty="0"/>
              </a:p>
            </p:txBody>
          </p:sp>
        </mc:Choice>
        <mc:Fallback>
          <p:sp>
            <p:nvSpPr>
              <p:cNvPr id="3" name="Content Placeholder 2">
                <a:extLst>
                  <a:ext uri="{FF2B5EF4-FFF2-40B4-BE49-F238E27FC236}">
                    <a16:creationId xmlns:a16="http://schemas.microsoft.com/office/drawing/2014/main" id="{757A07B1-71E8-4AF4-9EC6-6C0289F92EDA}"/>
                  </a:ext>
                </a:extLst>
              </p:cNvPr>
              <p:cNvSpPr>
                <a:spLocks noGrp="1" noRot="1" noChangeAspect="1" noMove="1" noResize="1" noEditPoints="1" noAdjustHandles="1" noChangeArrowheads="1" noChangeShapeType="1" noTextEdit="1"/>
              </p:cNvSpPr>
              <p:nvPr>
                <p:ph idx="1"/>
              </p:nvPr>
            </p:nvSpPr>
            <p:spPr>
              <a:blipFill>
                <a:blip r:embed="rId2"/>
                <a:stretch>
                  <a:fillRect l="-759"/>
                </a:stretch>
              </a:blipFill>
            </p:spPr>
            <p:txBody>
              <a:bodyPr/>
              <a:lstStyle/>
              <a:p>
                <a:r>
                  <a:rPr lang="en-US">
                    <a:noFill/>
                  </a:rPr>
                  <a:t> </a:t>
                </a:r>
              </a:p>
            </p:txBody>
          </p:sp>
        </mc:Fallback>
      </mc:AlternateContent>
    </p:spTree>
    <p:extLst>
      <p:ext uri="{BB962C8B-B14F-4D97-AF65-F5344CB8AC3E}">
        <p14:creationId xmlns:p14="http://schemas.microsoft.com/office/powerpoint/2010/main" val="1514601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513</TotalTime>
  <Words>1251</Words>
  <Application>Microsoft Office PowerPoint</Application>
  <PresentationFormat>On-screen Show (4:3)</PresentationFormat>
  <Paragraphs>121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(Body)</vt:lpstr>
      <vt:lpstr>Calibri Light</vt:lpstr>
      <vt:lpstr>Cambria Math</vt:lpstr>
      <vt:lpstr>Office Theme</vt:lpstr>
      <vt:lpstr>Hệ hỗ trợ quyết định dự báo lượng xe hơi tiêu thụ tại NaUy</vt:lpstr>
      <vt:lpstr>Mục lục</vt:lpstr>
      <vt:lpstr>Điều tra, khảo sát</vt:lpstr>
      <vt:lpstr>Điều tra, khảo sát</vt:lpstr>
      <vt:lpstr>Thu thập dữ liệu</vt:lpstr>
      <vt:lpstr>Mô hình dự báo</vt:lpstr>
      <vt:lpstr>Mô hình SARIMA</vt:lpstr>
      <vt:lpstr>Mô hình SARIMA</vt:lpstr>
      <vt:lpstr>Mô hình SARIMA</vt:lpstr>
      <vt:lpstr>Mô hình dự báo: Tính dừng</vt:lpstr>
      <vt:lpstr>Mô hình dự báo: Nhận dạng</vt:lpstr>
      <vt:lpstr>Mô hình dự báo: Nhận dạng</vt:lpstr>
      <vt:lpstr>Mô hình dự báo: Ước lượng</vt:lpstr>
      <vt:lpstr>Mô hình dự báo: Ước lượng</vt:lpstr>
      <vt:lpstr>Mô hình dự báo: Ước lượng</vt:lpstr>
      <vt:lpstr>Mô hình dự báo: Dự báo</vt:lpstr>
      <vt:lpstr>Đánh giá kết quả</vt:lpstr>
      <vt:lpstr>Đánh giá kết quả</vt:lpstr>
      <vt:lpstr>Bảng thống kê</vt:lpstr>
      <vt:lpstr>Bảng thống kê</vt:lpstr>
      <vt:lpstr>Hỗ trợ quyết định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Ngo Viet Trung 20173415</cp:lastModifiedBy>
  <cp:revision>50</cp:revision>
  <dcterms:created xsi:type="dcterms:W3CDTF">2016-07-25T07:53:11Z</dcterms:created>
  <dcterms:modified xsi:type="dcterms:W3CDTF">2021-06-03T17:39:58Z</dcterms:modified>
</cp:coreProperties>
</file>